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7.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8.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9.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0.xml" ContentType="application/vnd.openxmlformats-officedocument.themeOverr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1.xml" ContentType="application/vnd.openxmlformats-officedocument.themeOverr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2.xml" ContentType="application/vnd.openxmlformats-officedocument.themeOverr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3.xml" ContentType="application/vnd.openxmlformats-officedocument.themeOverr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14.xml" ContentType="application/vnd.openxmlformats-officedocument.themeOverr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15.xml" ContentType="application/vnd.openxmlformats-officedocument.themeOverr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16.xml" ContentType="application/vnd.openxmlformats-officedocument.themeOverr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17.xml" ContentType="application/vnd.openxmlformats-officedocument.themeOverr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18.xml" ContentType="application/vnd.openxmlformats-officedocument.themeOverr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heme/themeOverride19.xml" ContentType="application/vnd.openxmlformats-officedocument.themeOverr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heme/themeOverride20.xml" ContentType="application/vnd.openxmlformats-officedocument.themeOverr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heme/themeOverride21.xml" ContentType="application/vnd.openxmlformats-officedocument.themeOverr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theme/themeOverride22.xml" ContentType="application/vnd.openxmlformats-officedocument.themeOverr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heme/themeOverride23.xml" ContentType="application/vnd.openxmlformats-officedocument.themeOverr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heme/themeOverride24.xml" ContentType="application/vnd.openxmlformats-officedocument.themeOverride+xml"/>
  <Override PartName="/ppt/notesSlides/notesSlide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heme/themeOverride25.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9"/>
  </p:notesMasterIdLst>
  <p:sldIdLst>
    <p:sldId id="284" r:id="rId2"/>
    <p:sldId id="1168" r:id="rId3"/>
    <p:sldId id="1192" r:id="rId4"/>
    <p:sldId id="910" r:id="rId5"/>
    <p:sldId id="1181" r:id="rId6"/>
    <p:sldId id="1182" r:id="rId7"/>
    <p:sldId id="985" r:id="rId8"/>
    <p:sldId id="986" r:id="rId9"/>
    <p:sldId id="987" r:id="rId10"/>
    <p:sldId id="988" r:id="rId11"/>
    <p:sldId id="1169" r:id="rId12"/>
    <p:sldId id="849" r:id="rId13"/>
    <p:sldId id="912" r:id="rId14"/>
    <p:sldId id="1211" r:id="rId15"/>
    <p:sldId id="1212" r:id="rId16"/>
    <p:sldId id="1170" r:id="rId17"/>
    <p:sldId id="990" r:id="rId18"/>
    <p:sldId id="989" r:id="rId19"/>
    <p:sldId id="1203" r:id="rId20"/>
    <p:sldId id="915" r:id="rId21"/>
    <p:sldId id="916" r:id="rId22"/>
    <p:sldId id="1201" r:id="rId23"/>
    <p:sldId id="975" r:id="rId24"/>
    <p:sldId id="976" r:id="rId25"/>
    <p:sldId id="1193" r:id="rId26"/>
    <p:sldId id="1195" r:id="rId27"/>
    <p:sldId id="1171" r:id="rId28"/>
    <p:sldId id="917" r:id="rId29"/>
    <p:sldId id="918" r:id="rId30"/>
    <p:sldId id="919" r:id="rId31"/>
    <p:sldId id="920" r:id="rId32"/>
    <p:sldId id="1173" r:id="rId33"/>
    <p:sldId id="923" r:id="rId34"/>
    <p:sldId id="924" r:id="rId35"/>
    <p:sldId id="925" r:id="rId36"/>
    <p:sldId id="974" r:id="rId37"/>
    <p:sldId id="929" r:id="rId38"/>
    <p:sldId id="928" r:id="rId39"/>
    <p:sldId id="931" r:id="rId40"/>
    <p:sldId id="930" r:id="rId41"/>
    <p:sldId id="937" r:id="rId42"/>
    <p:sldId id="932" r:id="rId43"/>
    <p:sldId id="939" r:id="rId44"/>
    <p:sldId id="957" r:id="rId45"/>
    <p:sldId id="1206" r:id="rId46"/>
    <p:sldId id="1213" r:id="rId47"/>
    <p:sldId id="1208" r:id="rId48"/>
    <p:sldId id="1207" r:id="rId49"/>
    <p:sldId id="1214" r:id="rId50"/>
    <p:sldId id="1172" r:id="rId51"/>
    <p:sldId id="921" r:id="rId52"/>
    <p:sldId id="922" r:id="rId53"/>
    <p:sldId id="1210" r:id="rId54"/>
    <p:sldId id="1174" r:id="rId55"/>
    <p:sldId id="979" r:id="rId56"/>
    <p:sldId id="980" r:id="rId57"/>
    <p:sldId id="981" r:id="rId58"/>
    <p:sldId id="982" r:id="rId59"/>
    <p:sldId id="1175" r:id="rId60"/>
    <p:sldId id="983" r:id="rId61"/>
    <p:sldId id="984" r:id="rId62"/>
    <p:sldId id="1202" r:id="rId63"/>
    <p:sldId id="1176" r:id="rId64"/>
    <p:sldId id="991" r:id="rId65"/>
    <p:sldId id="992" r:id="rId66"/>
    <p:sldId id="261" r:id="rId67"/>
    <p:sldId id="993" r:id="rId68"/>
    <p:sldId id="994" r:id="rId69"/>
    <p:sldId id="262" r:id="rId70"/>
    <p:sldId id="997" r:id="rId71"/>
    <p:sldId id="258" r:id="rId72"/>
    <p:sldId id="260" r:id="rId73"/>
    <p:sldId id="1177" r:id="rId74"/>
    <p:sldId id="1183" r:id="rId75"/>
    <p:sldId id="1184" r:id="rId76"/>
    <p:sldId id="256" r:id="rId77"/>
    <p:sldId id="1004" r:id="rId78"/>
    <p:sldId id="1003" r:id="rId79"/>
    <p:sldId id="1005" r:id="rId80"/>
    <p:sldId id="1220" r:id="rId81"/>
    <p:sldId id="1189" r:id="rId82"/>
    <p:sldId id="1190" r:id="rId83"/>
    <p:sldId id="1191" r:id="rId84"/>
    <p:sldId id="257" r:id="rId85"/>
    <p:sldId id="1225" r:id="rId86"/>
    <p:sldId id="1221" r:id="rId87"/>
    <p:sldId id="1222" r:id="rId88"/>
    <p:sldId id="1223" r:id="rId89"/>
    <p:sldId id="1224" r:id="rId90"/>
    <p:sldId id="1199" r:id="rId91"/>
    <p:sldId id="1209" r:id="rId92"/>
    <p:sldId id="1226" r:id="rId93"/>
    <p:sldId id="1180" r:id="rId94"/>
    <p:sldId id="1179" r:id="rId95"/>
    <p:sldId id="1188" r:id="rId96"/>
    <p:sldId id="1178" r:id="rId97"/>
    <p:sldId id="1007" r:id="rId98"/>
    <p:sldId id="1006" r:id="rId99"/>
    <p:sldId id="1185" r:id="rId100"/>
    <p:sldId id="1187" r:id="rId101"/>
    <p:sldId id="1186" r:id="rId102"/>
    <p:sldId id="1204" r:id="rId103"/>
    <p:sldId id="1216" r:id="rId104"/>
    <p:sldId id="1215" r:id="rId105"/>
    <p:sldId id="1218" r:id="rId106"/>
    <p:sldId id="1219" r:id="rId107"/>
    <p:sldId id="1205" r:id="rId108"/>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7431"/>
    <a:srgbClr val="FFA300"/>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548" autoAdjust="0"/>
    <p:restoredTop sz="94660"/>
  </p:normalViewPr>
  <p:slideViewPr>
    <p:cSldViewPr snapToGrid="0">
      <p:cViewPr>
        <p:scale>
          <a:sx n="80" d="100"/>
          <a:sy n="80" d="100"/>
        </p:scale>
        <p:origin x="619" y="44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notesMaster" Target="notesMasters/notes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17.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18.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19.xml"/><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20.xml"/><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21.xml"/><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3" Type="http://schemas.openxmlformats.org/officeDocument/2006/relationships/themeOverride" Target="../theme/themeOverride22.xml"/><Relationship Id="rId2" Type="http://schemas.microsoft.com/office/2011/relationships/chartColorStyle" Target="colors22.xml"/><Relationship Id="rId1" Type="http://schemas.microsoft.com/office/2011/relationships/chartStyle" Target="style22.xml"/><Relationship Id="rId4"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3" Type="http://schemas.openxmlformats.org/officeDocument/2006/relationships/themeOverride" Target="../theme/themeOverride23.xml"/><Relationship Id="rId2" Type="http://schemas.microsoft.com/office/2011/relationships/chartColorStyle" Target="colors23.xml"/><Relationship Id="rId1" Type="http://schemas.microsoft.com/office/2011/relationships/chartStyle" Target="style23.xml"/><Relationship Id="rId4" Type="http://schemas.openxmlformats.org/officeDocument/2006/relationships/package" Target="../embeddings/Microsoft_Excel_Worksheet22.xlsx"/></Relationships>
</file>

<file path=ppt/charts/_rels/chart24.xml.rels><?xml version="1.0" encoding="UTF-8" standalone="yes"?>
<Relationships xmlns="http://schemas.openxmlformats.org/package/2006/relationships"><Relationship Id="rId3" Type="http://schemas.openxmlformats.org/officeDocument/2006/relationships/themeOverride" Target="../theme/themeOverride24.xml"/><Relationship Id="rId2" Type="http://schemas.microsoft.com/office/2011/relationships/chartColorStyle" Target="colors24.xml"/><Relationship Id="rId1" Type="http://schemas.microsoft.com/office/2011/relationships/chartStyle" Target="style24.xml"/><Relationship Id="rId4" Type="http://schemas.openxmlformats.org/officeDocument/2006/relationships/package" Target="../embeddings/Microsoft_Excel_Worksheet23.xlsx"/></Relationships>
</file>

<file path=ppt/charts/_rels/chart25.xml.rels><?xml version="1.0" encoding="UTF-8" standalone="yes"?>
<Relationships xmlns="http://schemas.openxmlformats.org/package/2006/relationships"><Relationship Id="rId3" Type="http://schemas.openxmlformats.org/officeDocument/2006/relationships/themeOverride" Target="../theme/themeOverride25.xml"/><Relationship Id="rId2" Type="http://schemas.microsoft.com/office/2011/relationships/chartColorStyle" Target="colors25.xml"/><Relationship Id="rId1" Type="http://schemas.microsoft.com/office/2011/relationships/chartStyle" Target="style25.xml"/><Relationship Id="rId4" Type="http://schemas.openxmlformats.org/officeDocument/2006/relationships/package" Target="../embeddings/Microsoft_Excel_Worksheet2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dPt>
            <c:idx val="0"/>
            <c:bubble3D val="0"/>
            <c:spPr>
              <a:solidFill>
                <a:schemeClr val="accent1"/>
              </a:solidFill>
              <a:ln>
                <a:noFill/>
              </a:ln>
              <a:effectLst/>
            </c:spPr>
            <c:extLst>
              <c:ext xmlns:c16="http://schemas.microsoft.com/office/drawing/2014/chart" uri="{C3380CC4-5D6E-409C-BE32-E72D297353CC}">
                <c16:uniqueId val="{00000001-03FF-489F-A810-1A44E8C49C11}"/>
              </c:ext>
            </c:extLst>
          </c:dPt>
          <c:dPt>
            <c:idx val="1"/>
            <c:bubble3D val="0"/>
            <c:spPr>
              <a:solidFill>
                <a:schemeClr val="accent2"/>
              </a:solidFill>
              <a:ln>
                <a:noFill/>
              </a:ln>
              <a:effectLst/>
            </c:spPr>
            <c:extLst>
              <c:ext xmlns:c16="http://schemas.microsoft.com/office/drawing/2014/chart" uri="{C3380CC4-5D6E-409C-BE32-E72D297353CC}">
                <c16:uniqueId val="{00000003-03FF-489F-A810-1A44E8C49C11}"/>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dLblPos val="outEnd"/>
            <c:showLegendKey val="0"/>
            <c:showVal val="0"/>
            <c:showCatName val="1"/>
            <c:showSerName val="0"/>
            <c:showPercent val="1"/>
            <c:showBubbleSize val="0"/>
            <c:showLeaderLines val="1"/>
            <c:leaderLines>
              <c:spPr>
                <a:ln w="12700" cap="flat" cmpd="sng" algn="ctr">
                  <a:solidFill>
                    <a:schemeClr val="tx1"/>
                  </a:solidFill>
                  <a:prstDash val="solid"/>
                  <a:round/>
                </a:ln>
                <a:effectLst/>
              </c:spPr>
            </c:leaderLines>
            <c:extLst>
              <c:ext xmlns:c15="http://schemas.microsoft.com/office/drawing/2012/chart" uri="{CE6537A1-D6FC-4f65-9D91-7224C49458BB}"/>
            </c:extLst>
          </c:dLbls>
          <c:cat>
            <c:strRef>
              <c:f>Hoja1!$A$1:$A$2</c:f>
              <c:strCache>
                <c:ptCount val="2"/>
                <c:pt idx="0">
                  <c:v>HOMBRE</c:v>
                </c:pt>
                <c:pt idx="1">
                  <c:v>MUJER</c:v>
                </c:pt>
              </c:strCache>
            </c:strRef>
          </c:cat>
          <c:val>
            <c:numRef>
              <c:f>Hoja1!$B$1:$B$2</c:f>
              <c:numCache>
                <c:formatCode>General</c:formatCode>
                <c:ptCount val="2"/>
                <c:pt idx="0">
                  <c:v>55.449060000000003</c:v>
                </c:pt>
                <c:pt idx="1">
                  <c:v>44.550939999999997</c:v>
                </c:pt>
              </c:numCache>
            </c:numRef>
          </c:val>
          <c:extLst>
            <c:ext xmlns:c16="http://schemas.microsoft.com/office/drawing/2014/chart" uri="{C3380CC4-5D6E-409C-BE32-E72D297353CC}">
              <c16:uniqueId val="{00000004-03FF-489F-A810-1A44E8C49C11}"/>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cap="flat" cmpd="sng" algn="ctr">
      <a:noFill/>
      <a:prstDash val="solid"/>
      <a:miter lim="800000"/>
    </a:ln>
    <a:effectLst/>
  </c:spPr>
  <c:txPr>
    <a:bodyPr/>
    <a:lstStyle/>
    <a:p>
      <a:pPr>
        <a:defRPr/>
      </a:pPr>
      <a:endParaRPr lang="es-E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dPt>
            <c:idx val="0"/>
            <c:bubble3D val="0"/>
            <c:spPr>
              <a:solidFill>
                <a:schemeClr val="accent1"/>
              </a:solidFill>
              <a:ln>
                <a:noFill/>
              </a:ln>
              <a:effectLst/>
            </c:spPr>
            <c:extLst>
              <c:ext xmlns:c16="http://schemas.microsoft.com/office/drawing/2014/chart" uri="{C3380CC4-5D6E-409C-BE32-E72D297353CC}">
                <c16:uniqueId val="{00000001-E4F8-4901-8DF0-E4F708AE357E}"/>
              </c:ext>
            </c:extLst>
          </c:dPt>
          <c:dPt>
            <c:idx val="1"/>
            <c:bubble3D val="0"/>
            <c:spPr>
              <a:solidFill>
                <a:schemeClr val="accent2"/>
              </a:solidFill>
              <a:ln>
                <a:noFill/>
              </a:ln>
              <a:effectLst/>
            </c:spPr>
            <c:extLst>
              <c:ext xmlns:c16="http://schemas.microsoft.com/office/drawing/2014/chart" uri="{C3380CC4-5D6E-409C-BE32-E72D297353CC}">
                <c16:uniqueId val="{00000003-E4F8-4901-8DF0-E4F708AE357E}"/>
              </c:ext>
            </c:extLst>
          </c:dPt>
          <c:dPt>
            <c:idx val="2"/>
            <c:bubble3D val="0"/>
            <c:spPr>
              <a:solidFill>
                <a:schemeClr val="accent3"/>
              </a:solidFill>
              <a:ln>
                <a:noFill/>
              </a:ln>
              <a:effectLst/>
            </c:spPr>
            <c:extLst>
              <c:ext xmlns:c16="http://schemas.microsoft.com/office/drawing/2014/chart" uri="{C3380CC4-5D6E-409C-BE32-E72D297353CC}">
                <c16:uniqueId val="{00000005-E4F8-4901-8DF0-E4F708AE357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dLblPos val="outEnd"/>
            <c:showLegendKey val="0"/>
            <c:showVal val="0"/>
            <c:showCatName val="1"/>
            <c:showSerName val="0"/>
            <c:showPercent val="1"/>
            <c:showBubbleSize val="0"/>
            <c:showLeaderLines val="1"/>
            <c:leaderLines>
              <c:spPr>
                <a:ln w="12700" cap="flat" cmpd="sng" algn="ctr">
                  <a:solidFill>
                    <a:schemeClr val="tx1"/>
                  </a:solidFill>
                  <a:prstDash val="solid"/>
                  <a:round/>
                </a:ln>
                <a:effectLst/>
              </c:spPr>
            </c:leaderLines>
            <c:extLst>
              <c:ext xmlns:c15="http://schemas.microsoft.com/office/drawing/2012/chart" uri="{CE6537A1-D6FC-4f65-9D91-7224C49458BB}"/>
            </c:extLst>
          </c:dLbls>
          <c:cat>
            <c:strRef>
              <c:f>Hoja1!$A$1:$A$3</c:f>
              <c:strCache>
                <c:ptCount val="3"/>
                <c:pt idx="0">
                  <c:v>NORTE</c:v>
                </c:pt>
                <c:pt idx="1">
                  <c:v>SANTIAGO</c:v>
                </c:pt>
                <c:pt idx="2">
                  <c:v>SUR</c:v>
                </c:pt>
              </c:strCache>
            </c:strRef>
          </c:cat>
          <c:val>
            <c:numRef>
              <c:f>Hoja1!$B$1:$B$3</c:f>
              <c:numCache>
                <c:formatCode>General</c:formatCode>
                <c:ptCount val="3"/>
                <c:pt idx="0">
                  <c:v>23.148199999999999</c:v>
                </c:pt>
                <c:pt idx="1">
                  <c:v>40.04636</c:v>
                </c:pt>
                <c:pt idx="2">
                  <c:v>36.805430000000001</c:v>
                </c:pt>
              </c:numCache>
            </c:numRef>
          </c:val>
          <c:extLst>
            <c:ext xmlns:c16="http://schemas.microsoft.com/office/drawing/2014/chart" uri="{C3380CC4-5D6E-409C-BE32-E72D297353CC}">
              <c16:uniqueId val="{00000006-E4F8-4901-8DF0-E4F708AE357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cap="flat" cmpd="sng" algn="ctr">
      <a:noFill/>
      <a:prstDash val="solid"/>
      <a:miter lim="800000"/>
    </a:ln>
    <a:effectLst/>
  </c:spPr>
  <c:txPr>
    <a:bodyPr/>
    <a:lstStyle/>
    <a:p>
      <a:pPr>
        <a:defRPr/>
      </a:pPr>
      <a:endParaRPr lang="es-E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dPt>
            <c:idx val="0"/>
            <c:bubble3D val="0"/>
            <c:spPr>
              <a:solidFill>
                <a:schemeClr val="accent1"/>
              </a:solidFill>
              <a:ln>
                <a:noFill/>
              </a:ln>
              <a:effectLst/>
            </c:spPr>
            <c:extLst>
              <c:ext xmlns:c16="http://schemas.microsoft.com/office/drawing/2014/chart" uri="{C3380CC4-5D6E-409C-BE32-E72D297353CC}">
                <c16:uniqueId val="{00000001-A837-4268-B4F9-7A831758B346}"/>
              </c:ext>
            </c:extLst>
          </c:dPt>
          <c:dPt>
            <c:idx val="1"/>
            <c:bubble3D val="0"/>
            <c:spPr>
              <a:solidFill>
                <a:schemeClr val="accent2"/>
              </a:solidFill>
              <a:ln>
                <a:noFill/>
              </a:ln>
              <a:effectLst/>
            </c:spPr>
            <c:extLst>
              <c:ext xmlns:c16="http://schemas.microsoft.com/office/drawing/2014/chart" uri="{C3380CC4-5D6E-409C-BE32-E72D297353CC}">
                <c16:uniqueId val="{00000003-A837-4268-B4F9-7A831758B346}"/>
              </c:ext>
            </c:extLst>
          </c:dPt>
          <c:dPt>
            <c:idx val="2"/>
            <c:bubble3D val="0"/>
            <c:spPr>
              <a:solidFill>
                <a:schemeClr val="accent3"/>
              </a:solidFill>
              <a:ln>
                <a:noFill/>
              </a:ln>
              <a:effectLst/>
            </c:spPr>
            <c:extLst>
              <c:ext xmlns:c16="http://schemas.microsoft.com/office/drawing/2014/chart" uri="{C3380CC4-5D6E-409C-BE32-E72D297353CC}">
                <c16:uniqueId val="{00000005-A837-4268-B4F9-7A831758B346}"/>
              </c:ext>
            </c:extLst>
          </c:dPt>
          <c:dPt>
            <c:idx val="3"/>
            <c:bubble3D val="0"/>
            <c:spPr>
              <a:solidFill>
                <a:schemeClr val="accent4"/>
              </a:solidFill>
              <a:ln>
                <a:noFill/>
              </a:ln>
              <a:effectLst/>
            </c:spPr>
            <c:extLst>
              <c:ext xmlns:c16="http://schemas.microsoft.com/office/drawing/2014/chart" uri="{C3380CC4-5D6E-409C-BE32-E72D297353CC}">
                <c16:uniqueId val="{00000007-A837-4268-B4F9-7A831758B346}"/>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dLblPos val="outEnd"/>
            <c:showLegendKey val="0"/>
            <c:showVal val="0"/>
            <c:showCatName val="1"/>
            <c:showSerName val="0"/>
            <c:showPercent val="1"/>
            <c:showBubbleSize val="0"/>
            <c:showLeaderLines val="1"/>
            <c:leaderLines>
              <c:spPr>
                <a:ln w="12700" cap="flat" cmpd="sng" algn="ctr">
                  <a:solidFill>
                    <a:schemeClr val="tx1"/>
                  </a:solidFill>
                  <a:prstDash val="solid"/>
                  <a:round/>
                </a:ln>
                <a:effectLst/>
              </c:spPr>
            </c:leaderLines>
            <c:extLst>
              <c:ext xmlns:c15="http://schemas.microsoft.com/office/drawing/2012/chart" uri="{CE6537A1-D6FC-4f65-9D91-7224C49458BB}"/>
            </c:extLst>
          </c:dLbls>
          <c:cat>
            <c:strRef>
              <c:f>Hoja1!$A$1:$A$4</c:f>
              <c:strCache>
                <c:ptCount val="4"/>
                <c:pt idx="0">
                  <c:v>18 a 29</c:v>
                </c:pt>
                <c:pt idx="1">
                  <c:v>30 a 44</c:v>
                </c:pt>
                <c:pt idx="2">
                  <c:v>45 a 62</c:v>
                </c:pt>
                <c:pt idx="3">
                  <c:v>60 y más</c:v>
                </c:pt>
              </c:strCache>
            </c:strRef>
          </c:cat>
          <c:val>
            <c:numRef>
              <c:f>Hoja1!$B$1:$B$4</c:f>
              <c:numCache>
                <c:formatCode>General</c:formatCode>
                <c:ptCount val="4"/>
                <c:pt idx="0">
                  <c:v>13.362450000000001</c:v>
                </c:pt>
                <c:pt idx="1">
                  <c:v>38.760190000000001</c:v>
                </c:pt>
                <c:pt idx="2">
                  <c:v>36.575319999999998</c:v>
                </c:pt>
                <c:pt idx="3">
                  <c:v>11.30204</c:v>
                </c:pt>
              </c:numCache>
            </c:numRef>
          </c:val>
          <c:extLst>
            <c:ext xmlns:c16="http://schemas.microsoft.com/office/drawing/2014/chart" uri="{C3380CC4-5D6E-409C-BE32-E72D297353CC}">
              <c16:uniqueId val="{00000008-A837-4268-B4F9-7A831758B34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cap="flat" cmpd="sng" algn="ctr">
      <a:noFill/>
      <a:prstDash val="solid"/>
      <a:miter lim="800000"/>
    </a:ln>
    <a:effectLst/>
  </c:spPr>
  <c:txPr>
    <a:bodyPr/>
    <a:lstStyle/>
    <a:p>
      <a:pPr>
        <a:defRPr/>
      </a:pPr>
      <a:endParaRPr lang="es-E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dPt>
            <c:idx val="0"/>
            <c:bubble3D val="0"/>
            <c:spPr>
              <a:solidFill>
                <a:schemeClr val="accent1"/>
              </a:solidFill>
              <a:ln>
                <a:noFill/>
              </a:ln>
              <a:effectLst/>
            </c:spPr>
            <c:extLst>
              <c:ext xmlns:c16="http://schemas.microsoft.com/office/drawing/2014/chart" uri="{C3380CC4-5D6E-409C-BE32-E72D297353CC}">
                <c16:uniqueId val="{00000001-14DF-4F08-9E83-600DD6A9FE16}"/>
              </c:ext>
            </c:extLst>
          </c:dPt>
          <c:dPt>
            <c:idx val="1"/>
            <c:bubble3D val="0"/>
            <c:spPr>
              <a:solidFill>
                <a:schemeClr val="accent2"/>
              </a:solidFill>
              <a:ln>
                <a:noFill/>
              </a:ln>
              <a:effectLst/>
            </c:spPr>
            <c:extLst>
              <c:ext xmlns:c16="http://schemas.microsoft.com/office/drawing/2014/chart" uri="{C3380CC4-5D6E-409C-BE32-E72D297353CC}">
                <c16:uniqueId val="{00000003-14DF-4F08-9E83-600DD6A9FE16}"/>
              </c:ext>
            </c:extLst>
          </c:dPt>
          <c:dPt>
            <c:idx val="2"/>
            <c:bubble3D val="0"/>
            <c:spPr>
              <a:solidFill>
                <a:schemeClr val="accent3"/>
              </a:solidFill>
              <a:ln>
                <a:noFill/>
              </a:ln>
              <a:effectLst/>
            </c:spPr>
            <c:extLst>
              <c:ext xmlns:c16="http://schemas.microsoft.com/office/drawing/2014/chart" uri="{C3380CC4-5D6E-409C-BE32-E72D297353CC}">
                <c16:uniqueId val="{00000005-14DF-4F08-9E83-600DD6A9FE16}"/>
              </c:ext>
            </c:extLst>
          </c:dPt>
          <c:dPt>
            <c:idx val="3"/>
            <c:bubble3D val="0"/>
            <c:spPr>
              <a:solidFill>
                <a:schemeClr val="accent4"/>
              </a:solidFill>
              <a:ln>
                <a:noFill/>
              </a:ln>
              <a:effectLst/>
            </c:spPr>
            <c:extLst>
              <c:ext xmlns:c16="http://schemas.microsoft.com/office/drawing/2014/chart" uri="{C3380CC4-5D6E-409C-BE32-E72D297353CC}">
                <c16:uniqueId val="{00000007-14DF-4F08-9E83-600DD6A9FE16}"/>
              </c:ext>
            </c:extLst>
          </c:dPt>
          <c:dPt>
            <c:idx val="4"/>
            <c:bubble3D val="0"/>
            <c:spPr>
              <a:solidFill>
                <a:schemeClr val="accent5"/>
              </a:solidFill>
              <a:ln>
                <a:noFill/>
              </a:ln>
              <a:effectLst/>
            </c:spPr>
            <c:extLst>
              <c:ext xmlns:c16="http://schemas.microsoft.com/office/drawing/2014/chart" uri="{C3380CC4-5D6E-409C-BE32-E72D297353CC}">
                <c16:uniqueId val="{00000009-14DF-4F08-9E83-600DD6A9FE16}"/>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s-ES"/>
              </a:p>
            </c:txPr>
            <c:dLblPos val="outEnd"/>
            <c:showLegendKey val="0"/>
            <c:showVal val="0"/>
            <c:showCatName val="1"/>
            <c:showSerName val="0"/>
            <c:showPercent val="1"/>
            <c:showBubbleSize val="0"/>
            <c:showLeaderLines val="1"/>
            <c:leaderLines>
              <c:spPr>
                <a:ln w="12700" cap="flat" cmpd="sng" algn="ctr">
                  <a:solidFill>
                    <a:schemeClr val="tx1"/>
                  </a:solidFill>
                  <a:prstDash val="solid"/>
                  <a:round/>
                </a:ln>
                <a:effectLst/>
              </c:spPr>
            </c:leaderLines>
            <c:extLst>
              <c:ext xmlns:c15="http://schemas.microsoft.com/office/drawing/2012/chart" uri="{CE6537A1-D6FC-4f65-9D91-7224C49458BB}"/>
            </c:extLst>
          </c:dLbls>
          <c:cat>
            <c:strRef>
              <c:f>Hoja1!$A$1:$A$5</c:f>
              <c:strCache>
                <c:ptCount val="5"/>
                <c:pt idx="0">
                  <c:v>ABC1</c:v>
                </c:pt>
                <c:pt idx="1">
                  <c:v>C2</c:v>
                </c:pt>
                <c:pt idx="2">
                  <c:v>C3</c:v>
                </c:pt>
                <c:pt idx="3">
                  <c:v>D</c:v>
                </c:pt>
                <c:pt idx="4">
                  <c:v>E</c:v>
                </c:pt>
              </c:strCache>
            </c:strRef>
          </c:cat>
          <c:val>
            <c:numRef>
              <c:f>Hoja1!$B$1:$B$5</c:f>
              <c:numCache>
                <c:formatCode>General</c:formatCode>
                <c:ptCount val="5"/>
                <c:pt idx="0">
                  <c:v>19.668990000000001</c:v>
                </c:pt>
                <c:pt idx="1">
                  <c:v>15.064819999999999</c:v>
                </c:pt>
                <c:pt idx="2">
                  <c:v>29.32639</c:v>
                </c:pt>
                <c:pt idx="3">
                  <c:v>29.405080000000002</c:v>
                </c:pt>
                <c:pt idx="4">
                  <c:v>6.5347179999999998</c:v>
                </c:pt>
              </c:numCache>
            </c:numRef>
          </c:val>
          <c:extLst>
            <c:ext xmlns:c16="http://schemas.microsoft.com/office/drawing/2014/chart" uri="{C3380CC4-5D6E-409C-BE32-E72D297353CC}">
              <c16:uniqueId val="{0000000A-14DF-4F08-9E83-600DD6A9FE1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cap="flat" cmpd="sng" algn="ctr">
      <a:noFill/>
      <a:prstDash val="solid"/>
      <a:miter lim="800000"/>
    </a:ln>
    <a:effectLst/>
  </c:spPr>
  <c:txPr>
    <a:bodyPr/>
    <a:lstStyle/>
    <a:p>
      <a:pPr>
        <a:defRPr/>
      </a:pPr>
      <a:endParaRPr lang="es-E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stacked"/>
        <c:varyColors val="0"/>
        <c:ser>
          <c:idx val="0"/>
          <c:order val="0"/>
          <c:tx>
            <c:strRef>
              <c:f>Hoja1!$A$2</c:f>
              <c:strCache>
                <c:ptCount val="1"/>
                <c:pt idx="0">
                  <c:v>1. Pésimo gobernante</c:v>
                </c:pt>
              </c:strCache>
            </c:strRef>
          </c:tx>
          <c:spPr>
            <a:solidFill>
              <a:schemeClr val="accent1"/>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Hoja1!$B$1:$M$1</c:f>
              <c:strCache>
                <c:ptCount val="12"/>
                <c:pt idx="0">
                  <c:v>Jorge Alessandri Rodríguez</c:v>
                </c:pt>
                <c:pt idx="1">
                  <c:v>Eduardo Frei Montalva (1964 a 1970)</c:v>
                </c:pt>
                <c:pt idx="2">
                  <c:v>Salvador Allende Gossens (1970 a 1973)</c:v>
                </c:pt>
                <c:pt idx="3">
                  <c:v>Augusto Pinochet Ugarte (1973-1990)</c:v>
                </c:pt>
                <c:pt idx="4">
                  <c:v>Patricio Aylwin Azócar (1990-1994)</c:v>
                </c:pt>
                <c:pt idx="5">
                  <c:v>Eduardo Frei Ruiz Tagle (1994-2000)</c:v>
                </c:pt>
                <c:pt idx="6">
                  <c:v>Ricardo Lagos Escobar (2000-2006)</c:v>
                </c:pt>
                <c:pt idx="7">
                  <c:v>Michelle Bachelet Jeria (2006-2010)</c:v>
                </c:pt>
                <c:pt idx="8">
                  <c:v>Sebastián Piñera Echenique (2010-2014)</c:v>
                </c:pt>
                <c:pt idx="9">
                  <c:v>Michelle Bachelet Jeria (2014-2018)</c:v>
                </c:pt>
                <c:pt idx="10">
                  <c:v>Sebastián Piñera Echenique (2018-2022)</c:v>
                </c:pt>
                <c:pt idx="11">
                  <c:v>Gabriel Boric (2022 a la fecha)</c:v>
                </c:pt>
              </c:strCache>
            </c:strRef>
          </c:cat>
          <c:val>
            <c:numRef>
              <c:f>Hoja1!$B$2:$M$2</c:f>
              <c:numCache>
                <c:formatCode>General</c:formatCode>
                <c:ptCount val="12"/>
                <c:pt idx="0">
                  <c:v>4.1542219999999999</c:v>
                </c:pt>
                <c:pt idx="1">
                  <c:v>3.6898230000000001</c:v>
                </c:pt>
                <c:pt idx="2">
                  <c:v>45.604930000000003</c:v>
                </c:pt>
                <c:pt idx="3">
                  <c:v>33.486789999999999</c:v>
                </c:pt>
                <c:pt idx="4">
                  <c:v>2.5875750000000002</c:v>
                </c:pt>
                <c:pt idx="5">
                  <c:v>4.9647309999999996</c:v>
                </c:pt>
                <c:pt idx="6">
                  <c:v>6.1885969999999997</c:v>
                </c:pt>
                <c:pt idx="7">
                  <c:v>12.674239999999999</c:v>
                </c:pt>
                <c:pt idx="8">
                  <c:v>4.0243580000000003</c:v>
                </c:pt>
                <c:pt idx="9">
                  <c:v>20.28435</c:v>
                </c:pt>
                <c:pt idx="10">
                  <c:v>8.3523320000000005</c:v>
                </c:pt>
                <c:pt idx="11">
                  <c:v>46.130270000000003</c:v>
                </c:pt>
              </c:numCache>
            </c:numRef>
          </c:val>
          <c:extLst>
            <c:ext xmlns:c16="http://schemas.microsoft.com/office/drawing/2014/chart" uri="{C3380CC4-5D6E-409C-BE32-E72D297353CC}">
              <c16:uniqueId val="{00000000-132D-47EE-BE8B-684FFC613CFD}"/>
            </c:ext>
          </c:extLst>
        </c:ser>
        <c:ser>
          <c:idx val="1"/>
          <c:order val="1"/>
          <c:tx>
            <c:strRef>
              <c:f>Hoja1!$A$3</c:f>
              <c:strCache>
                <c:ptCount val="1"/>
                <c:pt idx="0">
                  <c:v>2.</c:v>
                </c:pt>
              </c:strCache>
            </c:strRef>
          </c:tx>
          <c:spPr>
            <a:solidFill>
              <a:schemeClr val="accent2"/>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Hoja1!$B$1:$M$1</c:f>
              <c:strCache>
                <c:ptCount val="12"/>
                <c:pt idx="0">
                  <c:v>Jorge Alessandri Rodríguez</c:v>
                </c:pt>
                <c:pt idx="1">
                  <c:v>Eduardo Frei Montalva (1964 a 1970)</c:v>
                </c:pt>
                <c:pt idx="2">
                  <c:v>Salvador Allende Gossens (1970 a 1973)</c:v>
                </c:pt>
                <c:pt idx="3">
                  <c:v>Augusto Pinochet Ugarte (1973-1990)</c:v>
                </c:pt>
                <c:pt idx="4">
                  <c:v>Patricio Aylwin Azócar (1990-1994)</c:v>
                </c:pt>
                <c:pt idx="5">
                  <c:v>Eduardo Frei Ruiz Tagle (1994-2000)</c:v>
                </c:pt>
                <c:pt idx="6">
                  <c:v>Ricardo Lagos Escobar (2000-2006)</c:v>
                </c:pt>
                <c:pt idx="7">
                  <c:v>Michelle Bachelet Jeria (2006-2010)</c:v>
                </c:pt>
                <c:pt idx="8">
                  <c:v>Sebastián Piñera Echenique (2010-2014)</c:v>
                </c:pt>
                <c:pt idx="9">
                  <c:v>Michelle Bachelet Jeria (2014-2018)</c:v>
                </c:pt>
                <c:pt idx="10">
                  <c:v>Sebastián Piñera Echenique (2018-2022)</c:v>
                </c:pt>
                <c:pt idx="11">
                  <c:v>Gabriel Boric (2022 a la fecha)</c:v>
                </c:pt>
              </c:strCache>
            </c:strRef>
          </c:cat>
          <c:val>
            <c:numRef>
              <c:f>Hoja1!$B$3:$M$3</c:f>
              <c:numCache>
                <c:formatCode>General</c:formatCode>
                <c:ptCount val="12"/>
                <c:pt idx="0">
                  <c:v>4.3818900000000003</c:v>
                </c:pt>
                <c:pt idx="1">
                  <c:v>3.6358990000000002</c:v>
                </c:pt>
                <c:pt idx="2">
                  <c:v>7.4868160000000001</c:v>
                </c:pt>
                <c:pt idx="3">
                  <c:v>3.8100450000000001</c:v>
                </c:pt>
                <c:pt idx="4">
                  <c:v>4.0539440000000004</c:v>
                </c:pt>
                <c:pt idx="5">
                  <c:v>6.025398</c:v>
                </c:pt>
                <c:pt idx="6">
                  <c:v>6.326657</c:v>
                </c:pt>
                <c:pt idx="7">
                  <c:v>8.9939079999999993</c:v>
                </c:pt>
                <c:pt idx="8">
                  <c:v>3.3414320000000002</c:v>
                </c:pt>
                <c:pt idx="9">
                  <c:v>15.044840000000001</c:v>
                </c:pt>
                <c:pt idx="10">
                  <c:v>6.2230210000000001</c:v>
                </c:pt>
                <c:pt idx="11">
                  <c:v>9.1971860000000003</c:v>
                </c:pt>
              </c:numCache>
            </c:numRef>
          </c:val>
          <c:extLst>
            <c:ext xmlns:c16="http://schemas.microsoft.com/office/drawing/2014/chart" uri="{C3380CC4-5D6E-409C-BE32-E72D297353CC}">
              <c16:uniqueId val="{00000001-132D-47EE-BE8B-684FFC613CFD}"/>
            </c:ext>
          </c:extLst>
        </c:ser>
        <c:ser>
          <c:idx val="2"/>
          <c:order val="2"/>
          <c:tx>
            <c:strRef>
              <c:f>Hoja1!$A$4</c:f>
              <c:strCache>
                <c:ptCount val="1"/>
                <c:pt idx="0">
                  <c:v>3.</c:v>
                </c:pt>
              </c:strCache>
            </c:strRef>
          </c:tx>
          <c:spPr>
            <a:solidFill>
              <a:schemeClr val="accent3"/>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Hoja1!$B$1:$M$1</c:f>
              <c:strCache>
                <c:ptCount val="12"/>
                <c:pt idx="0">
                  <c:v>Jorge Alessandri Rodríguez</c:v>
                </c:pt>
                <c:pt idx="1">
                  <c:v>Eduardo Frei Montalva (1964 a 1970)</c:v>
                </c:pt>
                <c:pt idx="2">
                  <c:v>Salvador Allende Gossens (1970 a 1973)</c:v>
                </c:pt>
                <c:pt idx="3">
                  <c:v>Augusto Pinochet Ugarte (1973-1990)</c:v>
                </c:pt>
                <c:pt idx="4">
                  <c:v>Patricio Aylwin Azócar (1990-1994)</c:v>
                </c:pt>
                <c:pt idx="5">
                  <c:v>Eduardo Frei Ruiz Tagle (1994-2000)</c:v>
                </c:pt>
                <c:pt idx="6">
                  <c:v>Ricardo Lagos Escobar (2000-2006)</c:v>
                </c:pt>
                <c:pt idx="7">
                  <c:v>Michelle Bachelet Jeria (2006-2010)</c:v>
                </c:pt>
                <c:pt idx="8">
                  <c:v>Sebastián Piñera Echenique (2010-2014)</c:v>
                </c:pt>
                <c:pt idx="9">
                  <c:v>Michelle Bachelet Jeria (2014-2018)</c:v>
                </c:pt>
                <c:pt idx="10">
                  <c:v>Sebastián Piñera Echenique (2018-2022)</c:v>
                </c:pt>
                <c:pt idx="11">
                  <c:v>Gabriel Boric (2022 a la fecha)</c:v>
                </c:pt>
              </c:strCache>
            </c:strRef>
          </c:cat>
          <c:val>
            <c:numRef>
              <c:f>Hoja1!$B$4:$M$4</c:f>
              <c:numCache>
                <c:formatCode>General</c:formatCode>
                <c:ptCount val="12"/>
                <c:pt idx="0">
                  <c:v>11.97851</c:v>
                </c:pt>
                <c:pt idx="1">
                  <c:v>11.493499999999999</c:v>
                </c:pt>
                <c:pt idx="2">
                  <c:v>6.5233879999999997</c:v>
                </c:pt>
                <c:pt idx="3">
                  <c:v>7.8039500000000004</c:v>
                </c:pt>
                <c:pt idx="4">
                  <c:v>10.542</c:v>
                </c:pt>
                <c:pt idx="5">
                  <c:v>14.414389999999999</c:v>
                </c:pt>
                <c:pt idx="6">
                  <c:v>16.292909999999999</c:v>
                </c:pt>
                <c:pt idx="7">
                  <c:v>12.71008</c:v>
                </c:pt>
                <c:pt idx="8">
                  <c:v>7.4015719999999998</c:v>
                </c:pt>
                <c:pt idx="9">
                  <c:v>12.60407</c:v>
                </c:pt>
                <c:pt idx="10">
                  <c:v>11.118869999999999</c:v>
                </c:pt>
                <c:pt idx="11">
                  <c:v>4.6527649999999996</c:v>
                </c:pt>
              </c:numCache>
            </c:numRef>
          </c:val>
          <c:extLst>
            <c:ext xmlns:c16="http://schemas.microsoft.com/office/drawing/2014/chart" uri="{C3380CC4-5D6E-409C-BE32-E72D297353CC}">
              <c16:uniqueId val="{00000002-132D-47EE-BE8B-684FFC613CFD}"/>
            </c:ext>
          </c:extLst>
        </c:ser>
        <c:ser>
          <c:idx val="3"/>
          <c:order val="3"/>
          <c:tx>
            <c:strRef>
              <c:f>Hoja1!$A$5</c:f>
              <c:strCache>
                <c:ptCount val="1"/>
                <c:pt idx="0">
                  <c:v>4.</c:v>
                </c:pt>
              </c:strCache>
            </c:strRef>
          </c:tx>
          <c:spPr>
            <a:solidFill>
              <a:schemeClr val="accent4"/>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Hoja1!$B$1:$M$1</c:f>
              <c:strCache>
                <c:ptCount val="12"/>
                <c:pt idx="0">
                  <c:v>Jorge Alessandri Rodríguez</c:v>
                </c:pt>
                <c:pt idx="1">
                  <c:v>Eduardo Frei Montalva (1964 a 1970)</c:v>
                </c:pt>
                <c:pt idx="2">
                  <c:v>Salvador Allende Gossens (1970 a 1973)</c:v>
                </c:pt>
                <c:pt idx="3">
                  <c:v>Augusto Pinochet Ugarte (1973-1990)</c:v>
                </c:pt>
                <c:pt idx="4">
                  <c:v>Patricio Aylwin Azócar (1990-1994)</c:v>
                </c:pt>
                <c:pt idx="5">
                  <c:v>Eduardo Frei Ruiz Tagle (1994-2000)</c:v>
                </c:pt>
                <c:pt idx="6">
                  <c:v>Ricardo Lagos Escobar (2000-2006)</c:v>
                </c:pt>
                <c:pt idx="7">
                  <c:v>Michelle Bachelet Jeria (2006-2010)</c:v>
                </c:pt>
                <c:pt idx="8">
                  <c:v>Sebastián Piñera Echenique (2010-2014)</c:v>
                </c:pt>
                <c:pt idx="9">
                  <c:v>Michelle Bachelet Jeria (2014-2018)</c:v>
                </c:pt>
                <c:pt idx="10">
                  <c:v>Sebastián Piñera Echenique (2018-2022)</c:v>
                </c:pt>
                <c:pt idx="11">
                  <c:v>Gabriel Boric (2022 a la fecha)</c:v>
                </c:pt>
              </c:strCache>
            </c:strRef>
          </c:cat>
          <c:val>
            <c:numRef>
              <c:f>Hoja1!$B$5:$M$5</c:f>
              <c:numCache>
                <c:formatCode>General</c:formatCode>
                <c:ptCount val="12"/>
                <c:pt idx="0">
                  <c:v>30.420639999999999</c:v>
                </c:pt>
                <c:pt idx="1">
                  <c:v>32.229610000000001</c:v>
                </c:pt>
                <c:pt idx="2">
                  <c:v>11.07657</c:v>
                </c:pt>
                <c:pt idx="3">
                  <c:v>9.327007</c:v>
                </c:pt>
                <c:pt idx="4">
                  <c:v>26.870159999999998</c:v>
                </c:pt>
                <c:pt idx="5">
                  <c:v>27.31973</c:v>
                </c:pt>
                <c:pt idx="6">
                  <c:v>25.746079999999999</c:v>
                </c:pt>
                <c:pt idx="7">
                  <c:v>16.77684</c:v>
                </c:pt>
                <c:pt idx="8">
                  <c:v>13.614179999999999</c:v>
                </c:pt>
                <c:pt idx="9">
                  <c:v>15.58807</c:v>
                </c:pt>
                <c:pt idx="10">
                  <c:v>16.127269999999999</c:v>
                </c:pt>
                <c:pt idx="11">
                  <c:v>5.9883420000000003</c:v>
                </c:pt>
              </c:numCache>
            </c:numRef>
          </c:val>
          <c:extLst>
            <c:ext xmlns:c16="http://schemas.microsoft.com/office/drawing/2014/chart" uri="{C3380CC4-5D6E-409C-BE32-E72D297353CC}">
              <c16:uniqueId val="{00000003-132D-47EE-BE8B-684FFC613CFD}"/>
            </c:ext>
          </c:extLst>
        </c:ser>
        <c:ser>
          <c:idx val="4"/>
          <c:order val="4"/>
          <c:tx>
            <c:strRef>
              <c:f>Hoja1!$A$6</c:f>
              <c:strCache>
                <c:ptCount val="1"/>
                <c:pt idx="0">
                  <c:v>5.</c:v>
                </c:pt>
              </c:strCache>
            </c:strRef>
          </c:tx>
          <c:spPr>
            <a:solidFill>
              <a:schemeClr val="accent5"/>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Hoja1!$B$1:$M$1</c:f>
              <c:strCache>
                <c:ptCount val="12"/>
                <c:pt idx="0">
                  <c:v>Jorge Alessandri Rodríguez</c:v>
                </c:pt>
                <c:pt idx="1">
                  <c:v>Eduardo Frei Montalva (1964 a 1970)</c:v>
                </c:pt>
                <c:pt idx="2">
                  <c:v>Salvador Allende Gossens (1970 a 1973)</c:v>
                </c:pt>
                <c:pt idx="3">
                  <c:v>Augusto Pinochet Ugarte (1973-1990)</c:v>
                </c:pt>
                <c:pt idx="4">
                  <c:v>Patricio Aylwin Azócar (1990-1994)</c:v>
                </c:pt>
                <c:pt idx="5">
                  <c:v>Eduardo Frei Ruiz Tagle (1994-2000)</c:v>
                </c:pt>
                <c:pt idx="6">
                  <c:v>Ricardo Lagos Escobar (2000-2006)</c:v>
                </c:pt>
                <c:pt idx="7">
                  <c:v>Michelle Bachelet Jeria (2006-2010)</c:v>
                </c:pt>
                <c:pt idx="8">
                  <c:v>Sebastián Piñera Echenique (2010-2014)</c:v>
                </c:pt>
                <c:pt idx="9">
                  <c:v>Michelle Bachelet Jeria (2014-2018)</c:v>
                </c:pt>
                <c:pt idx="10">
                  <c:v>Sebastián Piñera Echenique (2018-2022)</c:v>
                </c:pt>
                <c:pt idx="11">
                  <c:v>Gabriel Boric (2022 a la fecha)</c:v>
                </c:pt>
              </c:strCache>
            </c:strRef>
          </c:cat>
          <c:val>
            <c:numRef>
              <c:f>Hoja1!$B$6:$M$6</c:f>
              <c:numCache>
                <c:formatCode>General</c:formatCode>
                <c:ptCount val="12"/>
                <c:pt idx="0">
                  <c:v>31.764610000000001</c:v>
                </c:pt>
                <c:pt idx="1">
                  <c:v>33.642249999999997</c:v>
                </c:pt>
                <c:pt idx="2">
                  <c:v>12.326829999999999</c:v>
                </c:pt>
                <c:pt idx="3">
                  <c:v>17.485379999999999</c:v>
                </c:pt>
                <c:pt idx="4">
                  <c:v>33.588120000000004</c:v>
                </c:pt>
                <c:pt idx="5">
                  <c:v>30.933520000000001</c:v>
                </c:pt>
                <c:pt idx="6">
                  <c:v>27.184000000000001</c:v>
                </c:pt>
                <c:pt idx="7">
                  <c:v>22.762250000000002</c:v>
                </c:pt>
                <c:pt idx="8">
                  <c:v>22.6876</c:v>
                </c:pt>
                <c:pt idx="9">
                  <c:v>17.09338</c:v>
                </c:pt>
                <c:pt idx="10">
                  <c:v>22.944469999999999</c:v>
                </c:pt>
                <c:pt idx="11">
                  <c:v>10.697010000000001</c:v>
                </c:pt>
              </c:numCache>
            </c:numRef>
          </c:val>
          <c:extLst>
            <c:ext xmlns:c16="http://schemas.microsoft.com/office/drawing/2014/chart" uri="{C3380CC4-5D6E-409C-BE32-E72D297353CC}">
              <c16:uniqueId val="{00000004-132D-47EE-BE8B-684FFC613CFD}"/>
            </c:ext>
          </c:extLst>
        </c:ser>
        <c:ser>
          <c:idx val="5"/>
          <c:order val="5"/>
          <c:tx>
            <c:strRef>
              <c:f>Hoja1!$A$7</c:f>
              <c:strCache>
                <c:ptCount val="1"/>
                <c:pt idx="0">
                  <c:v>6.</c:v>
                </c:pt>
              </c:strCache>
            </c:strRef>
          </c:tx>
          <c:spPr>
            <a:solidFill>
              <a:schemeClr val="accent6"/>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Hoja1!$B$1:$M$1</c:f>
              <c:strCache>
                <c:ptCount val="12"/>
                <c:pt idx="0">
                  <c:v>Jorge Alessandri Rodríguez</c:v>
                </c:pt>
                <c:pt idx="1">
                  <c:v>Eduardo Frei Montalva (1964 a 1970)</c:v>
                </c:pt>
                <c:pt idx="2">
                  <c:v>Salvador Allende Gossens (1970 a 1973)</c:v>
                </c:pt>
                <c:pt idx="3">
                  <c:v>Augusto Pinochet Ugarte (1973-1990)</c:v>
                </c:pt>
                <c:pt idx="4">
                  <c:v>Patricio Aylwin Azócar (1990-1994)</c:v>
                </c:pt>
                <c:pt idx="5">
                  <c:v>Eduardo Frei Ruiz Tagle (1994-2000)</c:v>
                </c:pt>
                <c:pt idx="6">
                  <c:v>Ricardo Lagos Escobar (2000-2006)</c:v>
                </c:pt>
                <c:pt idx="7">
                  <c:v>Michelle Bachelet Jeria (2006-2010)</c:v>
                </c:pt>
                <c:pt idx="8">
                  <c:v>Sebastián Piñera Echenique (2010-2014)</c:v>
                </c:pt>
                <c:pt idx="9">
                  <c:v>Michelle Bachelet Jeria (2014-2018)</c:v>
                </c:pt>
                <c:pt idx="10">
                  <c:v>Sebastián Piñera Echenique (2018-2022)</c:v>
                </c:pt>
                <c:pt idx="11">
                  <c:v>Gabriel Boric (2022 a la fecha)</c:v>
                </c:pt>
              </c:strCache>
            </c:strRef>
          </c:cat>
          <c:val>
            <c:numRef>
              <c:f>Hoja1!$B$7:$M$7</c:f>
              <c:numCache>
                <c:formatCode>General</c:formatCode>
                <c:ptCount val="12"/>
                <c:pt idx="0">
                  <c:v>12.152010000000001</c:v>
                </c:pt>
                <c:pt idx="1">
                  <c:v>11.723089999999999</c:v>
                </c:pt>
                <c:pt idx="2">
                  <c:v>9.4544820000000005</c:v>
                </c:pt>
                <c:pt idx="3">
                  <c:v>14.09112</c:v>
                </c:pt>
                <c:pt idx="4">
                  <c:v>16.197579999999999</c:v>
                </c:pt>
                <c:pt idx="5">
                  <c:v>13.872669999999999</c:v>
                </c:pt>
                <c:pt idx="6">
                  <c:v>13.8537</c:v>
                </c:pt>
                <c:pt idx="7">
                  <c:v>16.45289</c:v>
                </c:pt>
                <c:pt idx="8">
                  <c:v>26.64791</c:v>
                </c:pt>
                <c:pt idx="9">
                  <c:v>12.9023</c:v>
                </c:pt>
                <c:pt idx="10">
                  <c:v>17.931180000000001</c:v>
                </c:pt>
                <c:pt idx="11">
                  <c:v>12.09717</c:v>
                </c:pt>
              </c:numCache>
            </c:numRef>
          </c:val>
          <c:extLst>
            <c:ext xmlns:c16="http://schemas.microsoft.com/office/drawing/2014/chart" uri="{C3380CC4-5D6E-409C-BE32-E72D297353CC}">
              <c16:uniqueId val="{00000005-132D-47EE-BE8B-684FFC613CFD}"/>
            </c:ext>
          </c:extLst>
        </c:ser>
        <c:ser>
          <c:idx val="6"/>
          <c:order val="6"/>
          <c:tx>
            <c:strRef>
              <c:f>Hoja1!$A$8</c:f>
              <c:strCache>
                <c:ptCount val="1"/>
                <c:pt idx="0">
                  <c:v>7. Excelente gobernante</c:v>
                </c:pt>
              </c:strCache>
            </c:strRef>
          </c:tx>
          <c:spPr>
            <a:solidFill>
              <a:schemeClr val="accent1">
                <a:lumMod val="60000"/>
              </a:schemeClr>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Hoja1!$B$1:$M$1</c:f>
              <c:strCache>
                <c:ptCount val="12"/>
                <c:pt idx="0">
                  <c:v>Jorge Alessandri Rodríguez</c:v>
                </c:pt>
                <c:pt idx="1">
                  <c:v>Eduardo Frei Montalva (1964 a 1970)</c:v>
                </c:pt>
                <c:pt idx="2">
                  <c:v>Salvador Allende Gossens (1970 a 1973)</c:v>
                </c:pt>
                <c:pt idx="3">
                  <c:v>Augusto Pinochet Ugarte (1973-1990)</c:v>
                </c:pt>
                <c:pt idx="4">
                  <c:v>Patricio Aylwin Azócar (1990-1994)</c:v>
                </c:pt>
                <c:pt idx="5">
                  <c:v>Eduardo Frei Ruiz Tagle (1994-2000)</c:v>
                </c:pt>
                <c:pt idx="6">
                  <c:v>Ricardo Lagos Escobar (2000-2006)</c:v>
                </c:pt>
                <c:pt idx="7">
                  <c:v>Michelle Bachelet Jeria (2006-2010)</c:v>
                </c:pt>
                <c:pt idx="8">
                  <c:v>Sebastián Piñera Echenique (2010-2014)</c:v>
                </c:pt>
                <c:pt idx="9">
                  <c:v>Michelle Bachelet Jeria (2014-2018)</c:v>
                </c:pt>
                <c:pt idx="10">
                  <c:v>Sebastián Piñera Echenique (2018-2022)</c:v>
                </c:pt>
                <c:pt idx="11">
                  <c:v>Gabriel Boric (2022 a la fecha)</c:v>
                </c:pt>
              </c:strCache>
            </c:strRef>
          </c:cat>
          <c:val>
            <c:numRef>
              <c:f>Hoja1!$B$8:$M$8</c:f>
              <c:numCache>
                <c:formatCode>General</c:formatCode>
                <c:ptCount val="12"/>
                <c:pt idx="0">
                  <c:v>5.1481139999999996</c:v>
                </c:pt>
                <c:pt idx="1">
                  <c:v>3.585836</c:v>
                </c:pt>
                <c:pt idx="2">
                  <c:v>7.5269779999999997</c:v>
                </c:pt>
                <c:pt idx="3">
                  <c:v>13.995699999999999</c:v>
                </c:pt>
                <c:pt idx="4">
                  <c:v>6.1606269999999999</c:v>
                </c:pt>
                <c:pt idx="5">
                  <c:v>2.4695559999999999</c:v>
                </c:pt>
                <c:pt idx="6">
                  <c:v>4.4080550000000001</c:v>
                </c:pt>
                <c:pt idx="7">
                  <c:v>9.6297940000000004</c:v>
                </c:pt>
                <c:pt idx="8">
                  <c:v>22.28295</c:v>
                </c:pt>
                <c:pt idx="9">
                  <c:v>6.4830030000000001</c:v>
                </c:pt>
                <c:pt idx="10">
                  <c:v>17.302859999999999</c:v>
                </c:pt>
                <c:pt idx="11">
                  <c:v>11.23725</c:v>
                </c:pt>
              </c:numCache>
            </c:numRef>
          </c:val>
          <c:extLst>
            <c:ext xmlns:c16="http://schemas.microsoft.com/office/drawing/2014/chart" uri="{C3380CC4-5D6E-409C-BE32-E72D297353CC}">
              <c16:uniqueId val="{00000006-132D-47EE-BE8B-684FFC613CFD}"/>
            </c:ext>
          </c:extLst>
        </c:ser>
        <c:dLbls>
          <c:showLegendKey val="0"/>
          <c:showVal val="0"/>
          <c:showCatName val="0"/>
          <c:showSerName val="0"/>
          <c:showPercent val="0"/>
          <c:showBubbleSize val="0"/>
        </c:dLbls>
        <c:gapWidth val="80"/>
        <c:overlap val="100"/>
        <c:axId val="1930692015"/>
        <c:axId val="1930698255"/>
      </c:barChart>
      <c:lineChart>
        <c:grouping val="standard"/>
        <c:varyColors val="0"/>
        <c:ser>
          <c:idx val="7"/>
          <c:order val="7"/>
          <c:tx>
            <c:strRef>
              <c:f>Hoja1!$A$9</c:f>
              <c:strCache>
                <c:ptCount val="1"/>
                <c:pt idx="0">
                  <c:v>Media Aritmética</c:v>
                </c:pt>
              </c:strCache>
            </c:strRef>
          </c:tx>
          <c:spPr>
            <a:ln w="31750" cap="rnd" cmpd="sng" algn="ctr">
              <a:solidFill>
                <a:srgbClr val="FF0000"/>
              </a:solidFill>
              <a:prstDash val="solid"/>
              <a:round/>
            </a:ln>
            <a:effectLst/>
          </c:spPr>
          <c:marker>
            <c:symbol val="none"/>
          </c:marker>
          <c:dLbls>
            <c:numFmt formatCode="#,##0.0" sourceLinked="0"/>
            <c:spPr>
              <a:solidFill>
                <a:srgbClr val="FFFFFF"/>
              </a:solidFill>
              <a:ln>
                <a:solidFill>
                  <a:srgbClr val="000000"/>
                </a:solid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val>
            <c:numRef>
              <c:f>Hoja1!$B$9:$M$9</c:f>
              <c:numCache>
                <c:formatCode>General</c:formatCode>
                <c:ptCount val="12"/>
                <c:pt idx="0">
                  <c:v>4.3830799999999996</c:v>
                </c:pt>
                <c:pt idx="1">
                  <c:v>4.3801119999999996</c:v>
                </c:pt>
                <c:pt idx="2">
                  <c:v>2.9550489999999998</c:v>
                </c:pt>
                <c:pt idx="3">
                  <c:v>3.7177030000000002</c:v>
                </c:pt>
                <c:pt idx="4">
                  <c:v>4.5805249999999997</c:v>
                </c:pt>
                <c:pt idx="5">
                  <c:v>4.2472820000000002</c:v>
                </c:pt>
                <c:pt idx="6">
                  <c:v>4.2060360000000001</c:v>
                </c:pt>
                <c:pt idx="7">
                  <c:v>4.1583680000000003</c:v>
                </c:pt>
                <c:pt idx="8">
                  <c:v>5.1667480000000001</c:v>
                </c:pt>
                <c:pt idx="9">
                  <c:v>3.5880019999999999</c:v>
                </c:pt>
                <c:pt idx="10">
                  <c:v>4.6209350000000002</c:v>
                </c:pt>
                <c:pt idx="11">
                  <c:v>3.0716519999999998</c:v>
                </c:pt>
              </c:numCache>
            </c:numRef>
          </c:val>
          <c:smooth val="0"/>
          <c:extLst>
            <c:ext xmlns:c16="http://schemas.microsoft.com/office/drawing/2014/chart" uri="{C3380CC4-5D6E-409C-BE32-E72D297353CC}">
              <c16:uniqueId val="{00000007-132D-47EE-BE8B-684FFC613CFD}"/>
            </c:ext>
          </c:extLst>
        </c:ser>
        <c:dLbls>
          <c:showLegendKey val="0"/>
          <c:showVal val="0"/>
          <c:showCatName val="0"/>
          <c:showSerName val="0"/>
          <c:showPercent val="0"/>
          <c:showBubbleSize val="0"/>
        </c:dLbls>
        <c:marker val="1"/>
        <c:smooth val="0"/>
        <c:axId val="1930619535"/>
        <c:axId val="1930616655"/>
      </c:lineChart>
      <c:catAx>
        <c:axId val="1930692015"/>
        <c:scaling>
          <c:orientation val="minMax"/>
        </c:scaling>
        <c:delete val="0"/>
        <c:axPos val="b"/>
        <c:numFmt formatCode="General" sourceLinked="1"/>
        <c:majorTickMark val="out"/>
        <c:minorTickMark val="none"/>
        <c:tickLblPos val="nextTo"/>
        <c:spPr>
          <a:noFill/>
          <a:ln w="1270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s-ES"/>
          </a:p>
        </c:txPr>
        <c:crossAx val="1930698255"/>
        <c:crosses val="autoZero"/>
        <c:auto val="1"/>
        <c:lblAlgn val="ctr"/>
        <c:lblOffset val="100"/>
        <c:noMultiLvlLbl val="0"/>
      </c:catAx>
      <c:valAx>
        <c:axId val="1930698255"/>
        <c:scaling>
          <c:orientation val="minMax"/>
          <c:max val="100"/>
          <c:min val="0"/>
        </c:scaling>
        <c:delete val="0"/>
        <c:axPos val="l"/>
        <c:majorGridlines>
          <c:spPr>
            <a:ln w="12700" cap="flat" cmpd="sng" algn="ctr">
              <a:solidFill>
                <a:srgbClr val="D3D3D3">
                  <a:lumMod val="75000"/>
                </a:srgbClr>
              </a:solidFill>
              <a:prstDash val="solid"/>
              <a:round/>
            </a:ln>
            <a:effectLst/>
          </c:spPr>
        </c:majorGridlines>
        <c:numFmt formatCode="#\%" sourceLinked="0"/>
        <c:majorTickMark val="out"/>
        <c:minorTickMark val="none"/>
        <c:tickLblPos val="nextTo"/>
        <c:spPr>
          <a:noFill/>
          <a:ln w="1270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s-ES"/>
          </a:p>
        </c:txPr>
        <c:crossAx val="1930692015"/>
        <c:crosses val="autoZero"/>
        <c:crossBetween val="between"/>
      </c:valAx>
      <c:valAx>
        <c:axId val="1930616655"/>
        <c:scaling>
          <c:orientation val="minMax"/>
          <c:max val="7"/>
          <c:min val="1"/>
        </c:scaling>
        <c:delete val="0"/>
        <c:axPos val="r"/>
        <c:numFmt formatCode="General" sourceLinked="1"/>
        <c:majorTickMark val="out"/>
        <c:minorTickMark val="none"/>
        <c:tickLblPos val="nextTo"/>
        <c:spPr>
          <a:noFill/>
          <a:ln w="1270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rgbClr val="FFFFFF"/>
                </a:solidFill>
                <a:latin typeface="+mn-lt"/>
                <a:ea typeface="+mn-ea"/>
                <a:cs typeface="+mn-cs"/>
              </a:defRPr>
            </a:pPr>
            <a:endParaRPr lang="es-ES"/>
          </a:p>
        </c:txPr>
        <c:crossAx val="1930619535"/>
        <c:crosses val="max"/>
        <c:crossBetween val="between"/>
      </c:valAx>
      <c:catAx>
        <c:axId val="1930619535"/>
        <c:scaling>
          <c:orientation val="minMax"/>
        </c:scaling>
        <c:delete val="1"/>
        <c:axPos val="b"/>
        <c:majorTickMark val="out"/>
        <c:minorTickMark val="none"/>
        <c:tickLblPos val="nextTo"/>
        <c:crossAx val="1930616655"/>
        <c:crosses val="autoZero"/>
        <c:auto val="1"/>
        <c:lblAlgn val="ctr"/>
        <c:lblOffset val="100"/>
        <c:noMultiLvlLbl val="0"/>
      </c:cat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cap="flat" cmpd="sng" algn="ctr">
      <a:noFill/>
      <a:prstDash val="solid"/>
      <a:miter lim="800000"/>
    </a:ln>
    <a:effectLst/>
  </c:spPr>
  <c:txPr>
    <a:bodyPr/>
    <a:lstStyle/>
    <a:p>
      <a:pPr>
        <a:defRPr/>
      </a:pPr>
      <a:endParaRPr lang="es-E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clustered"/>
        <c:varyColors val="1"/>
        <c:ser>
          <c:idx val="0"/>
          <c:order val="0"/>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A265-47D8-895C-15EFDCA65C77}"/>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A265-47D8-895C-15EFDCA65C77}"/>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A265-47D8-895C-15EFDCA65C77}"/>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A265-47D8-895C-15EFDCA65C77}"/>
              </c:ext>
            </c:extLst>
          </c:dPt>
          <c:dLbls>
            <c:numFmt formatCode="#\%"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Hoja1!$A$1:$A$4</c:f>
              <c:strCache>
                <c:ptCount val="4"/>
                <c:pt idx="0">
                  <c:v>Progreso</c:v>
                </c:pt>
                <c:pt idx="1">
                  <c:v>Igualdad</c:v>
                </c:pt>
                <c:pt idx="2">
                  <c:v>Orden</c:v>
                </c:pt>
                <c:pt idx="3">
                  <c:v>Libertad</c:v>
                </c:pt>
              </c:strCache>
            </c:strRef>
          </c:cat>
          <c:val>
            <c:numRef>
              <c:f>Hoja1!$B$1:$B$4</c:f>
              <c:numCache>
                <c:formatCode>General</c:formatCode>
                <c:ptCount val="4"/>
                <c:pt idx="0">
                  <c:v>32.879919999999998</c:v>
                </c:pt>
                <c:pt idx="1">
                  <c:v>24.006260000000001</c:v>
                </c:pt>
                <c:pt idx="2">
                  <c:v>22.19275</c:v>
                </c:pt>
                <c:pt idx="3">
                  <c:v>20.92108</c:v>
                </c:pt>
              </c:numCache>
            </c:numRef>
          </c:val>
          <c:extLst>
            <c:ext xmlns:c16="http://schemas.microsoft.com/office/drawing/2014/chart" uri="{C3380CC4-5D6E-409C-BE32-E72D297353CC}">
              <c16:uniqueId val="{00000008-A265-47D8-895C-15EFDCA65C77}"/>
            </c:ext>
          </c:extLst>
        </c:ser>
        <c:dLbls>
          <c:showLegendKey val="0"/>
          <c:showVal val="0"/>
          <c:showCatName val="0"/>
          <c:showSerName val="0"/>
          <c:showPercent val="0"/>
          <c:showBubbleSize val="0"/>
        </c:dLbls>
        <c:gapWidth val="70"/>
        <c:axId val="1473778655"/>
        <c:axId val="1473782495"/>
      </c:barChart>
      <c:catAx>
        <c:axId val="1473778655"/>
        <c:scaling>
          <c:orientation val="maxMin"/>
        </c:scaling>
        <c:delete val="0"/>
        <c:axPos val="l"/>
        <c:numFmt formatCode="General" sourceLinked="1"/>
        <c:majorTickMark val="out"/>
        <c:minorTickMark val="none"/>
        <c:tickLblPos val="nextTo"/>
        <c:spPr>
          <a:noFill/>
          <a:ln w="12700" cap="flat" cmpd="sng" algn="ctr">
            <a:solidFill>
              <a:schemeClr val="tx1">
                <a:tint val="7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S"/>
          </a:p>
        </c:txPr>
        <c:crossAx val="1473782495"/>
        <c:crosses val="autoZero"/>
        <c:auto val="1"/>
        <c:lblAlgn val="ctr"/>
        <c:lblOffset val="100"/>
        <c:noMultiLvlLbl val="0"/>
      </c:catAx>
      <c:valAx>
        <c:axId val="1473782495"/>
        <c:scaling>
          <c:orientation val="minMax"/>
          <c:min val="0"/>
        </c:scaling>
        <c:delete val="1"/>
        <c:axPos val="t"/>
        <c:numFmt formatCode="General" sourceLinked="1"/>
        <c:majorTickMark val="out"/>
        <c:minorTickMark val="none"/>
        <c:tickLblPos val="nextTo"/>
        <c:crossAx val="147377865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cap="flat" cmpd="sng" algn="ctr">
      <a:noFill/>
      <a:prstDash val="solid"/>
      <a:miter lim="800000"/>
    </a:ln>
    <a:effectLst/>
  </c:spPr>
  <c:txPr>
    <a:bodyPr/>
    <a:lstStyle/>
    <a:p>
      <a:pPr>
        <a:defRPr/>
      </a:pPr>
      <a:endParaRPr lang="es-E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clustered"/>
        <c:varyColors val="1"/>
        <c:ser>
          <c:idx val="0"/>
          <c:order val="0"/>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C9DC-4DEF-AB3C-5FA26CEDA27D}"/>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C9DC-4DEF-AB3C-5FA26CEDA27D}"/>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C9DC-4DEF-AB3C-5FA26CEDA27D}"/>
              </c:ext>
            </c:extLst>
          </c:dPt>
          <c:dLbls>
            <c:numFmt formatCode="#\%" sourceLinked="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Hoja1!$A$1:$A$3</c:f>
              <c:strCache>
                <c:ptCount val="3"/>
                <c:pt idx="0">
                  <c:v>Se llega a ser rico fundamentalmente como resultado de alguna clase de abuso, ya sea pagando poco a los trabajadores o engañando a las personas.</c:v>
                </c:pt>
                <c:pt idx="1">
                  <c:v>Se llega a ser rico fundamentalmente como resultado del mérito, de haber aprovechado oportunidades, ser inteligente o por el esfuerzo propio o de los padres.</c:v>
                </c:pt>
                <c:pt idx="2">
                  <c:v>No sabe, no responde.</c:v>
                </c:pt>
              </c:strCache>
            </c:strRef>
          </c:cat>
          <c:val>
            <c:numRef>
              <c:f>Hoja1!$B$1:$B$3</c:f>
              <c:numCache>
                <c:formatCode>General</c:formatCode>
                <c:ptCount val="3"/>
                <c:pt idx="0">
                  <c:v>26.89331</c:v>
                </c:pt>
                <c:pt idx="1">
                  <c:v>64.991860000000003</c:v>
                </c:pt>
                <c:pt idx="2">
                  <c:v>8.1148310000000006</c:v>
                </c:pt>
              </c:numCache>
            </c:numRef>
          </c:val>
          <c:extLst>
            <c:ext xmlns:c16="http://schemas.microsoft.com/office/drawing/2014/chart" uri="{C3380CC4-5D6E-409C-BE32-E72D297353CC}">
              <c16:uniqueId val="{00000006-C9DC-4DEF-AB3C-5FA26CEDA27D}"/>
            </c:ext>
          </c:extLst>
        </c:ser>
        <c:dLbls>
          <c:showLegendKey val="0"/>
          <c:showVal val="0"/>
          <c:showCatName val="0"/>
          <c:showSerName val="0"/>
          <c:showPercent val="0"/>
          <c:showBubbleSize val="0"/>
        </c:dLbls>
        <c:gapWidth val="70"/>
        <c:axId val="1473765215"/>
        <c:axId val="1473770015"/>
      </c:barChart>
      <c:catAx>
        <c:axId val="1473765215"/>
        <c:scaling>
          <c:orientation val="maxMin"/>
        </c:scaling>
        <c:delete val="0"/>
        <c:axPos val="l"/>
        <c:numFmt formatCode="General" sourceLinked="1"/>
        <c:majorTickMark val="out"/>
        <c:minorTickMark val="none"/>
        <c:tickLblPos val="nextTo"/>
        <c:spPr>
          <a:noFill/>
          <a:ln w="12700" cap="flat" cmpd="sng" algn="ctr">
            <a:solidFill>
              <a:schemeClr val="tx1">
                <a:tint val="75000"/>
              </a:schemeClr>
            </a:solidFill>
            <a:prstDash val="solid"/>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s-ES"/>
          </a:p>
        </c:txPr>
        <c:crossAx val="1473770015"/>
        <c:crosses val="autoZero"/>
        <c:auto val="1"/>
        <c:lblAlgn val="ctr"/>
        <c:lblOffset val="100"/>
        <c:noMultiLvlLbl val="0"/>
      </c:catAx>
      <c:valAx>
        <c:axId val="1473770015"/>
        <c:scaling>
          <c:orientation val="minMax"/>
          <c:min val="0"/>
        </c:scaling>
        <c:delete val="1"/>
        <c:axPos val="t"/>
        <c:numFmt formatCode="General" sourceLinked="1"/>
        <c:majorTickMark val="out"/>
        <c:minorTickMark val="none"/>
        <c:tickLblPos val="nextTo"/>
        <c:crossAx val="147376521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cap="flat" cmpd="sng" algn="ctr">
      <a:noFill/>
      <a:prstDash val="solid"/>
      <a:miter lim="800000"/>
    </a:ln>
    <a:effectLst/>
  </c:spPr>
  <c:txPr>
    <a:bodyPr/>
    <a:lstStyle/>
    <a:p>
      <a:pPr>
        <a:defRPr sz="1800"/>
      </a:pPr>
      <a:endParaRPr lang="es-E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clustered"/>
        <c:varyColors val="1"/>
        <c:ser>
          <c:idx val="0"/>
          <c:order val="0"/>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1179-4D58-99AA-06FF13B0B5E0}"/>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1179-4D58-99AA-06FF13B0B5E0}"/>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1179-4D58-99AA-06FF13B0B5E0}"/>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1179-4D58-99AA-06FF13B0B5E0}"/>
              </c:ext>
            </c:extLst>
          </c:dPt>
          <c:dLbls>
            <c:numFmt formatCode="#\%"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Hoja1!$A$1:$A$4</c:f>
              <c:strCache>
                <c:ptCount val="4"/>
                <c:pt idx="0">
                  <c:v>Muy justificable</c:v>
                </c:pt>
                <c:pt idx="1">
                  <c:v>Algo justificable</c:v>
                </c:pt>
                <c:pt idx="2">
                  <c:v>Poco justificable</c:v>
                </c:pt>
                <c:pt idx="3">
                  <c:v>Nada justificable</c:v>
                </c:pt>
              </c:strCache>
            </c:strRef>
          </c:cat>
          <c:val>
            <c:numRef>
              <c:f>Hoja1!$B$1:$B$4</c:f>
              <c:numCache>
                <c:formatCode>General</c:formatCode>
                <c:ptCount val="4"/>
                <c:pt idx="0">
                  <c:v>10.43248</c:v>
                </c:pt>
                <c:pt idx="1">
                  <c:v>15.94614</c:v>
                </c:pt>
                <c:pt idx="2">
                  <c:v>30.178239999999999</c:v>
                </c:pt>
                <c:pt idx="3">
                  <c:v>43.44314</c:v>
                </c:pt>
              </c:numCache>
            </c:numRef>
          </c:val>
          <c:extLst>
            <c:ext xmlns:c16="http://schemas.microsoft.com/office/drawing/2014/chart" uri="{C3380CC4-5D6E-409C-BE32-E72D297353CC}">
              <c16:uniqueId val="{00000008-1179-4D58-99AA-06FF13B0B5E0}"/>
            </c:ext>
          </c:extLst>
        </c:ser>
        <c:dLbls>
          <c:showLegendKey val="0"/>
          <c:showVal val="0"/>
          <c:showCatName val="0"/>
          <c:showSerName val="0"/>
          <c:showPercent val="0"/>
          <c:showBubbleSize val="0"/>
        </c:dLbls>
        <c:gapWidth val="70"/>
        <c:axId val="1516122927"/>
        <c:axId val="1516131087"/>
      </c:barChart>
      <c:catAx>
        <c:axId val="1516122927"/>
        <c:scaling>
          <c:orientation val="maxMin"/>
        </c:scaling>
        <c:delete val="0"/>
        <c:axPos val="l"/>
        <c:numFmt formatCode="General" sourceLinked="1"/>
        <c:majorTickMark val="out"/>
        <c:minorTickMark val="none"/>
        <c:tickLblPos val="nextTo"/>
        <c:spPr>
          <a:noFill/>
          <a:ln w="12700" cap="flat" cmpd="sng" algn="ctr">
            <a:solidFill>
              <a:schemeClr val="tx1">
                <a:tint val="7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S"/>
          </a:p>
        </c:txPr>
        <c:crossAx val="1516131087"/>
        <c:crosses val="autoZero"/>
        <c:auto val="1"/>
        <c:lblAlgn val="ctr"/>
        <c:lblOffset val="100"/>
        <c:noMultiLvlLbl val="0"/>
      </c:catAx>
      <c:valAx>
        <c:axId val="1516131087"/>
        <c:scaling>
          <c:orientation val="minMax"/>
          <c:min val="0"/>
        </c:scaling>
        <c:delete val="1"/>
        <c:axPos val="t"/>
        <c:numFmt formatCode="General" sourceLinked="1"/>
        <c:majorTickMark val="out"/>
        <c:minorTickMark val="none"/>
        <c:tickLblPos val="nextTo"/>
        <c:crossAx val="151612292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cap="flat" cmpd="sng" algn="ctr">
      <a:noFill/>
      <a:prstDash val="solid"/>
      <a:miter lim="800000"/>
    </a:ln>
    <a:effectLst/>
  </c:spPr>
  <c:txPr>
    <a:bodyPr/>
    <a:lstStyle/>
    <a:p>
      <a:pPr>
        <a:defRPr/>
      </a:pPr>
      <a:endParaRPr lang="es-E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clustered"/>
        <c:varyColors val="1"/>
        <c:ser>
          <c:idx val="0"/>
          <c:order val="0"/>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BD35-4CD0-896A-E14B64D45E4A}"/>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BD35-4CD0-896A-E14B64D45E4A}"/>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BD35-4CD0-896A-E14B64D45E4A}"/>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BD35-4CD0-896A-E14B64D45E4A}"/>
              </c:ext>
            </c:extLst>
          </c:dPt>
          <c:dPt>
            <c:idx val="4"/>
            <c:invertIfNegative val="0"/>
            <c:bubble3D val="0"/>
            <c:spPr>
              <a:solidFill>
                <a:schemeClr val="accent5"/>
              </a:solidFill>
              <a:ln>
                <a:noFill/>
              </a:ln>
              <a:effectLst/>
            </c:spPr>
            <c:extLst>
              <c:ext xmlns:c16="http://schemas.microsoft.com/office/drawing/2014/chart" uri="{C3380CC4-5D6E-409C-BE32-E72D297353CC}">
                <c16:uniqueId val="{00000009-BD35-4CD0-896A-E14B64D45E4A}"/>
              </c:ext>
            </c:extLst>
          </c:dPt>
          <c:dLbls>
            <c:numFmt formatCode="#\%"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Hoja1!$A$1:$A$5</c:f>
              <c:strCache>
                <c:ptCount val="5"/>
                <c:pt idx="0">
                  <c:v>Chile estará mucho mejor</c:v>
                </c:pt>
                <c:pt idx="1">
                  <c:v>Chile estará algo mejor</c:v>
                </c:pt>
                <c:pt idx="2">
                  <c:v>Chile estará estancado</c:v>
                </c:pt>
                <c:pt idx="3">
                  <c:v>Chile estará peor</c:v>
                </c:pt>
                <c:pt idx="4">
                  <c:v>Chile estará mucho peor.</c:v>
                </c:pt>
              </c:strCache>
            </c:strRef>
          </c:cat>
          <c:val>
            <c:numRef>
              <c:f>Hoja1!$B$1:$B$5</c:f>
              <c:numCache>
                <c:formatCode>General</c:formatCode>
                <c:ptCount val="5"/>
                <c:pt idx="0">
                  <c:v>22.29421</c:v>
                </c:pt>
                <c:pt idx="1">
                  <c:v>51.11327</c:v>
                </c:pt>
                <c:pt idx="2">
                  <c:v>15.46918</c:v>
                </c:pt>
                <c:pt idx="3">
                  <c:v>8.3624259999999992</c:v>
                </c:pt>
                <c:pt idx="4">
                  <c:v>2.7609059999999999</c:v>
                </c:pt>
              </c:numCache>
            </c:numRef>
          </c:val>
          <c:extLst>
            <c:ext xmlns:c16="http://schemas.microsoft.com/office/drawing/2014/chart" uri="{C3380CC4-5D6E-409C-BE32-E72D297353CC}">
              <c16:uniqueId val="{0000000A-BD35-4CD0-896A-E14B64D45E4A}"/>
            </c:ext>
          </c:extLst>
        </c:ser>
        <c:dLbls>
          <c:showLegendKey val="0"/>
          <c:showVal val="0"/>
          <c:showCatName val="0"/>
          <c:showSerName val="0"/>
          <c:showPercent val="0"/>
          <c:showBubbleSize val="0"/>
        </c:dLbls>
        <c:gapWidth val="70"/>
        <c:axId val="1473785375"/>
        <c:axId val="1473787295"/>
      </c:barChart>
      <c:catAx>
        <c:axId val="1473785375"/>
        <c:scaling>
          <c:orientation val="maxMin"/>
        </c:scaling>
        <c:delete val="0"/>
        <c:axPos val="l"/>
        <c:numFmt formatCode="General" sourceLinked="1"/>
        <c:majorTickMark val="out"/>
        <c:minorTickMark val="none"/>
        <c:tickLblPos val="nextTo"/>
        <c:spPr>
          <a:noFill/>
          <a:ln w="12700" cap="flat" cmpd="sng" algn="ctr">
            <a:solidFill>
              <a:schemeClr val="tx1">
                <a:tint val="7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S"/>
          </a:p>
        </c:txPr>
        <c:crossAx val="1473787295"/>
        <c:crosses val="autoZero"/>
        <c:auto val="1"/>
        <c:lblAlgn val="ctr"/>
        <c:lblOffset val="100"/>
        <c:noMultiLvlLbl val="0"/>
      </c:catAx>
      <c:valAx>
        <c:axId val="1473787295"/>
        <c:scaling>
          <c:orientation val="minMax"/>
          <c:min val="0"/>
        </c:scaling>
        <c:delete val="1"/>
        <c:axPos val="t"/>
        <c:numFmt formatCode="General" sourceLinked="1"/>
        <c:majorTickMark val="out"/>
        <c:minorTickMark val="none"/>
        <c:tickLblPos val="nextTo"/>
        <c:crossAx val="147378537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cap="flat" cmpd="sng" algn="ctr">
      <a:noFill/>
      <a:prstDash val="solid"/>
      <a:miter lim="800000"/>
    </a:ln>
    <a:effectLst/>
  </c:spPr>
  <c:txPr>
    <a:bodyPr/>
    <a:lstStyle/>
    <a:p>
      <a:pPr>
        <a:defRPr/>
      </a:pPr>
      <a:endParaRPr lang="es-E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clustered"/>
        <c:varyColors val="1"/>
        <c:ser>
          <c:idx val="0"/>
          <c:order val="0"/>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D258-42D7-8E61-743D58FEF4A7}"/>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D258-42D7-8E61-743D58FEF4A7}"/>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D258-42D7-8E61-743D58FEF4A7}"/>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D258-42D7-8E61-743D58FEF4A7}"/>
              </c:ext>
            </c:extLst>
          </c:dPt>
          <c:dPt>
            <c:idx val="4"/>
            <c:invertIfNegative val="0"/>
            <c:bubble3D val="0"/>
            <c:spPr>
              <a:solidFill>
                <a:schemeClr val="accent5"/>
              </a:solidFill>
              <a:ln>
                <a:noFill/>
              </a:ln>
              <a:effectLst/>
            </c:spPr>
            <c:extLst>
              <c:ext xmlns:c16="http://schemas.microsoft.com/office/drawing/2014/chart" uri="{C3380CC4-5D6E-409C-BE32-E72D297353CC}">
                <c16:uniqueId val="{00000009-D258-42D7-8E61-743D58FEF4A7}"/>
              </c:ext>
            </c:extLst>
          </c:dPt>
          <c:dPt>
            <c:idx val="5"/>
            <c:invertIfNegative val="0"/>
            <c:bubble3D val="0"/>
            <c:spPr>
              <a:solidFill>
                <a:schemeClr val="accent6"/>
              </a:solidFill>
              <a:ln>
                <a:noFill/>
              </a:ln>
              <a:effectLst/>
            </c:spPr>
            <c:extLst>
              <c:ext xmlns:c16="http://schemas.microsoft.com/office/drawing/2014/chart" uri="{C3380CC4-5D6E-409C-BE32-E72D297353CC}">
                <c16:uniqueId val="{0000000B-D258-42D7-8E61-743D58FEF4A7}"/>
              </c:ext>
            </c:extLst>
          </c:dPt>
          <c:dPt>
            <c:idx val="6"/>
            <c:invertIfNegative val="0"/>
            <c:bubble3D val="0"/>
            <c:spPr>
              <a:solidFill>
                <a:schemeClr val="accent1">
                  <a:lumMod val="60000"/>
                </a:schemeClr>
              </a:solidFill>
              <a:ln>
                <a:noFill/>
              </a:ln>
              <a:effectLst/>
            </c:spPr>
            <c:extLst>
              <c:ext xmlns:c16="http://schemas.microsoft.com/office/drawing/2014/chart" uri="{C3380CC4-5D6E-409C-BE32-E72D297353CC}">
                <c16:uniqueId val="{0000000D-D258-42D7-8E61-743D58FEF4A7}"/>
              </c:ext>
            </c:extLst>
          </c:dPt>
          <c:dLbls>
            <c:numFmt formatCode="#\%"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Hoja1!$A$1:$A$7</c:f>
              <c:strCache>
                <c:ptCount val="7"/>
                <c:pt idx="0">
                  <c:v>NOTA 1</c:v>
                </c:pt>
                <c:pt idx="1">
                  <c:v>NOTA 2</c:v>
                </c:pt>
                <c:pt idx="2">
                  <c:v>NOTA 3</c:v>
                </c:pt>
                <c:pt idx="3">
                  <c:v>NOTA 4</c:v>
                </c:pt>
                <c:pt idx="4">
                  <c:v>NOTA 5</c:v>
                </c:pt>
                <c:pt idx="5">
                  <c:v>NOTA 6</c:v>
                </c:pt>
                <c:pt idx="6">
                  <c:v>NOTA 7</c:v>
                </c:pt>
              </c:strCache>
            </c:strRef>
          </c:cat>
          <c:val>
            <c:numRef>
              <c:f>Hoja1!$B$1:$B$7</c:f>
              <c:numCache>
                <c:formatCode>General</c:formatCode>
                <c:ptCount val="7"/>
                <c:pt idx="0">
                  <c:v>13.93324</c:v>
                </c:pt>
                <c:pt idx="1">
                  <c:v>8.4179739999999992</c:v>
                </c:pt>
                <c:pt idx="2">
                  <c:v>8.4339689999999994</c:v>
                </c:pt>
                <c:pt idx="3">
                  <c:v>11.288970000000001</c:v>
                </c:pt>
                <c:pt idx="4">
                  <c:v>25.98368</c:v>
                </c:pt>
                <c:pt idx="5">
                  <c:v>23.060289999999998</c:v>
                </c:pt>
                <c:pt idx="6">
                  <c:v>8.8818789999999996</c:v>
                </c:pt>
              </c:numCache>
            </c:numRef>
          </c:val>
          <c:extLst>
            <c:ext xmlns:c16="http://schemas.microsoft.com/office/drawing/2014/chart" uri="{C3380CC4-5D6E-409C-BE32-E72D297353CC}">
              <c16:uniqueId val="{0000000E-D258-42D7-8E61-743D58FEF4A7}"/>
            </c:ext>
          </c:extLst>
        </c:ser>
        <c:dLbls>
          <c:showLegendKey val="0"/>
          <c:showVal val="0"/>
          <c:showCatName val="0"/>
          <c:showSerName val="0"/>
          <c:showPercent val="0"/>
          <c:showBubbleSize val="0"/>
        </c:dLbls>
        <c:gapWidth val="70"/>
        <c:axId val="1473781055"/>
        <c:axId val="1473782975"/>
      </c:barChart>
      <c:catAx>
        <c:axId val="1473781055"/>
        <c:scaling>
          <c:orientation val="maxMin"/>
        </c:scaling>
        <c:delete val="0"/>
        <c:axPos val="l"/>
        <c:numFmt formatCode="General" sourceLinked="1"/>
        <c:majorTickMark val="out"/>
        <c:minorTickMark val="none"/>
        <c:tickLblPos val="nextTo"/>
        <c:spPr>
          <a:noFill/>
          <a:ln w="12700" cap="flat" cmpd="sng" algn="ctr">
            <a:solidFill>
              <a:schemeClr val="tx1">
                <a:tint val="7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S"/>
          </a:p>
        </c:txPr>
        <c:crossAx val="1473782975"/>
        <c:crosses val="autoZero"/>
        <c:auto val="1"/>
        <c:lblAlgn val="ctr"/>
        <c:lblOffset val="100"/>
        <c:noMultiLvlLbl val="0"/>
      </c:catAx>
      <c:valAx>
        <c:axId val="1473782975"/>
        <c:scaling>
          <c:orientation val="minMax"/>
          <c:min val="0"/>
        </c:scaling>
        <c:delete val="1"/>
        <c:axPos val="t"/>
        <c:numFmt formatCode="General" sourceLinked="1"/>
        <c:majorTickMark val="out"/>
        <c:minorTickMark val="none"/>
        <c:tickLblPos val="nextTo"/>
        <c:crossAx val="147378105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cap="flat" cmpd="sng" algn="ctr">
      <a:noFill/>
      <a:prstDash val="solid"/>
      <a:miter lim="800000"/>
    </a:ln>
    <a:effectLst/>
  </c:spPr>
  <c:txPr>
    <a:bodyPr/>
    <a:lstStyle/>
    <a:p>
      <a:pPr>
        <a:defRPr/>
      </a:pPr>
      <a:endParaRPr lang="es-E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clustered"/>
        <c:varyColors val="1"/>
        <c:ser>
          <c:idx val="0"/>
          <c:order val="0"/>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3F5B-4885-9976-C875A8447351}"/>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3F5B-4885-9976-C875A8447351}"/>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3F5B-4885-9976-C875A8447351}"/>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3F5B-4885-9976-C875A8447351}"/>
              </c:ext>
            </c:extLst>
          </c:dPt>
          <c:dLbls>
            <c:numFmt formatCode="#\%"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Hoja1!$A$1:$A$4</c:f>
              <c:strCache>
                <c:ptCount val="4"/>
                <c:pt idx="0">
                  <c:v>No, en absoluto</c:v>
                </c:pt>
                <c:pt idx="1">
                  <c:v>Más bien no</c:v>
                </c:pt>
                <c:pt idx="2">
                  <c:v>Más bien sí</c:v>
                </c:pt>
                <c:pt idx="3">
                  <c:v>Sí, claramente</c:v>
                </c:pt>
              </c:strCache>
            </c:strRef>
          </c:cat>
          <c:val>
            <c:numRef>
              <c:f>Hoja1!$B$1:$B$4</c:f>
              <c:numCache>
                <c:formatCode>General</c:formatCode>
                <c:ptCount val="4"/>
                <c:pt idx="0">
                  <c:v>22.954239999999999</c:v>
                </c:pt>
                <c:pt idx="1">
                  <c:v>11.57652</c:v>
                </c:pt>
                <c:pt idx="2">
                  <c:v>21.979510000000001</c:v>
                </c:pt>
                <c:pt idx="3">
                  <c:v>43.489730000000002</c:v>
                </c:pt>
              </c:numCache>
            </c:numRef>
          </c:val>
          <c:extLst>
            <c:ext xmlns:c16="http://schemas.microsoft.com/office/drawing/2014/chart" uri="{C3380CC4-5D6E-409C-BE32-E72D297353CC}">
              <c16:uniqueId val="{00000008-3F5B-4885-9976-C875A8447351}"/>
            </c:ext>
          </c:extLst>
        </c:ser>
        <c:dLbls>
          <c:showLegendKey val="0"/>
          <c:showVal val="0"/>
          <c:showCatName val="0"/>
          <c:showSerName val="0"/>
          <c:showPercent val="0"/>
          <c:showBubbleSize val="0"/>
        </c:dLbls>
        <c:gapWidth val="70"/>
        <c:axId val="1473776735"/>
        <c:axId val="1473760415"/>
      </c:barChart>
      <c:catAx>
        <c:axId val="1473776735"/>
        <c:scaling>
          <c:orientation val="maxMin"/>
        </c:scaling>
        <c:delete val="0"/>
        <c:axPos val="l"/>
        <c:numFmt formatCode="General" sourceLinked="1"/>
        <c:majorTickMark val="out"/>
        <c:minorTickMark val="none"/>
        <c:tickLblPos val="nextTo"/>
        <c:spPr>
          <a:noFill/>
          <a:ln w="12700" cap="flat" cmpd="sng" algn="ctr">
            <a:solidFill>
              <a:schemeClr val="tx1">
                <a:tint val="7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S"/>
          </a:p>
        </c:txPr>
        <c:crossAx val="1473760415"/>
        <c:crosses val="autoZero"/>
        <c:auto val="1"/>
        <c:lblAlgn val="ctr"/>
        <c:lblOffset val="100"/>
        <c:noMultiLvlLbl val="0"/>
      </c:catAx>
      <c:valAx>
        <c:axId val="1473760415"/>
        <c:scaling>
          <c:orientation val="minMax"/>
          <c:min val="0"/>
        </c:scaling>
        <c:delete val="1"/>
        <c:axPos val="t"/>
        <c:numFmt formatCode="General" sourceLinked="1"/>
        <c:majorTickMark val="out"/>
        <c:minorTickMark val="none"/>
        <c:tickLblPos val="nextTo"/>
        <c:crossAx val="147377673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cap="flat" cmpd="sng" algn="ctr">
      <a:noFill/>
      <a:prstDash val="solid"/>
      <a:miter lim="800000"/>
    </a:ln>
    <a:effectLst/>
  </c:spPr>
  <c:txPr>
    <a:bodyPr/>
    <a:lstStyle/>
    <a:p>
      <a:pPr>
        <a:defRPr/>
      </a:pPr>
      <a:endParaRPr lang="es-ES"/>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clustered"/>
        <c:varyColors val="1"/>
        <c:ser>
          <c:idx val="0"/>
          <c:order val="0"/>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6723-47B6-BB22-DAD0566AB83C}"/>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6723-47B6-BB22-DAD0566AB83C}"/>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6723-47B6-BB22-DAD0566AB83C}"/>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6723-47B6-BB22-DAD0566AB83C}"/>
              </c:ext>
            </c:extLst>
          </c:dPt>
          <c:dPt>
            <c:idx val="4"/>
            <c:invertIfNegative val="0"/>
            <c:bubble3D val="0"/>
            <c:spPr>
              <a:solidFill>
                <a:schemeClr val="accent5"/>
              </a:solidFill>
              <a:ln>
                <a:noFill/>
              </a:ln>
              <a:effectLst/>
            </c:spPr>
            <c:extLst>
              <c:ext xmlns:c16="http://schemas.microsoft.com/office/drawing/2014/chart" uri="{C3380CC4-5D6E-409C-BE32-E72D297353CC}">
                <c16:uniqueId val="{00000009-6723-47B6-BB22-DAD0566AB83C}"/>
              </c:ext>
            </c:extLst>
          </c:dPt>
          <c:dPt>
            <c:idx val="5"/>
            <c:invertIfNegative val="0"/>
            <c:bubble3D val="0"/>
            <c:spPr>
              <a:solidFill>
                <a:schemeClr val="accent6"/>
              </a:solidFill>
              <a:ln>
                <a:noFill/>
              </a:ln>
              <a:effectLst/>
            </c:spPr>
            <c:extLst>
              <c:ext xmlns:c16="http://schemas.microsoft.com/office/drawing/2014/chart" uri="{C3380CC4-5D6E-409C-BE32-E72D297353CC}">
                <c16:uniqueId val="{0000000B-6723-47B6-BB22-DAD0566AB83C}"/>
              </c:ext>
            </c:extLst>
          </c:dPt>
          <c:dLbls>
            <c:numFmt formatCode="#\%"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Hoja1!$A$1:$A$6</c:f>
              <c:strCache>
                <c:ptCount val="6"/>
                <c:pt idx="0">
                  <c:v>Más de 40 años</c:v>
                </c:pt>
                <c:pt idx="1">
                  <c:v>Alrededor de 30 años</c:v>
                </c:pt>
                <c:pt idx="2">
                  <c:v>Más o menos desde el 2000</c:v>
                </c:pt>
                <c:pt idx="3">
                  <c:v>Más o menos desde 2010</c:v>
                </c:pt>
                <c:pt idx="4">
                  <c:v>Más o menos desde 2020</c:v>
                </c:pt>
                <c:pt idx="5">
                  <c:v>Muy recientemente</c:v>
                </c:pt>
              </c:strCache>
            </c:strRef>
          </c:cat>
          <c:val>
            <c:numRef>
              <c:f>Hoja1!$B$1:$B$6</c:f>
              <c:numCache>
                <c:formatCode>General</c:formatCode>
                <c:ptCount val="6"/>
                <c:pt idx="0">
                  <c:v>4.2175729999999998</c:v>
                </c:pt>
                <c:pt idx="1">
                  <c:v>4.3251489999999997</c:v>
                </c:pt>
                <c:pt idx="2">
                  <c:v>6.9146970000000003</c:v>
                </c:pt>
                <c:pt idx="3">
                  <c:v>19.56775</c:v>
                </c:pt>
                <c:pt idx="4">
                  <c:v>51.201709999999999</c:v>
                </c:pt>
                <c:pt idx="5">
                  <c:v>13.77312</c:v>
                </c:pt>
              </c:numCache>
            </c:numRef>
          </c:val>
          <c:extLst>
            <c:ext xmlns:c16="http://schemas.microsoft.com/office/drawing/2014/chart" uri="{C3380CC4-5D6E-409C-BE32-E72D297353CC}">
              <c16:uniqueId val="{0000000C-6723-47B6-BB22-DAD0566AB83C}"/>
            </c:ext>
          </c:extLst>
        </c:ser>
        <c:dLbls>
          <c:showLegendKey val="0"/>
          <c:showVal val="0"/>
          <c:showCatName val="0"/>
          <c:showSerName val="0"/>
          <c:showPercent val="0"/>
          <c:showBubbleSize val="0"/>
        </c:dLbls>
        <c:gapWidth val="70"/>
        <c:axId val="1473781055"/>
        <c:axId val="1473777215"/>
      </c:barChart>
      <c:catAx>
        <c:axId val="1473781055"/>
        <c:scaling>
          <c:orientation val="maxMin"/>
        </c:scaling>
        <c:delete val="0"/>
        <c:axPos val="l"/>
        <c:numFmt formatCode="General" sourceLinked="1"/>
        <c:majorTickMark val="out"/>
        <c:minorTickMark val="none"/>
        <c:tickLblPos val="nextTo"/>
        <c:spPr>
          <a:noFill/>
          <a:ln w="12700" cap="flat" cmpd="sng" algn="ctr">
            <a:solidFill>
              <a:schemeClr val="tx1">
                <a:tint val="7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S"/>
          </a:p>
        </c:txPr>
        <c:crossAx val="1473777215"/>
        <c:crosses val="autoZero"/>
        <c:auto val="1"/>
        <c:lblAlgn val="ctr"/>
        <c:lblOffset val="100"/>
        <c:noMultiLvlLbl val="0"/>
      </c:catAx>
      <c:valAx>
        <c:axId val="1473777215"/>
        <c:scaling>
          <c:orientation val="minMax"/>
          <c:min val="0"/>
        </c:scaling>
        <c:delete val="1"/>
        <c:axPos val="t"/>
        <c:numFmt formatCode="General" sourceLinked="1"/>
        <c:majorTickMark val="out"/>
        <c:minorTickMark val="none"/>
        <c:tickLblPos val="nextTo"/>
        <c:crossAx val="147378105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cap="flat" cmpd="sng" algn="ctr">
      <a:noFill/>
      <a:prstDash val="solid"/>
      <a:miter lim="800000"/>
    </a:ln>
    <a:effectLst/>
  </c:spPr>
  <c:txPr>
    <a:bodyPr/>
    <a:lstStyle/>
    <a:p>
      <a:pPr>
        <a:defRPr/>
      </a:pPr>
      <a:endParaRPr lang="es-ES"/>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clustered"/>
        <c:varyColors val="1"/>
        <c:ser>
          <c:idx val="0"/>
          <c:order val="0"/>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B0C2-4259-A49E-1952D640BCFC}"/>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B0C2-4259-A49E-1952D640BCFC}"/>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B0C2-4259-A49E-1952D640BCFC}"/>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B0C2-4259-A49E-1952D640BCFC}"/>
              </c:ext>
            </c:extLst>
          </c:dPt>
          <c:dLbls>
            <c:numFmt formatCode="#\%"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Hoja1!$A$1:$A$4</c:f>
              <c:strCache>
                <c:ptCount val="4"/>
                <c:pt idx="0">
                  <c:v>Muy de acuerdo</c:v>
                </c:pt>
                <c:pt idx="1">
                  <c:v>Algo de acuerdo</c:v>
                </c:pt>
                <c:pt idx="2">
                  <c:v>Poco de acuerdo</c:v>
                </c:pt>
                <c:pt idx="3">
                  <c:v>Muy desacuerdo</c:v>
                </c:pt>
              </c:strCache>
            </c:strRef>
          </c:cat>
          <c:val>
            <c:numRef>
              <c:f>Hoja1!$B$1:$B$4</c:f>
              <c:numCache>
                <c:formatCode>General</c:formatCode>
                <c:ptCount val="4"/>
                <c:pt idx="0">
                  <c:v>44.618989999999997</c:v>
                </c:pt>
                <c:pt idx="1">
                  <c:v>21.227930000000001</c:v>
                </c:pt>
                <c:pt idx="2">
                  <c:v>14.123239999999999</c:v>
                </c:pt>
                <c:pt idx="3">
                  <c:v>20.02983</c:v>
                </c:pt>
              </c:numCache>
            </c:numRef>
          </c:val>
          <c:extLst>
            <c:ext xmlns:c16="http://schemas.microsoft.com/office/drawing/2014/chart" uri="{C3380CC4-5D6E-409C-BE32-E72D297353CC}">
              <c16:uniqueId val="{00000008-B0C2-4259-A49E-1952D640BCFC}"/>
            </c:ext>
          </c:extLst>
        </c:ser>
        <c:dLbls>
          <c:showLegendKey val="0"/>
          <c:showVal val="0"/>
          <c:showCatName val="0"/>
          <c:showSerName val="0"/>
          <c:showPercent val="0"/>
          <c:showBubbleSize val="0"/>
        </c:dLbls>
        <c:gapWidth val="70"/>
        <c:axId val="1473776735"/>
        <c:axId val="1473778175"/>
      </c:barChart>
      <c:catAx>
        <c:axId val="1473776735"/>
        <c:scaling>
          <c:orientation val="maxMin"/>
        </c:scaling>
        <c:delete val="0"/>
        <c:axPos val="l"/>
        <c:numFmt formatCode="General" sourceLinked="1"/>
        <c:majorTickMark val="out"/>
        <c:minorTickMark val="none"/>
        <c:tickLblPos val="nextTo"/>
        <c:spPr>
          <a:noFill/>
          <a:ln w="12700" cap="flat" cmpd="sng" algn="ctr">
            <a:solidFill>
              <a:schemeClr val="tx1">
                <a:tint val="7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S"/>
          </a:p>
        </c:txPr>
        <c:crossAx val="1473778175"/>
        <c:crosses val="autoZero"/>
        <c:auto val="1"/>
        <c:lblAlgn val="ctr"/>
        <c:lblOffset val="100"/>
        <c:noMultiLvlLbl val="0"/>
      </c:catAx>
      <c:valAx>
        <c:axId val="1473778175"/>
        <c:scaling>
          <c:orientation val="minMax"/>
          <c:min val="0"/>
        </c:scaling>
        <c:delete val="1"/>
        <c:axPos val="t"/>
        <c:numFmt formatCode="General" sourceLinked="1"/>
        <c:majorTickMark val="out"/>
        <c:minorTickMark val="none"/>
        <c:tickLblPos val="nextTo"/>
        <c:crossAx val="147377673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cap="flat" cmpd="sng" algn="ctr">
      <a:noFill/>
      <a:prstDash val="solid"/>
      <a:miter lim="800000"/>
    </a:ln>
    <a:effectLst/>
  </c:spPr>
  <c:txPr>
    <a:bodyPr/>
    <a:lstStyle/>
    <a:p>
      <a:pPr>
        <a:defRPr/>
      </a:pPr>
      <a:endParaRPr lang="es-ES"/>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clustered"/>
        <c:varyColors val="1"/>
        <c:ser>
          <c:idx val="0"/>
          <c:order val="0"/>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E9B5-4219-A14A-BF0183C25F5D}"/>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E9B5-4219-A14A-BF0183C25F5D}"/>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E9B5-4219-A14A-BF0183C25F5D}"/>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E9B5-4219-A14A-BF0183C25F5D}"/>
              </c:ext>
            </c:extLst>
          </c:dPt>
          <c:dLbls>
            <c:numFmt formatCode="#\%"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Hoja1!$A$1:$A$4</c:f>
              <c:strCache>
                <c:ptCount val="4"/>
                <c:pt idx="0">
                  <c:v>Muy de acuerdo</c:v>
                </c:pt>
                <c:pt idx="1">
                  <c:v>Algo de acuerdo</c:v>
                </c:pt>
                <c:pt idx="2">
                  <c:v>Poco de acuerdo</c:v>
                </c:pt>
                <c:pt idx="3">
                  <c:v>Muy desacuerdo</c:v>
                </c:pt>
              </c:strCache>
            </c:strRef>
          </c:cat>
          <c:val>
            <c:numRef>
              <c:f>Hoja1!$B$1:$B$4</c:f>
              <c:numCache>
                <c:formatCode>General</c:formatCode>
                <c:ptCount val="4"/>
                <c:pt idx="0">
                  <c:v>28.816109999999998</c:v>
                </c:pt>
                <c:pt idx="1">
                  <c:v>37.285629999999998</c:v>
                </c:pt>
                <c:pt idx="2">
                  <c:v>23.11279</c:v>
                </c:pt>
                <c:pt idx="3">
                  <c:v>10.78547</c:v>
                </c:pt>
              </c:numCache>
            </c:numRef>
          </c:val>
          <c:extLst>
            <c:ext xmlns:c16="http://schemas.microsoft.com/office/drawing/2014/chart" uri="{C3380CC4-5D6E-409C-BE32-E72D297353CC}">
              <c16:uniqueId val="{00000008-E9B5-4219-A14A-BF0183C25F5D}"/>
            </c:ext>
          </c:extLst>
        </c:ser>
        <c:dLbls>
          <c:showLegendKey val="0"/>
          <c:showVal val="0"/>
          <c:showCatName val="0"/>
          <c:showSerName val="0"/>
          <c:showPercent val="0"/>
          <c:showBubbleSize val="0"/>
        </c:dLbls>
        <c:gapWidth val="70"/>
        <c:axId val="1473777215"/>
        <c:axId val="1473777695"/>
      </c:barChart>
      <c:catAx>
        <c:axId val="1473777215"/>
        <c:scaling>
          <c:orientation val="maxMin"/>
        </c:scaling>
        <c:delete val="0"/>
        <c:axPos val="l"/>
        <c:numFmt formatCode="General" sourceLinked="1"/>
        <c:majorTickMark val="out"/>
        <c:minorTickMark val="none"/>
        <c:tickLblPos val="nextTo"/>
        <c:spPr>
          <a:noFill/>
          <a:ln w="12700" cap="flat" cmpd="sng" algn="ctr">
            <a:solidFill>
              <a:schemeClr val="tx1">
                <a:tint val="7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S"/>
          </a:p>
        </c:txPr>
        <c:crossAx val="1473777695"/>
        <c:crosses val="autoZero"/>
        <c:auto val="1"/>
        <c:lblAlgn val="ctr"/>
        <c:lblOffset val="100"/>
        <c:noMultiLvlLbl val="0"/>
      </c:catAx>
      <c:valAx>
        <c:axId val="1473777695"/>
        <c:scaling>
          <c:orientation val="minMax"/>
          <c:min val="0"/>
        </c:scaling>
        <c:delete val="1"/>
        <c:axPos val="t"/>
        <c:numFmt formatCode="General" sourceLinked="1"/>
        <c:majorTickMark val="out"/>
        <c:minorTickMark val="none"/>
        <c:tickLblPos val="nextTo"/>
        <c:crossAx val="147377721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cap="flat" cmpd="sng" algn="ctr">
      <a:noFill/>
      <a:prstDash val="solid"/>
      <a:miter lim="800000"/>
    </a:ln>
    <a:effectLst/>
  </c:spPr>
  <c:txPr>
    <a:bodyPr/>
    <a:lstStyle/>
    <a:p>
      <a:pPr>
        <a:defRPr/>
      </a:pPr>
      <a:endParaRPr lang="es-ES"/>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clustered"/>
        <c:varyColors val="1"/>
        <c:ser>
          <c:idx val="0"/>
          <c:order val="0"/>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1647-431E-BBAB-38E39DBE27BE}"/>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1647-431E-BBAB-38E39DBE27BE}"/>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1647-431E-BBAB-38E39DBE27BE}"/>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1647-431E-BBAB-38E39DBE27BE}"/>
              </c:ext>
            </c:extLst>
          </c:dPt>
          <c:dLbls>
            <c:numFmt formatCode="#\%"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Hoja1!$A$1:$A$4</c:f>
              <c:strCache>
                <c:ptCount val="4"/>
                <c:pt idx="0">
                  <c:v>Muy fácil</c:v>
                </c:pt>
                <c:pt idx="1">
                  <c:v>Fácil</c:v>
                </c:pt>
                <c:pt idx="2">
                  <c:v>Difícil</c:v>
                </c:pt>
                <c:pt idx="3">
                  <c:v>Muy difícil</c:v>
                </c:pt>
              </c:strCache>
            </c:strRef>
          </c:cat>
          <c:val>
            <c:numRef>
              <c:f>Hoja1!$B$1:$B$4</c:f>
              <c:numCache>
                <c:formatCode>General</c:formatCode>
                <c:ptCount val="4"/>
                <c:pt idx="0">
                  <c:v>5.5379529999999999</c:v>
                </c:pt>
                <c:pt idx="1">
                  <c:v>30.949000000000002</c:v>
                </c:pt>
                <c:pt idx="2">
                  <c:v>52.02037</c:v>
                </c:pt>
                <c:pt idx="3">
                  <c:v>11.49268</c:v>
                </c:pt>
              </c:numCache>
            </c:numRef>
          </c:val>
          <c:extLst>
            <c:ext xmlns:c16="http://schemas.microsoft.com/office/drawing/2014/chart" uri="{C3380CC4-5D6E-409C-BE32-E72D297353CC}">
              <c16:uniqueId val="{00000008-1647-431E-BBAB-38E39DBE27BE}"/>
            </c:ext>
          </c:extLst>
        </c:ser>
        <c:dLbls>
          <c:showLegendKey val="0"/>
          <c:showVal val="0"/>
          <c:showCatName val="0"/>
          <c:showSerName val="0"/>
          <c:showPercent val="0"/>
          <c:showBubbleSize val="0"/>
        </c:dLbls>
        <c:gapWidth val="70"/>
        <c:axId val="1473758975"/>
        <c:axId val="1473775775"/>
      </c:barChart>
      <c:catAx>
        <c:axId val="1473758975"/>
        <c:scaling>
          <c:orientation val="maxMin"/>
        </c:scaling>
        <c:delete val="0"/>
        <c:axPos val="l"/>
        <c:numFmt formatCode="General" sourceLinked="1"/>
        <c:majorTickMark val="out"/>
        <c:minorTickMark val="none"/>
        <c:tickLblPos val="nextTo"/>
        <c:spPr>
          <a:noFill/>
          <a:ln w="12700" cap="flat" cmpd="sng" algn="ctr">
            <a:solidFill>
              <a:schemeClr val="tx1">
                <a:tint val="7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S"/>
          </a:p>
        </c:txPr>
        <c:crossAx val="1473775775"/>
        <c:crosses val="autoZero"/>
        <c:auto val="1"/>
        <c:lblAlgn val="ctr"/>
        <c:lblOffset val="100"/>
        <c:noMultiLvlLbl val="0"/>
      </c:catAx>
      <c:valAx>
        <c:axId val="1473775775"/>
        <c:scaling>
          <c:orientation val="minMax"/>
          <c:min val="0"/>
        </c:scaling>
        <c:delete val="1"/>
        <c:axPos val="t"/>
        <c:numFmt formatCode="General" sourceLinked="1"/>
        <c:majorTickMark val="out"/>
        <c:minorTickMark val="none"/>
        <c:tickLblPos val="nextTo"/>
        <c:crossAx val="147375897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cap="flat" cmpd="sng" algn="ctr">
      <a:noFill/>
      <a:prstDash val="solid"/>
      <a:miter lim="800000"/>
    </a:ln>
    <a:effectLst/>
  </c:spPr>
  <c:txPr>
    <a:bodyPr/>
    <a:lstStyle/>
    <a:p>
      <a:pPr>
        <a:defRPr/>
      </a:pPr>
      <a:endParaRPr lang="es-ES"/>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stacked"/>
        <c:varyColors val="0"/>
        <c:ser>
          <c:idx val="0"/>
          <c:order val="0"/>
          <c:tx>
            <c:strRef>
              <c:f>Hoja1!$A$2</c:f>
              <c:strCache>
                <c:ptCount val="1"/>
                <c:pt idx="0">
                  <c:v>0. No tienen responsabilidad alguna</c:v>
                </c:pt>
              </c:strCache>
            </c:strRef>
          </c:tx>
          <c:spPr>
            <a:solidFill>
              <a:schemeClr val="accent1"/>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Hoja1!$B$2:$O$2</c:f>
              <c:numCache>
                <c:formatCode>General</c:formatCode>
                <c:ptCount val="14"/>
                <c:pt idx="0">
                  <c:v>23.571280000000002</c:v>
                </c:pt>
                <c:pt idx="1">
                  <c:v>32.517449999999997</c:v>
                </c:pt>
                <c:pt idx="2">
                  <c:v>27.577290000000001</c:v>
                </c:pt>
                <c:pt idx="3">
                  <c:v>7.0862439999999998</c:v>
                </c:pt>
                <c:pt idx="4">
                  <c:v>0.4071495</c:v>
                </c:pt>
                <c:pt idx="5">
                  <c:v>25.563800000000001</c:v>
                </c:pt>
                <c:pt idx="6">
                  <c:v>31.778510000000001</c:v>
                </c:pt>
                <c:pt idx="7">
                  <c:v>2.020165</c:v>
                </c:pt>
                <c:pt idx="8">
                  <c:v>12.814539999999999</c:v>
                </c:pt>
                <c:pt idx="9">
                  <c:v>10.005459999999999</c:v>
                </c:pt>
                <c:pt idx="10">
                  <c:v>8.9252950000000002</c:v>
                </c:pt>
                <c:pt idx="11">
                  <c:v>58.441290000000002</c:v>
                </c:pt>
                <c:pt idx="12">
                  <c:v>16.01465</c:v>
                </c:pt>
                <c:pt idx="13">
                  <c:v>39.831580000000002</c:v>
                </c:pt>
              </c:numCache>
            </c:numRef>
          </c:val>
          <c:extLst>
            <c:ext xmlns:c16="http://schemas.microsoft.com/office/drawing/2014/chart" uri="{C3380CC4-5D6E-409C-BE32-E72D297353CC}">
              <c16:uniqueId val="{00000000-D47E-4FB2-A5B0-2CEA09190D90}"/>
            </c:ext>
          </c:extLst>
        </c:ser>
        <c:ser>
          <c:idx val="1"/>
          <c:order val="1"/>
          <c:tx>
            <c:strRef>
              <c:f>Hoja1!$A$3</c:f>
              <c:strCache>
                <c:ptCount val="1"/>
                <c:pt idx="0">
                  <c:v>1.</c:v>
                </c:pt>
              </c:strCache>
            </c:strRef>
          </c:tx>
          <c:spPr>
            <a:solidFill>
              <a:schemeClr val="accent2"/>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Hoja1!$B$3:$O$3</c:f>
              <c:numCache>
                <c:formatCode>General</c:formatCode>
                <c:ptCount val="14"/>
                <c:pt idx="0">
                  <c:v>4.447387</c:v>
                </c:pt>
                <c:pt idx="1">
                  <c:v>5.9612319999999999</c:v>
                </c:pt>
                <c:pt idx="2">
                  <c:v>6.1443269999999997</c:v>
                </c:pt>
                <c:pt idx="3">
                  <c:v>2.4588260000000002</c:v>
                </c:pt>
                <c:pt idx="4">
                  <c:v>0.38136320000000001</c:v>
                </c:pt>
                <c:pt idx="5">
                  <c:v>6.2270799999999999</c:v>
                </c:pt>
                <c:pt idx="6">
                  <c:v>7.6828060000000002</c:v>
                </c:pt>
                <c:pt idx="7">
                  <c:v>0.32308629999999999</c:v>
                </c:pt>
                <c:pt idx="8">
                  <c:v>3.9131619999999998</c:v>
                </c:pt>
                <c:pt idx="9">
                  <c:v>2.675983</c:v>
                </c:pt>
                <c:pt idx="10">
                  <c:v>2.524308</c:v>
                </c:pt>
                <c:pt idx="11">
                  <c:v>9.2620050000000003</c:v>
                </c:pt>
                <c:pt idx="12">
                  <c:v>2.9452240000000001</c:v>
                </c:pt>
                <c:pt idx="13">
                  <c:v>9.6314869999999999</c:v>
                </c:pt>
              </c:numCache>
            </c:numRef>
          </c:val>
          <c:extLst>
            <c:ext xmlns:c16="http://schemas.microsoft.com/office/drawing/2014/chart" uri="{C3380CC4-5D6E-409C-BE32-E72D297353CC}">
              <c16:uniqueId val="{00000001-D47E-4FB2-A5B0-2CEA09190D90}"/>
            </c:ext>
          </c:extLst>
        </c:ser>
        <c:ser>
          <c:idx val="2"/>
          <c:order val="2"/>
          <c:tx>
            <c:strRef>
              <c:f>Hoja1!$A$4</c:f>
              <c:strCache>
                <c:ptCount val="1"/>
                <c:pt idx="0">
                  <c:v>2.</c:v>
                </c:pt>
              </c:strCache>
            </c:strRef>
          </c:tx>
          <c:spPr>
            <a:solidFill>
              <a:schemeClr val="accent3"/>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Hoja1!$B$4:$O$4</c:f>
              <c:numCache>
                <c:formatCode>General</c:formatCode>
                <c:ptCount val="14"/>
                <c:pt idx="0">
                  <c:v>6.2937560000000001</c:v>
                </c:pt>
                <c:pt idx="1">
                  <c:v>7.981134</c:v>
                </c:pt>
                <c:pt idx="2">
                  <c:v>10.65803</c:v>
                </c:pt>
                <c:pt idx="3">
                  <c:v>5.2987029999999997</c:v>
                </c:pt>
                <c:pt idx="4">
                  <c:v>0.2334387</c:v>
                </c:pt>
                <c:pt idx="5">
                  <c:v>7.2147610000000002</c:v>
                </c:pt>
                <c:pt idx="6">
                  <c:v>7.6609480000000003</c:v>
                </c:pt>
                <c:pt idx="7">
                  <c:v>0.67046910000000004</c:v>
                </c:pt>
                <c:pt idx="8">
                  <c:v>4.4824900000000003</c:v>
                </c:pt>
                <c:pt idx="9">
                  <c:v>5.8748750000000003</c:v>
                </c:pt>
                <c:pt idx="10">
                  <c:v>3.1419600000000001</c:v>
                </c:pt>
                <c:pt idx="11">
                  <c:v>6.6237560000000002</c:v>
                </c:pt>
                <c:pt idx="12">
                  <c:v>4.7860620000000003</c:v>
                </c:pt>
                <c:pt idx="13">
                  <c:v>4.9899579999999997</c:v>
                </c:pt>
              </c:numCache>
            </c:numRef>
          </c:val>
          <c:extLst>
            <c:ext xmlns:c16="http://schemas.microsoft.com/office/drawing/2014/chart" uri="{C3380CC4-5D6E-409C-BE32-E72D297353CC}">
              <c16:uniqueId val="{00000002-D47E-4FB2-A5B0-2CEA09190D90}"/>
            </c:ext>
          </c:extLst>
        </c:ser>
        <c:ser>
          <c:idx val="3"/>
          <c:order val="3"/>
          <c:tx>
            <c:strRef>
              <c:f>Hoja1!$A$5</c:f>
              <c:strCache>
                <c:ptCount val="1"/>
                <c:pt idx="0">
                  <c:v>3.</c:v>
                </c:pt>
              </c:strCache>
            </c:strRef>
          </c:tx>
          <c:spPr>
            <a:solidFill>
              <a:schemeClr val="accent4"/>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Hoja1!$B$5:$O$5</c:f>
              <c:numCache>
                <c:formatCode>General</c:formatCode>
                <c:ptCount val="14"/>
                <c:pt idx="0">
                  <c:v>5.5182010000000004</c:v>
                </c:pt>
                <c:pt idx="1">
                  <c:v>8.4659739999999992</c:v>
                </c:pt>
                <c:pt idx="2">
                  <c:v>7.7941190000000002</c:v>
                </c:pt>
                <c:pt idx="3">
                  <c:v>3.921176</c:v>
                </c:pt>
                <c:pt idx="4">
                  <c:v>9.1047349999999999E-2</c:v>
                </c:pt>
                <c:pt idx="5">
                  <c:v>8.4175229999999992</c:v>
                </c:pt>
                <c:pt idx="6">
                  <c:v>8.5613290000000006</c:v>
                </c:pt>
                <c:pt idx="7">
                  <c:v>0.79408670000000003</c:v>
                </c:pt>
                <c:pt idx="8">
                  <c:v>6.428121</c:v>
                </c:pt>
                <c:pt idx="9">
                  <c:v>4.5085139999999999</c:v>
                </c:pt>
                <c:pt idx="10">
                  <c:v>7.0481109999999996</c:v>
                </c:pt>
                <c:pt idx="11">
                  <c:v>4.8211969999999997</c:v>
                </c:pt>
                <c:pt idx="12">
                  <c:v>6.9253419999999997</c:v>
                </c:pt>
                <c:pt idx="13">
                  <c:v>6.300338</c:v>
                </c:pt>
              </c:numCache>
            </c:numRef>
          </c:val>
          <c:extLst>
            <c:ext xmlns:c16="http://schemas.microsoft.com/office/drawing/2014/chart" uri="{C3380CC4-5D6E-409C-BE32-E72D297353CC}">
              <c16:uniqueId val="{00000003-D47E-4FB2-A5B0-2CEA09190D90}"/>
            </c:ext>
          </c:extLst>
        </c:ser>
        <c:ser>
          <c:idx val="4"/>
          <c:order val="4"/>
          <c:tx>
            <c:strRef>
              <c:f>Hoja1!$A$6</c:f>
              <c:strCache>
                <c:ptCount val="1"/>
                <c:pt idx="0">
                  <c:v>4.</c:v>
                </c:pt>
              </c:strCache>
            </c:strRef>
          </c:tx>
          <c:spPr>
            <a:solidFill>
              <a:schemeClr val="accent5"/>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Hoja1!$B$6:$O$6</c:f>
              <c:numCache>
                <c:formatCode>General</c:formatCode>
                <c:ptCount val="14"/>
                <c:pt idx="0">
                  <c:v>5.8020889999999996</c:v>
                </c:pt>
                <c:pt idx="1">
                  <c:v>9.7361039999999992</c:v>
                </c:pt>
                <c:pt idx="2">
                  <c:v>8.7415939999999992</c:v>
                </c:pt>
                <c:pt idx="3">
                  <c:v>6.8177219999999998</c:v>
                </c:pt>
                <c:pt idx="4">
                  <c:v>0.28221889999999999</c:v>
                </c:pt>
                <c:pt idx="5">
                  <c:v>7.6677600000000004</c:v>
                </c:pt>
                <c:pt idx="6">
                  <c:v>6.5052700000000003</c:v>
                </c:pt>
                <c:pt idx="7">
                  <c:v>1.2254400000000001</c:v>
                </c:pt>
                <c:pt idx="8">
                  <c:v>9.1993039999999997</c:v>
                </c:pt>
                <c:pt idx="9">
                  <c:v>4.7964529999999996</c:v>
                </c:pt>
                <c:pt idx="10">
                  <c:v>8.8420249999999996</c:v>
                </c:pt>
                <c:pt idx="11">
                  <c:v>3.6683620000000001</c:v>
                </c:pt>
                <c:pt idx="12">
                  <c:v>6.627955</c:v>
                </c:pt>
                <c:pt idx="13">
                  <c:v>5.3398700000000003</c:v>
                </c:pt>
              </c:numCache>
            </c:numRef>
          </c:val>
          <c:extLst>
            <c:ext xmlns:c16="http://schemas.microsoft.com/office/drawing/2014/chart" uri="{C3380CC4-5D6E-409C-BE32-E72D297353CC}">
              <c16:uniqueId val="{00000004-D47E-4FB2-A5B0-2CEA09190D90}"/>
            </c:ext>
          </c:extLst>
        </c:ser>
        <c:ser>
          <c:idx val="5"/>
          <c:order val="5"/>
          <c:tx>
            <c:strRef>
              <c:f>Hoja1!$A$7</c:f>
              <c:strCache>
                <c:ptCount val="1"/>
                <c:pt idx="0">
                  <c:v>5.</c:v>
                </c:pt>
              </c:strCache>
            </c:strRef>
          </c:tx>
          <c:spPr>
            <a:solidFill>
              <a:schemeClr val="accent6"/>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Hoja1!$B$7:$O$7</c:f>
              <c:numCache>
                <c:formatCode>General</c:formatCode>
                <c:ptCount val="14"/>
                <c:pt idx="0">
                  <c:v>12.7265</c:v>
                </c:pt>
                <c:pt idx="1">
                  <c:v>17.482990000000001</c:v>
                </c:pt>
                <c:pt idx="2">
                  <c:v>13.565709999999999</c:v>
                </c:pt>
                <c:pt idx="3">
                  <c:v>12.65258</c:v>
                </c:pt>
                <c:pt idx="4">
                  <c:v>1.4377200000000001</c:v>
                </c:pt>
                <c:pt idx="5">
                  <c:v>14.5274</c:v>
                </c:pt>
                <c:pt idx="6">
                  <c:v>10.64489</c:v>
                </c:pt>
                <c:pt idx="7">
                  <c:v>2.668005</c:v>
                </c:pt>
                <c:pt idx="8">
                  <c:v>17.6006</c:v>
                </c:pt>
                <c:pt idx="9">
                  <c:v>11.92421</c:v>
                </c:pt>
                <c:pt idx="10">
                  <c:v>19.5761</c:v>
                </c:pt>
                <c:pt idx="11">
                  <c:v>7.837777</c:v>
                </c:pt>
                <c:pt idx="12">
                  <c:v>11.23461</c:v>
                </c:pt>
                <c:pt idx="13">
                  <c:v>9.8902839999999994</c:v>
                </c:pt>
              </c:numCache>
            </c:numRef>
          </c:val>
          <c:extLst>
            <c:ext xmlns:c16="http://schemas.microsoft.com/office/drawing/2014/chart" uri="{C3380CC4-5D6E-409C-BE32-E72D297353CC}">
              <c16:uniqueId val="{00000005-D47E-4FB2-A5B0-2CEA09190D90}"/>
            </c:ext>
          </c:extLst>
        </c:ser>
        <c:ser>
          <c:idx val="6"/>
          <c:order val="6"/>
          <c:tx>
            <c:strRef>
              <c:f>Hoja1!$A$8</c:f>
              <c:strCache>
                <c:ptCount val="1"/>
                <c:pt idx="0">
                  <c:v>6.</c:v>
                </c:pt>
              </c:strCache>
            </c:strRef>
          </c:tx>
          <c:spPr>
            <a:solidFill>
              <a:schemeClr val="accent1">
                <a:lumMod val="60000"/>
              </a:schemeClr>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Hoja1!$B$8:$O$8</c:f>
              <c:numCache>
                <c:formatCode>General</c:formatCode>
                <c:ptCount val="14"/>
                <c:pt idx="0">
                  <c:v>5.4538779999999996</c:v>
                </c:pt>
                <c:pt idx="1">
                  <c:v>5.9783720000000002</c:v>
                </c:pt>
                <c:pt idx="2">
                  <c:v>4.533811</c:v>
                </c:pt>
                <c:pt idx="3">
                  <c:v>9.1667050000000003</c:v>
                </c:pt>
                <c:pt idx="4">
                  <c:v>1.758448</c:v>
                </c:pt>
                <c:pt idx="5">
                  <c:v>6.2789270000000004</c:v>
                </c:pt>
                <c:pt idx="6">
                  <c:v>4.6792410000000002</c:v>
                </c:pt>
                <c:pt idx="7">
                  <c:v>2.9787159999999999</c:v>
                </c:pt>
                <c:pt idx="8">
                  <c:v>9.3195420000000002</c:v>
                </c:pt>
                <c:pt idx="9">
                  <c:v>3.6751320000000001</c:v>
                </c:pt>
                <c:pt idx="10">
                  <c:v>7.5487399999999996</c:v>
                </c:pt>
                <c:pt idx="11">
                  <c:v>1.3072809999999999</c:v>
                </c:pt>
                <c:pt idx="12">
                  <c:v>6.7085160000000004</c:v>
                </c:pt>
                <c:pt idx="13">
                  <c:v>4.7401020000000003</c:v>
                </c:pt>
              </c:numCache>
            </c:numRef>
          </c:val>
          <c:extLst>
            <c:ext xmlns:c16="http://schemas.microsoft.com/office/drawing/2014/chart" uri="{C3380CC4-5D6E-409C-BE32-E72D297353CC}">
              <c16:uniqueId val="{00000006-D47E-4FB2-A5B0-2CEA09190D90}"/>
            </c:ext>
          </c:extLst>
        </c:ser>
        <c:ser>
          <c:idx val="7"/>
          <c:order val="7"/>
          <c:tx>
            <c:strRef>
              <c:f>Hoja1!$A$9</c:f>
              <c:strCache>
                <c:ptCount val="1"/>
                <c:pt idx="0">
                  <c:v>7.</c:v>
                </c:pt>
              </c:strCache>
            </c:strRef>
          </c:tx>
          <c:spPr>
            <a:solidFill>
              <a:schemeClr val="accent2">
                <a:lumMod val="60000"/>
              </a:schemeClr>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Hoja1!$B$9:$O$9</c:f>
              <c:numCache>
                <c:formatCode>General</c:formatCode>
                <c:ptCount val="14"/>
                <c:pt idx="0">
                  <c:v>7.3530329999999999</c:v>
                </c:pt>
                <c:pt idx="1">
                  <c:v>4.777577</c:v>
                </c:pt>
                <c:pt idx="2">
                  <c:v>6.1542539999999999</c:v>
                </c:pt>
                <c:pt idx="3">
                  <c:v>10.02965</c:v>
                </c:pt>
                <c:pt idx="4">
                  <c:v>3.6584180000000002</c:v>
                </c:pt>
                <c:pt idx="5">
                  <c:v>5.9669220000000003</c:v>
                </c:pt>
                <c:pt idx="6">
                  <c:v>4.6767240000000001</c:v>
                </c:pt>
                <c:pt idx="7">
                  <c:v>4.6730099999999997</c:v>
                </c:pt>
                <c:pt idx="8">
                  <c:v>12.46144</c:v>
                </c:pt>
                <c:pt idx="9">
                  <c:v>6.6357169999999996</c:v>
                </c:pt>
                <c:pt idx="10">
                  <c:v>7.9684359999999996</c:v>
                </c:pt>
                <c:pt idx="11">
                  <c:v>1.980683</c:v>
                </c:pt>
                <c:pt idx="12">
                  <c:v>7.0319589999999996</c:v>
                </c:pt>
                <c:pt idx="13">
                  <c:v>5.0592969999999999</c:v>
                </c:pt>
              </c:numCache>
            </c:numRef>
          </c:val>
          <c:extLst>
            <c:ext xmlns:c16="http://schemas.microsoft.com/office/drawing/2014/chart" uri="{C3380CC4-5D6E-409C-BE32-E72D297353CC}">
              <c16:uniqueId val="{00000007-D47E-4FB2-A5B0-2CEA09190D90}"/>
            </c:ext>
          </c:extLst>
        </c:ser>
        <c:ser>
          <c:idx val="8"/>
          <c:order val="8"/>
          <c:tx>
            <c:strRef>
              <c:f>Hoja1!$A$10</c:f>
              <c:strCache>
                <c:ptCount val="1"/>
                <c:pt idx="0">
                  <c:v>8.</c:v>
                </c:pt>
              </c:strCache>
            </c:strRef>
          </c:tx>
          <c:spPr>
            <a:solidFill>
              <a:schemeClr val="accent3">
                <a:lumMod val="60000"/>
              </a:schemeClr>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Hoja1!$B$10:$O$10</c:f>
              <c:numCache>
                <c:formatCode>General</c:formatCode>
                <c:ptCount val="14"/>
                <c:pt idx="0">
                  <c:v>8.2343460000000004</c:v>
                </c:pt>
                <c:pt idx="1">
                  <c:v>2.4448919999999998</c:v>
                </c:pt>
                <c:pt idx="2">
                  <c:v>5.9493850000000004</c:v>
                </c:pt>
                <c:pt idx="3">
                  <c:v>12.48237</c:v>
                </c:pt>
                <c:pt idx="4">
                  <c:v>9.0495239999999999</c:v>
                </c:pt>
                <c:pt idx="5">
                  <c:v>5.0922409999999996</c:v>
                </c:pt>
                <c:pt idx="6">
                  <c:v>3.7267299999999999</c:v>
                </c:pt>
                <c:pt idx="7">
                  <c:v>7.9228940000000003</c:v>
                </c:pt>
                <c:pt idx="8">
                  <c:v>9.5866579999999999</c:v>
                </c:pt>
                <c:pt idx="9">
                  <c:v>7.2299119999999997</c:v>
                </c:pt>
                <c:pt idx="10">
                  <c:v>8.4056280000000001</c:v>
                </c:pt>
                <c:pt idx="11">
                  <c:v>1.4113530000000001</c:v>
                </c:pt>
                <c:pt idx="12">
                  <c:v>9.6935369999999992</c:v>
                </c:pt>
                <c:pt idx="13">
                  <c:v>4.225187</c:v>
                </c:pt>
              </c:numCache>
            </c:numRef>
          </c:val>
          <c:extLst>
            <c:ext xmlns:c16="http://schemas.microsoft.com/office/drawing/2014/chart" uri="{C3380CC4-5D6E-409C-BE32-E72D297353CC}">
              <c16:uniqueId val="{00000008-D47E-4FB2-A5B0-2CEA09190D90}"/>
            </c:ext>
          </c:extLst>
        </c:ser>
        <c:ser>
          <c:idx val="9"/>
          <c:order val="9"/>
          <c:tx>
            <c:strRef>
              <c:f>Hoja1!$A$11</c:f>
              <c:strCache>
                <c:ptCount val="1"/>
                <c:pt idx="0">
                  <c:v>9.</c:v>
                </c:pt>
              </c:strCache>
            </c:strRef>
          </c:tx>
          <c:spPr>
            <a:solidFill>
              <a:schemeClr val="accent4">
                <a:lumMod val="60000"/>
              </a:schemeClr>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Hoja1!$B$11:$O$11</c:f>
              <c:numCache>
                <c:formatCode>General</c:formatCode>
                <c:ptCount val="14"/>
                <c:pt idx="0">
                  <c:v>5.1258650000000001</c:v>
                </c:pt>
                <c:pt idx="1">
                  <c:v>2.0042610000000001</c:v>
                </c:pt>
                <c:pt idx="2">
                  <c:v>2.274235</c:v>
                </c:pt>
                <c:pt idx="3">
                  <c:v>10.16663</c:v>
                </c:pt>
                <c:pt idx="4">
                  <c:v>10.79979</c:v>
                </c:pt>
                <c:pt idx="5">
                  <c:v>3.1832910000000001</c:v>
                </c:pt>
                <c:pt idx="6">
                  <c:v>3.3519160000000001</c:v>
                </c:pt>
                <c:pt idx="7">
                  <c:v>10.1998</c:v>
                </c:pt>
                <c:pt idx="8">
                  <c:v>4.392665</c:v>
                </c:pt>
                <c:pt idx="9">
                  <c:v>7.78592</c:v>
                </c:pt>
                <c:pt idx="10">
                  <c:v>6.4674680000000002</c:v>
                </c:pt>
                <c:pt idx="11">
                  <c:v>0.79706540000000003</c:v>
                </c:pt>
                <c:pt idx="12">
                  <c:v>7.3038879999999997</c:v>
                </c:pt>
                <c:pt idx="13">
                  <c:v>1.9302060000000001</c:v>
                </c:pt>
              </c:numCache>
            </c:numRef>
          </c:val>
          <c:extLst>
            <c:ext xmlns:c16="http://schemas.microsoft.com/office/drawing/2014/chart" uri="{C3380CC4-5D6E-409C-BE32-E72D297353CC}">
              <c16:uniqueId val="{00000009-D47E-4FB2-A5B0-2CEA09190D90}"/>
            </c:ext>
          </c:extLst>
        </c:ser>
        <c:ser>
          <c:idx val="10"/>
          <c:order val="10"/>
          <c:tx>
            <c:strRef>
              <c:f>Hoja1!$A$12</c:f>
              <c:strCache>
                <c:ptCount val="1"/>
                <c:pt idx="0">
                  <c:v>10. Han generado más problemas</c:v>
                </c:pt>
              </c:strCache>
            </c:strRef>
          </c:tx>
          <c:spPr>
            <a:solidFill>
              <a:schemeClr val="accent5">
                <a:lumMod val="60000"/>
              </a:schemeClr>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Hoja1!$B$12:$O$12</c:f>
              <c:numCache>
                <c:formatCode>General</c:formatCode>
                <c:ptCount val="14"/>
                <c:pt idx="0">
                  <c:v>15.47367</c:v>
                </c:pt>
                <c:pt idx="1">
                  <c:v>2.650013</c:v>
                </c:pt>
                <c:pt idx="2">
                  <c:v>6.607253</c:v>
                </c:pt>
                <c:pt idx="3">
                  <c:v>19.91939</c:v>
                </c:pt>
                <c:pt idx="4">
                  <c:v>71.900890000000004</c:v>
                </c:pt>
                <c:pt idx="5">
                  <c:v>9.8603020000000008</c:v>
                </c:pt>
                <c:pt idx="6">
                  <c:v>10.731640000000001</c:v>
                </c:pt>
                <c:pt idx="7">
                  <c:v>66.524330000000006</c:v>
                </c:pt>
                <c:pt idx="8">
                  <c:v>9.8014749999999999</c:v>
                </c:pt>
                <c:pt idx="9">
                  <c:v>34.887819999999998</c:v>
                </c:pt>
                <c:pt idx="10">
                  <c:v>19.551929999999999</c:v>
                </c:pt>
                <c:pt idx="11">
                  <c:v>3.8492289999999998</c:v>
                </c:pt>
                <c:pt idx="12">
                  <c:v>20.728259999999999</c:v>
                </c:pt>
                <c:pt idx="13">
                  <c:v>8.0616869999999992</c:v>
                </c:pt>
              </c:numCache>
            </c:numRef>
          </c:val>
          <c:extLst>
            <c:ext xmlns:c16="http://schemas.microsoft.com/office/drawing/2014/chart" uri="{C3380CC4-5D6E-409C-BE32-E72D297353CC}">
              <c16:uniqueId val="{0000000A-D47E-4FB2-A5B0-2CEA09190D90}"/>
            </c:ext>
          </c:extLst>
        </c:ser>
        <c:dLbls>
          <c:showLegendKey val="0"/>
          <c:showVal val="0"/>
          <c:showCatName val="0"/>
          <c:showSerName val="0"/>
          <c:showPercent val="0"/>
          <c:showBubbleSize val="0"/>
        </c:dLbls>
        <c:gapWidth val="80"/>
        <c:overlap val="100"/>
        <c:axId val="1516121487"/>
        <c:axId val="1516123887"/>
      </c:barChart>
      <c:lineChart>
        <c:grouping val="standard"/>
        <c:varyColors val="0"/>
        <c:ser>
          <c:idx val="11"/>
          <c:order val="11"/>
          <c:tx>
            <c:strRef>
              <c:f>Hoja1!$A$13</c:f>
              <c:strCache>
                <c:ptCount val="1"/>
                <c:pt idx="0">
                  <c:v>Media Aritmética</c:v>
                </c:pt>
              </c:strCache>
            </c:strRef>
          </c:tx>
          <c:spPr>
            <a:ln w="31750" cap="rnd" cmpd="sng" algn="ctr">
              <a:solidFill>
                <a:srgbClr val="FF0000"/>
              </a:solidFill>
              <a:prstDash val="solid"/>
              <a:round/>
            </a:ln>
            <a:effectLst/>
          </c:spPr>
          <c:marker>
            <c:symbol val="none"/>
          </c:marker>
          <c:dLbls>
            <c:numFmt formatCode="#,##0.0" sourceLinked="0"/>
            <c:spPr>
              <a:solidFill>
                <a:srgbClr val="FFFFFF"/>
              </a:solidFill>
              <a:ln>
                <a:solidFill>
                  <a:srgbClr val="000000"/>
                </a:solid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val>
            <c:numRef>
              <c:f>Hoja1!$B$13:$O$13</c:f>
              <c:numCache>
                <c:formatCode>General</c:formatCode>
                <c:ptCount val="14"/>
                <c:pt idx="0">
                  <c:v>4.7136909999999999</c:v>
                </c:pt>
                <c:pt idx="1">
                  <c:v>3.0709170000000001</c:v>
                </c:pt>
                <c:pt idx="2">
                  <c:v>3.5805600000000002</c:v>
                </c:pt>
                <c:pt idx="3">
                  <c:v>6.3111389999999998</c:v>
                </c:pt>
                <c:pt idx="4">
                  <c:v>9.3420159999999992</c:v>
                </c:pt>
                <c:pt idx="5">
                  <c:v>3.9664980000000001</c:v>
                </c:pt>
                <c:pt idx="6">
                  <c:v>3.5604420000000001</c:v>
                </c:pt>
                <c:pt idx="7">
                  <c:v>8.9329610000000006</c:v>
                </c:pt>
                <c:pt idx="8">
                  <c:v>5.1435209999999998</c:v>
                </c:pt>
                <c:pt idx="9">
                  <c:v>6.5204969999999998</c:v>
                </c:pt>
                <c:pt idx="10">
                  <c:v>5.8524419999999999</c:v>
                </c:pt>
                <c:pt idx="11">
                  <c:v>1.695006</c:v>
                </c:pt>
                <c:pt idx="12">
                  <c:v>5.5601890000000003</c:v>
                </c:pt>
                <c:pt idx="13">
                  <c:v>3.0496919999999998</c:v>
                </c:pt>
              </c:numCache>
            </c:numRef>
          </c:val>
          <c:smooth val="0"/>
          <c:extLst>
            <c:ext xmlns:c16="http://schemas.microsoft.com/office/drawing/2014/chart" uri="{C3380CC4-5D6E-409C-BE32-E72D297353CC}">
              <c16:uniqueId val="{0000000B-D47E-4FB2-A5B0-2CEA09190D90}"/>
            </c:ext>
          </c:extLst>
        </c:ser>
        <c:dLbls>
          <c:showLegendKey val="0"/>
          <c:showVal val="0"/>
          <c:showCatName val="0"/>
          <c:showSerName val="0"/>
          <c:showPercent val="0"/>
          <c:showBubbleSize val="0"/>
        </c:dLbls>
        <c:marker val="1"/>
        <c:smooth val="0"/>
        <c:axId val="1516050927"/>
        <c:axId val="1516049007"/>
      </c:lineChart>
      <c:catAx>
        <c:axId val="1516121487"/>
        <c:scaling>
          <c:orientation val="minMax"/>
        </c:scaling>
        <c:delete val="0"/>
        <c:axPos val="b"/>
        <c:numFmt formatCode="General" sourceLinked="1"/>
        <c:majorTickMark val="out"/>
        <c:minorTickMark val="none"/>
        <c:tickLblPos val="nextTo"/>
        <c:spPr>
          <a:noFill/>
          <a:ln w="12700" cap="flat" cmpd="sng" algn="ctr">
            <a:solidFill>
              <a:schemeClr val="tx1">
                <a:tint val="75000"/>
              </a:schemeClr>
            </a:solidFill>
            <a:prstDash val="solid"/>
            <a:round/>
          </a:ln>
          <a:effectLst/>
        </c:spPr>
        <c:txPr>
          <a:bodyPr rot="-60000000" spcFirstLastPara="1" vertOverflow="ellipsis" vert="horz" wrap="square" anchor="ctr" anchorCtr="1"/>
          <a:lstStyle/>
          <a:p>
            <a:pPr>
              <a:defRPr sz="700" b="1" i="0" u="none" strike="noStrike" kern="1200" baseline="0">
                <a:solidFill>
                  <a:schemeClr val="tx1"/>
                </a:solidFill>
                <a:latin typeface="+mn-lt"/>
                <a:ea typeface="+mn-ea"/>
                <a:cs typeface="+mn-cs"/>
              </a:defRPr>
            </a:pPr>
            <a:endParaRPr lang="es-ES"/>
          </a:p>
        </c:txPr>
        <c:crossAx val="1516123887"/>
        <c:crosses val="autoZero"/>
        <c:auto val="1"/>
        <c:lblAlgn val="ctr"/>
        <c:lblOffset val="100"/>
        <c:noMultiLvlLbl val="0"/>
      </c:catAx>
      <c:valAx>
        <c:axId val="1516123887"/>
        <c:scaling>
          <c:orientation val="minMax"/>
          <c:max val="100"/>
          <c:min val="0"/>
        </c:scaling>
        <c:delete val="0"/>
        <c:axPos val="l"/>
        <c:majorGridlines>
          <c:spPr>
            <a:ln w="12700" cap="flat" cmpd="sng" algn="ctr">
              <a:solidFill>
                <a:srgbClr val="D3D3D3">
                  <a:lumMod val="75000"/>
                </a:srgbClr>
              </a:solidFill>
              <a:prstDash val="solid"/>
              <a:round/>
            </a:ln>
            <a:effectLst/>
          </c:spPr>
        </c:majorGridlines>
        <c:numFmt formatCode="#\%" sourceLinked="0"/>
        <c:majorTickMark val="out"/>
        <c:minorTickMark val="none"/>
        <c:tickLblPos val="nextTo"/>
        <c:spPr>
          <a:noFill/>
          <a:ln w="1270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s-ES"/>
          </a:p>
        </c:txPr>
        <c:crossAx val="1516121487"/>
        <c:crosses val="autoZero"/>
        <c:crossBetween val="between"/>
      </c:valAx>
      <c:valAx>
        <c:axId val="1516049007"/>
        <c:scaling>
          <c:orientation val="minMax"/>
          <c:max val="10"/>
          <c:min val="0"/>
        </c:scaling>
        <c:delete val="0"/>
        <c:axPos val="r"/>
        <c:numFmt formatCode="General" sourceLinked="1"/>
        <c:majorTickMark val="out"/>
        <c:minorTickMark val="none"/>
        <c:tickLblPos val="nextTo"/>
        <c:spPr>
          <a:noFill/>
          <a:ln w="1270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rgbClr val="FFFFFF"/>
                </a:solidFill>
                <a:latin typeface="+mn-lt"/>
                <a:ea typeface="+mn-ea"/>
                <a:cs typeface="+mn-cs"/>
              </a:defRPr>
            </a:pPr>
            <a:endParaRPr lang="es-ES"/>
          </a:p>
        </c:txPr>
        <c:crossAx val="1516050927"/>
        <c:crosses val="max"/>
        <c:crossBetween val="between"/>
      </c:valAx>
      <c:catAx>
        <c:axId val="1516050927"/>
        <c:scaling>
          <c:orientation val="minMax"/>
        </c:scaling>
        <c:delete val="1"/>
        <c:axPos val="b"/>
        <c:majorTickMark val="out"/>
        <c:minorTickMark val="none"/>
        <c:tickLblPos val="nextTo"/>
        <c:crossAx val="1516049007"/>
        <c:crosses val="autoZero"/>
        <c:auto val="1"/>
        <c:lblAlgn val="ctr"/>
        <c:lblOffset val="100"/>
        <c:noMultiLvlLbl val="0"/>
      </c:cat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cap="flat" cmpd="sng" algn="ctr">
      <a:noFill/>
      <a:prstDash val="solid"/>
      <a:miter lim="800000"/>
    </a:ln>
    <a:effectLst/>
  </c:spPr>
  <c:txPr>
    <a:bodyPr/>
    <a:lstStyle/>
    <a:p>
      <a:pPr>
        <a:defRPr/>
      </a:pPr>
      <a:endParaRPr lang="es-ES"/>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stacked"/>
        <c:varyColors val="0"/>
        <c:ser>
          <c:idx val="0"/>
          <c:order val="0"/>
          <c:tx>
            <c:strRef>
              <c:f>Hoja1!$A$2</c:f>
              <c:strCache>
                <c:ptCount val="1"/>
                <c:pt idx="0">
                  <c:v>0. No tienen responsabilidad alguna</c:v>
                </c:pt>
              </c:strCache>
            </c:strRef>
          </c:tx>
          <c:spPr>
            <a:solidFill>
              <a:schemeClr val="accent1"/>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Hoja1!$B$2:$O$2</c:f>
              <c:numCache>
                <c:formatCode>General</c:formatCode>
                <c:ptCount val="14"/>
                <c:pt idx="0">
                  <c:v>23.571280000000002</c:v>
                </c:pt>
                <c:pt idx="1">
                  <c:v>32.517449999999997</c:v>
                </c:pt>
                <c:pt idx="2">
                  <c:v>27.577290000000001</c:v>
                </c:pt>
                <c:pt idx="3">
                  <c:v>7.0862439999999998</c:v>
                </c:pt>
                <c:pt idx="4">
                  <c:v>0.4071495</c:v>
                </c:pt>
                <c:pt idx="5">
                  <c:v>25.563800000000001</c:v>
                </c:pt>
                <c:pt idx="6">
                  <c:v>31.778510000000001</c:v>
                </c:pt>
                <c:pt idx="7">
                  <c:v>2.020165</c:v>
                </c:pt>
                <c:pt idx="8">
                  <c:v>12.814539999999999</c:v>
                </c:pt>
                <c:pt idx="9">
                  <c:v>10.005459999999999</c:v>
                </c:pt>
                <c:pt idx="10">
                  <c:v>8.9252950000000002</c:v>
                </c:pt>
                <c:pt idx="11">
                  <c:v>58.441290000000002</c:v>
                </c:pt>
                <c:pt idx="12">
                  <c:v>16.01465</c:v>
                </c:pt>
                <c:pt idx="13">
                  <c:v>39.831580000000002</c:v>
                </c:pt>
              </c:numCache>
            </c:numRef>
          </c:val>
          <c:extLst>
            <c:ext xmlns:c16="http://schemas.microsoft.com/office/drawing/2014/chart" uri="{C3380CC4-5D6E-409C-BE32-E72D297353CC}">
              <c16:uniqueId val="{00000000-D47E-4FB2-A5B0-2CEA09190D90}"/>
            </c:ext>
          </c:extLst>
        </c:ser>
        <c:ser>
          <c:idx val="1"/>
          <c:order val="1"/>
          <c:tx>
            <c:strRef>
              <c:f>Hoja1!$A$3</c:f>
              <c:strCache>
                <c:ptCount val="1"/>
                <c:pt idx="0">
                  <c:v>1.</c:v>
                </c:pt>
              </c:strCache>
            </c:strRef>
          </c:tx>
          <c:spPr>
            <a:solidFill>
              <a:schemeClr val="accent2"/>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Hoja1!$B$3:$O$3</c:f>
              <c:numCache>
                <c:formatCode>General</c:formatCode>
                <c:ptCount val="14"/>
                <c:pt idx="0">
                  <c:v>4.447387</c:v>
                </c:pt>
                <c:pt idx="1">
                  <c:v>5.9612319999999999</c:v>
                </c:pt>
                <c:pt idx="2">
                  <c:v>6.1443269999999997</c:v>
                </c:pt>
                <c:pt idx="3">
                  <c:v>2.4588260000000002</c:v>
                </c:pt>
                <c:pt idx="4">
                  <c:v>0.38136320000000001</c:v>
                </c:pt>
                <c:pt idx="5">
                  <c:v>6.2270799999999999</c:v>
                </c:pt>
                <c:pt idx="6">
                  <c:v>7.6828060000000002</c:v>
                </c:pt>
                <c:pt idx="7">
                  <c:v>0.32308629999999999</c:v>
                </c:pt>
                <c:pt idx="8">
                  <c:v>3.9131619999999998</c:v>
                </c:pt>
                <c:pt idx="9">
                  <c:v>2.675983</c:v>
                </c:pt>
                <c:pt idx="10">
                  <c:v>2.524308</c:v>
                </c:pt>
                <c:pt idx="11">
                  <c:v>9.2620050000000003</c:v>
                </c:pt>
                <c:pt idx="12">
                  <c:v>2.9452240000000001</c:v>
                </c:pt>
                <c:pt idx="13">
                  <c:v>9.6314869999999999</c:v>
                </c:pt>
              </c:numCache>
            </c:numRef>
          </c:val>
          <c:extLst>
            <c:ext xmlns:c16="http://schemas.microsoft.com/office/drawing/2014/chart" uri="{C3380CC4-5D6E-409C-BE32-E72D297353CC}">
              <c16:uniqueId val="{00000001-D47E-4FB2-A5B0-2CEA09190D90}"/>
            </c:ext>
          </c:extLst>
        </c:ser>
        <c:ser>
          <c:idx val="2"/>
          <c:order val="2"/>
          <c:tx>
            <c:strRef>
              <c:f>Hoja1!$A$4</c:f>
              <c:strCache>
                <c:ptCount val="1"/>
                <c:pt idx="0">
                  <c:v>2.</c:v>
                </c:pt>
              </c:strCache>
            </c:strRef>
          </c:tx>
          <c:spPr>
            <a:solidFill>
              <a:schemeClr val="accent3"/>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Hoja1!$B$4:$O$4</c:f>
              <c:numCache>
                <c:formatCode>General</c:formatCode>
                <c:ptCount val="14"/>
                <c:pt idx="0">
                  <c:v>6.2937560000000001</c:v>
                </c:pt>
                <c:pt idx="1">
                  <c:v>7.981134</c:v>
                </c:pt>
                <c:pt idx="2">
                  <c:v>10.65803</c:v>
                </c:pt>
                <c:pt idx="3">
                  <c:v>5.2987029999999997</c:v>
                </c:pt>
                <c:pt idx="4">
                  <c:v>0.2334387</c:v>
                </c:pt>
                <c:pt idx="5">
                  <c:v>7.2147610000000002</c:v>
                </c:pt>
                <c:pt idx="6">
                  <c:v>7.6609480000000003</c:v>
                </c:pt>
                <c:pt idx="7">
                  <c:v>0.67046910000000004</c:v>
                </c:pt>
                <c:pt idx="8">
                  <c:v>4.4824900000000003</c:v>
                </c:pt>
                <c:pt idx="9">
                  <c:v>5.8748750000000003</c:v>
                </c:pt>
                <c:pt idx="10">
                  <c:v>3.1419600000000001</c:v>
                </c:pt>
                <c:pt idx="11">
                  <c:v>6.6237560000000002</c:v>
                </c:pt>
                <c:pt idx="12">
                  <c:v>4.7860620000000003</c:v>
                </c:pt>
                <c:pt idx="13">
                  <c:v>4.9899579999999997</c:v>
                </c:pt>
              </c:numCache>
            </c:numRef>
          </c:val>
          <c:extLst>
            <c:ext xmlns:c16="http://schemas.microsoft.com/office/drawing/2014/chart" uri="{C3380CC4-5D6E-409C-BE32-E72D297353CC}">
              <c16:uniqueId val="{00000002-D47E-4FB2-A5B0-2CEA09190D90}"/>
            </c:ext>
          </c:extLst>
        </c:ser>
        <c:ser>
          <c:idx val="3"/>
          <c:order val="3"/>
          <c:tx>
            <c:strRef>
              <c:f>Hoja1!$A$5</c:f>
              <c:strCache>
                <c:ptCount val="1"/>
                <c:pt idx="0">
                  <c:v>3.</c:v>
                </c:pt>
              </c:strCache>
            </c:strRef>
          </c:tx>
          <c:spPr>
            <a:solidFill>
              <a:schemeClr val="accent4"/>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Hoja1!$B$5:$O$5</c:f>
              <c:numCache>
                <c:formatCode>General</c:formatCode>
                <c:ptCount val="14"/>
                <c:pt idx="0">
                  <c:v>5.5182010000000004</c:v>
                </c:pt>
                <c:pt idx="1">
                  <c:v>8.4659739999999992</c:v>
                </c:pt>
                <c:pt idx="2">
                  <c:v>7.7941190000000002</c:v>
                </c:pt>
                <c:pt idx="3">
                  <c:v>3.921176</c:v>
                </c:pt>
                <c:pt idx="4">
                  <c:v>9.1047349999999999E-2</c:v>
                </c:pt>
                <c:pt idx="5">
                  <c:v>8.4175229999999992</c:v>
                </c:pt>
                <c:pt idx="6">
                  <c:v>8.5613290000000006</c:v>
                </c:pt>
                <c:pt idx="7">
                  <c:v>0.79408670000000003</c:v>
                </c:pt>
                <c:pt idx="8">
                  <c:v>6.428121</c:v>
                </c:pt>
                <c:pt idx="9">
                  <c:v>4.5085139999999999</c:v>
                </c:pt>
                <c:pt idx="10">
                  <c:v>7.0481109999999996</c:v>
                </c:pt>
                <c:pt idx="11">
                  <c:v>4.8211969999999997</c:v>
                </c:pt>
                <c:pt idx="12">
                  <c:v>6.9253419999999997</c:v>
                </c:pt>
                <c:pt idx="13">
                  <c:v>6.300338</c:v>
                </c:pt>
              </c:numCache>
            </c:numRef>
          </c:val>
          <c:extLst>
            <c:ext xmlns:c16="http://schemas.microsoft.com/office/drawing/2014/chart" uri="{C3380CC4-5D6E-409C-BE32-E72D297353CC}">
              <c16:uniqueId val="{00000003-D47E-4FB2-A5B0-2CEA09190D90}"/>
            </c:ext>
          </c:extLst>
        </c:ser>
        <c:ser>
          <c:idx val="4"/>
          <c:order val="4"/>
          <c:tx>
            <c:strRef>
              <c:f>Hoja1!$A$6</c:f>
              <c:strCache>
                <c:ptCount val="1"/>
                <c:pt idx="0">
                  <c:v>4.</c:v>
                </c:pt>
              </c:strCache>
            </c:strRef>
          </c:tx>
          <c:spPr>
            <a:solidFill>
              <a:schemeClr val="accent5"/>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Hoja1!$B$6:$O$6</c:f>
              <c:numCache>
                <c:formatCode>General</c:formatCode>
                <c:ptCount val="14"/>
                <c:pt idx="0">
                  <c:v>5.8020889999999996</c:v>
                </c:pt>
                <c:pt idx="1">
                  <c:v>9.7361039999999992</c:v>
                </c:pt>
                <c:pt idx="2">
                  <c:v>8.7415939999999992</c:v>
                </c:pt>
                <c:pt idx="3">
                  <c:v>6.8177219999999998</c:v>
                </c:pt>
                <c:pt idx="4">
                  <c:v>0.28221889999999999</c:v>
                </c:pt>
                <c:pt idx="5">
                  <c:v>7.6677600000000004</c:v>
                </c:pt>
                <c:pt idx="6">
                  <c:v>6.5052700000000003</c:v>
                </c:pt>
                <c:pt idx="7">
                  <c:v>1.2254400000000001</c:v>
                </c:pt>
                <c:pt idx="8">
                  <c:v>9.1993039999999997</c:v>
                </c:pt>
                <c:pt idx="9">
                  <c:v>4.7964529999999996</c:v>
                </c:pt>
                <c:pt idx="10">
                  <c:v>8.8420249999999996</c:v>
                </c:pt>
                <c:pt idx="11">
                  <c:v>3.6683620000000001</c:v>
                </c:pt>
                <c:pt idx="12">
                  <c:v>6.627955</c:v>
                </c:pt>
                <c:pt idx="13">
                  <c:v>5.3398700000000003</c:v>
                </c:pt>
              </c:numCache>
            </c:numRef>
          </c:val>
          <c:extLst>
            <c:ext xmlns:c16="http://schemas.microsoft.com/office/drawing/2014/chart" uri="{C3380CC4-5D6E-409C-BE32-E72D297353CC}">
              <c16:uniqueId val="{00000004-D47E-4FB2-A5B0-2CEA09190D90}"/>
            </c:ext>
          </c:extLst>
        </c:ser>
        <c:ser>
          <c:idx val="5"/>
          <c:order val="5"/>
          <c:tx>
            <c:strRef>
              <c:f>Hoja1!$A$7</c:f>
              <c:strCache>
                <c:ptCount val="1"/>
                <c:pt idx="0">
                  <c:v>5.</c:v>
                </c:pt>
              </c:strCache>
            </c:strRef>
          </c:tx>
          <c:spPr>
            <a:solidFill>
              <a:schemeClr val="accent6"/>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Hoja1!$B$7:$O$7</c:f>
              <c:numCache>
                <c:formatCode>General</c:formatCode>
                <c:ptCount val="14"/>
                <c:pt idx="0">
                  <c:v>12.7265</c:v>
                </c:pt>
                <c:pt idx="1">
                  <c:v>17.482990000000001</c:v>
                </c:pt>
                <c:pt idx="2">
                  <c:v>13.565709999999999</c:v>
                </c:pt>
                <c:pt idx="3">
                  <c:v>12.65258</c:v>
                </c:pt>
                <c:pt idx="4">
                  <c:v>1.4377200000000001</c:v>
                </c:pt>
                <c:pt idx="5">
                  <c:v>14.5274</c:v>
                </c:pt>
                <c:pt idx="6">
                  <c:v>10.64489</c:v>
                </c:pt>
                <c:pt idx="7">
                  <c:v>2.668005</c:v>
                </c:pt>
                <c:pt idx="8">
                  <c:v>17.6006</c:v>
                </c:pt>
                <c:pt idx="9">
                  <c:v>11.92421</c:v>
                </c:pt>
                <c:pt idx="10">
                  <c:v>19.5761</c:v>
                </c:pt>
                <c:pt idx="11">
                  <c:v>7.837777</c:v>
                </c:pt>
                <c:pt idx="12">
                  <c:v>11.23461</c:v>
                </c:pt>
                <c:pt idx="13">
                  <c:v>9.8902839999999994</c:v>
                </c:pt>
              </c:numCache>
            </c:numRef>
          </c:val>
          <c:extLst>
            <c:ext xmlns:c16="http://schemas.microsoft.com/office/drawing/2014/chart" uri="{C3380CC4-5D6E-409C-BE32-E72D297353CC}">
              <c16:uniqueId val="{00000005-D47E-4FB2-A5B0-2CEA09190D90}"/>
            </c:ext>
          </c:extLst>
        </c:ser>
        <c:ser>
          <c:idx val="6"/>
          <c:order val="6"/>
          <c:tx>
            <c:strRef>
              <c:f>Hoja1!$A$8</c:f>
              <c:strCache>
                <c:ptCount val="1"/>
                <c:pt idx="0">
                  <c:v>6.</c:v>
                </c:pt>
              </c:strCache>
            </c:strRef>
          </c:tx>
          <c:spPr>
            <a:solidFill>
              <a:schemeClr val="accent1">
                <a:lumMod val="60000"/>
              </a:schemeClr>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Hoja1!$B$8:$O$8</c:f>
              <c:numCache>
                <c:formatCode>General</c:formatCode>
                <c:ptCount val="14"/>
                <c:pt idx="0">
                  <c:v>5.4538779999999996</c:v>
                </c:pt>
                <c:pt idx="1">
                  <c:v>5.9783720000000002</c:v>
                </c:pt>
                <c:pt idx="2">
                  <c:v>4.533811</c:v>
                </c:pt>
                <c:pt idx="3">
                  <c:v>9.1667050000000003</c:v>
                </c:pt>
                <c:pt idx="4">
                  <c:v>1.758448</c:v>
                </c:pt>
                <c:pt idx="5">
                  <c:v>6.2789270000000004</c:v>
                </c:pt>
                <c:pt idx="6">
                  <c:v>4.6792410000000002</c:v>
                </c:pt>
                <c:pt idx="7">
                  <c:v>2.9787159999999999</c:v>
                </c:pt>
                <c:pt idx="8">
                  <c:v>9.3195420000000002</c:v>
                </c:pt>
                <c:pt idx="9">
                  <c:v>3.6751320000000001</c:v>
                </c:pt>
                <c:pt idx="10">
                  <c:v>7.5487399999999996</c:v>
                </c:pt>
                <c:pt idx="11">
                  <c:v>1.3072809999999999</c:v>
                </c:pt>
                <c:pt idx="12">
                  <c:v>6.7085160000000004</c:v>
                </c:pt>
                <c:pt idx="13">
                  <c:v>4.7401020000000003</c:v>
                </c:pt>
              </c:numCache>
            </c:numRef>
          </c:val>
          <c:extLst>
            <c:ext xmlns:c16="http://schemas.microsoft.com/office/drawing/2014/chart" uri="{C3380CC4-5D6E-409C-BE32-E72D297353CC}">
              <c16:uniqueId val="{00000006-D47E-4FB2-A5B0-2CEA09190D90}"/>
            </c:ext>
          </c:extLst>
        </c:ser>
        <c:ser>
          <c:idx val="7"/>
          <c:order val="7"/>
          <c:tx>
            <c:strRef>
              <c:f>Hoja1!$A$9</c:f>
              <c:strCache>
                <c:ptCount val="1"/>
                <c:pt idx="0">
                  <c:v>7.</c:v>
                </c:pt>
              </c:strCache>
            </c:strRef>
          </c:tx>
          <c:spPr>
            <a:solidFill>
              <a:schemeClr val="accent2">
                <a:lumMod val="60000"/>
              </a:schemeClr>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Hoja1!$B$9:$O$9</c:f>
              <c:numCache>
                <c:formatCode>General</c:formatCode>
                <c:ptCount val="14"/>
                <c:pt idx="0">
                  <c:v>7.3530329999999999</c:v>
                </c:pt>
                <c:pt idx="1">
                  <c:v>4.777577</c:v>
                </c:pt>
                <c:pt idx="2">
                  <c:v>6.1542539999999999</c:v>
                </c:pt>
                <c:pt idx="3">
                  <c:v>10.02965</c:v>
                </c:pt>
                <c:pt idx="4">
                  <c:v>3.6584180000000002</c:v>
                </c:pt>
                <c:pt idx="5">
                  <c:v>5.9669220000000003</c:v>
                </c:pt>
                <c:pt idx="6">
                  <c:v>4.6767240000000001</c:v>
                </c:pt>
                <c:pt idx="7">
                  <c:v>4.6730099999999997</c:v>
                </c:pt>
                <c:pt idx="8">
                  <c:v>12.46144</c:v>
                </c:pt>
                <c:pt idx="9">
                  <c:v>6.6357169999999996</c:v>
                </c:pt>
                <c:pt idx="10">
                  <c:v>7.9684359999999996</c:v>
                </c:pt>
                <c:pt idx="11">
                  <c:v>1.980683</c:v>
                </c:pt>
                <c:pt idx="12">
                  <c:v>7.0319589999999996</c:v>
                </c:pt>
                <c:pt idx="13">
                  <c:v>5.0592969999999999</c:v>
                </c:pt>
              </c:numCache>
            </c:numRef>
          </c:val>
          <c:extLst>
            <c:ext xmlns:c16="http://schemas.microsoft.com/office/drawing/2014/chart" uri="{C3380CC4-5D6E-409C-BE32-E72D297353CC}">
              <c16:uniqueId val="{00000007-D47E-4FB2-A5B0-2CEA09190D90}"/>
            </c:ext>
          </c:extLst>
        </c:ser>
        <c:ser>
          <c:idx val="8"/>
          <c:order val="8"/>
          <c:tx>
            <c:strRef>
              <c:f>Hoja1!$A$10</c:f>
              <c:strCache>
                <c:ptCount val="1"/>
                <c:pt idx="0">
                  <c:v>8.</c:v>
                </c:pt>
              </c:strCache>
            </c:strRef>
          </c:tx>
          <c:spPr>
            <a:solidFill>
              <a:schemeClr val="accent3">
                <a:lumMod val="60000"/>
              </a:schemeClr>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Hoja1!$B$10:$O$10</c:f>
              <c:numCache>
                <c:formatCode>General</c:formatCode>
                <c:ptCount val="14"/>
                <c:pt idx="0">
                  <c:v>8.2343460000000004</c:v>
                </c:pt>
                <c:pt idx="1">
                  <c:v>2.4448919999999998</c:v>
                </c:pt>
                <c:pt idx="2">
                  <c:v>5.9493850000000004</c:v>
                </c:pt>
                <c:pt idx="3">
                  <c:v>12.48237</c:v>
                </c:pt>
                <c:pt idx="4">
                  <c:v>9.0495239999999999</c:v>
                </c:pt>
                <c:pt idx="5">
                  <c:v>5.0922409999999996</c:v>
                </c:pt>
                <c:pt idx="6">
                  <c:v>3.7267299999999999</c:v>
                </c:pt>
                <c:pt idx="7">
                  <c:v>7.9228940000000003</c:v>
                </c:pt>
                <c:pt idx="8">
                  <c:v>9.5866579999999999</c:v>
                </c:pt>
                <c:pt idx="9">
                  <c:v>7.2299119999999997</c:v>
                </c:pt>
                <c:pt idx="10">
                  <c:v>8.4056280000000001</c:v>
                </c:pt>
                <c:pt idx="11">
                  <c:v>1.4113530000000001</c:v>
                </c:pt>
                <c:pt idx="12">
                  <c:v>9.6935369999999992</c:v>
                </c:pt>
                <c:pt idx="13">
                  <c:v>4.225187</c:v>
                </c:pt>
              </c:numCache>
            </c:numRef>
          </c:val>
          <c:extLst>
            <c:ext xmlns:c16="http://schemas.microsoft.com/office/drawing/2014/chart" uri="{C3380CC4-5D6E-409C-BE32-E72D297353CC}">
              <c16:uniqueId val="{00000008-D47E-4FB2-A5B0-2CEA09190D90}"/>
            </c:ext>
          </c:extLst>
        </c:ser>
        <c:ser>
          <c:idx val="9"/>
          <c:order val="9"/>
          <c:tx>
            <c:strRef>
              <c:f>Hoja1!$A$11</c:f>
              <c:strCache>
                <c:ptCount val="1"/>
                <c:pt idx="0">
                  <c:v>9.</c:v>
                </c:pt>
              </c:strCache>
            </c:strRef>
          </c:tx>
          <c:spPr>
            <a:solidFill>
              <a:schemeClr val="accent4">
                <a:lumMod val="60000"/>
              </a:schemeClr>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Hoja1!$B$11:$O$11</c:f>
              <c:numCache>
                <c:formatCode>General</c:formatCode>
                <c:ptCount val="14"/>
                <c:pt idx="0">
                  <c:v>5.1258650000000001</c:v>
                </c:pt>
                <c:pt idx="1">
                  <c:v>2.0042610000000001</c:v>
                </c:pt>
                <c:pt idx="2">
                  <c:v>2.274235</c:v>
                </c:pt>
                <c:pt idx="3">
                  <c:v>10.16663</c:v>
                </c:pt>
                <c:pt idx="4">
                  <c:v>10.79979</c:v>
                </c:pt>
                <c:pt idx="5">
                  <c:v>3.1832910000000001</c:v>
                </c:pt>
                <c:pt idx="6">
                  <c:v>3.3519160000000001</c:v>
                </c:pt>
                <c:pt idx="7">
                  <c:v>10.1998</c:v>
                </c:pt>
                <c:pt idx="8">
                  <c:v>4.392665</c:v>
                </c:pt>
                <c:pt idx="9">
                  <c:v>7.78592</c:v>
                </c:pt>
                <c:pt idx="10">
                  <c:v>6.4674680000000002</c:v>
                </c:pt>
                <c:pt idx="11">
                  <c:v>0.79706540000000003</c:v>
                </c:pt>
                <c:pt idx="12">
                  <c:v>7.3038879999999997</c:v>
                </c:pt>
                <c:pt idx="13">
                  <c:v>1.9302060000000001</c:v>
                </c:pt>
              </c:numCache>
            </c:numRef>
          </c:val>
          <c:extLst>
            <c:ext xmlns:c16="http://schemas.microsoft.com/office/drawing/2014/chart" uri="{C3380CC4-5D6E-409C-BE32-E72D297353CC}">
              <c16:uniqueId val="{00000009-D47E-4FB2-A5B0-2CEA09190D90}"/>
            </c:ext>
          </c:extLst>
        </c:ser>
        <c:ser>
          <c:idx val="10"/>
          <c:order val="10"/>
          <c:tx>
            <c:strRef>
              <c:f>Hoja1!$A$12</c:f>
              <c:strCache>
                <c:ptCount val="1"/>
                <c:pt idx="0">
                  <c:v>10. Han generado más problemas</c:v>
                </c:pt>
              </c:strCache>
            </c:strRef>
          </c:tx>
          <c:spPr>
            <a:solidFill>
              <a:schemeClr val="accent5">
                <a:lumMod val="60000"/>
              </a:schemeClr>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Hoja1!$B$12:$O$12</c:f>
              <c:numCache>
                <c:formatCode>General</c:formatCode>
                <c:ptCount val="14"/>
                <c:pt idx="0">
                  <c:v>15.47367</c:v>
                </c:pt>
                <c:pt idx="1">
                  <c:v>2.650013</c:v>
                </c:pt>
                <c:pt idx="2">
                  <c:v>6.607253</c:v>
                </c:pt>
                <c:pt idx="3">
                  <c:v>19.91939</c:v>
                </c:pt>
                <c:pt idx="4">
                  <c:v>71.900890000000004</c:v>
                </c:pt>
                <c:pt idx="5">
                  <c:v>9.8603020000000008</c:v>
                </c:pt>
                <c:pt idx="6">
                  <c:v>10.731640000000001</c:v>
                </c:pt>
                <c:pt idx="7">
                  <c:v>66.524330000000006</c:v>
                </c:pt>
                <c:pt idx="8">
                  <c:v>9.8014749999999999</c:v>
                </c:pt>
                <c:pt idx="9">
                  <c:v>34.887819999999998</c:v>
                </c:pt>
                <c:pt idx="10">
                  <c:v>19.551929999999999</c:v>
                </c:pt>
                <c:pt idx="11">
                  <c:v>3.8492289999999998</c:v>
                </c:pt>
                <c:pt idx="12">
                  <c:v>20.728259999999999</c:v>
                </c:pt>
                <c:pt idx="13">
                  <c:v>8.0616869999999992</c:v>
                </c:pt>
              </c:numCache>
            </c:numRef>
          </c:val>
          <c:extLst>
            <c:ext xmlns:c16="http://schemas.microsoft.com/office/drawing/2014/chart" uri="{C3380CC4-5D6E-409C-BE32-E72D297353CC}">
              <c16:uniqueId val="{0000000A-D47E-4FB2-A5B0-2CEA09190D90}"/>
            </c:ext>
          </c:extLst>
        </c:ser>
        <c:dLbls>
          <c:showLegendKey val="0"/>
          <c:showVal val="0"/>
          <c:showCatName val="0"/>
          <c:showSerName val="0"/>
          <c:showPercent val="0"/>
          <c:showBubbleSize val="0"/>
        </c:dLbls>
        <c:gapWidth val="80"/>
        <c:overlap val="100"/>
        <c:axId val="1516121487"/>
        <c:axId val="1516123887"/>
      </c:barChart>
      <c:lineChart>
        <c:grouping val="standard"/>
        <c:varyColors val="0"/>
        <c:ser>
          <c:idx val="11"/>
          <c:order val="11"/>
          <c:tx>
            <c:strRef>
              <c:f>Hoja1!$A$13</c:f>
              <c:strCache>
                <c:ptCount val="1"/>
                <c:pt idx="0">
                  <c:v>Media Aritmética</c:v>
                </c:pt>
              </c:strCache>
            </c:strRef>
          </c:tx>
          <c:spPr>
            <a:ln w="31750" cap="rnd" cmpd="sng" algn="ctr">
              <a:solidFill>
                <a:srgbClr val="FF0000"/>
              </a:solidFill>
              <a:prstDash val="solid"/>
              <a:round/>
            </a:ln>
            <a:effectLst/>
          </c:spPr>
          <c:marker>
            <c:symbol val="none"/>
          </c:marker>
          <c:dLbls>
            <c:numFmt formatCode="#,##0.0" sourceLinked="0"/>
            <c:spPr>
              <a:solidFill>
                <a:srgbClr val="FFFFFF"/>
              </a:solidFill>
              <a:ln>
                <a:solidFill>
                  <a:srgbClr val="000000"/>
                </a:solid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val>
            <c:numRef>
              <c:f>Hoja1!$B$13:$O$13</c:f>
              <c:numCache>
                <c:formatCode>General</c:formatCode>
                <c:ptCount val="14"/>
                <c:pt idx="0">
                  <c:v>4.7136909999999999</c:v>
                </c:pt>
                <c:pt idx="1">
                  <c:v>3.0709170000000001</c:v>
                </c:pt>
                <c:pt idx="2">
                  <c:v>3.5805600000000002</c:v>
                </c:pt>
                <c:pt idx="3">
                  <c:v>6.3111389999999998</c:v>
                </c:pt>
                <c:pt idx="4">
                  <c:v>9.3420159999999992</c:v>
                </c:pt>
                <c:pt idx="5">
                  <c:v>3.9664980000000001</c:v>
                </c:pt>
                <c:pt idx="6">
                  <c:v>3.5604420000000001</c:v>
                </c:pt>
                <c:pt idx="7">
                  <c:v>8.9329610000000006</c:v>
                </c:pt>
                <c:pt idx="8">
                  <c:v>5.1435209999999998</c:v>
                </c:pt>
                <c:pt idx="9">
                  <c:v>6.5204969999999998</c:v>
                </c:pt>
                <c:pt idx="10">
                  <c:v>5.8524419999999999</c:v>
                </c:pt>
                <c:pt idx="11">
                  <c:v>1.695006</c:v>
                </c:pt>
                <c:pt idx="12">
                  <c:v>5.5601890000000003</c:v>
                </c:pt>
                <c:pt idx="13">
                  <c:v>3.0496919999999998</c:v>
                </c:pt>
              </c:numCache>
            </c:numRef>
          </c:val>
          <c:smooth val="0"/>
          <c:extLst>
            <c:ext xmlns:c16="http://schemas.microsoft.com/office/drawing/2014/chart" uri="{C3380CC4-5D6E-409C-BE32-E72D297353CC}">
              <c16:uniqueId val="{0000000B-D47E-4FB2-A5B0-2CEA09190D90}"/>
            </c:ext>
          </c:extLst>
        </c:ser>
        <c:dLbls>
          <c:showLegendKey val="0"/>
          <c:showVal val="0"/>
          <c:showCatName val="0"/>
          <c:showSerName val="0"/>
          <c:showPercent val="0"/>
          <c:showBubbleSize val="0"/>
        </c:dLbls>
        <c:marker val="1"/>
        <c:smooth val="0"/>
        <c:axId val="1516050927"/>
        <c:axId val="1516049007"/>
      </c:lineChart>
      <c:catAx>
        <c:axId val="1516121487"/>
        <c:scaling>
          <c:orientation val="minMax"/>
        </c:scaling>
        <c:delete val="0"/>
        <c:axPos val="b"/>
        <c:numFmt formatCode="General" sourceLinked="1"/>
        <c:majorTickMark val="out"/>
        <c:minorTickMark val="none"/>
        <c:tickLblPos val="nextTo"/>
        <c:spPr>
          <a:noFill/>
          <a:ln w="12700" cap="flat" cmpd="sng" algn="ctr">
            <a:solidFill>
              <a:schemeClr val="tx1">
                <a:tint val="75000"/>
              </a:schemeClr>
            </a:solidFill>
            <a:prstDash val="solid"/>
            <a:round/>
          </a:ln>
          <a:effectLst/>
        </c:spPr>
        <c:txPr>
          <a:bodyPr rot="-60000000" spcFirstLastPara="1" vertOverflow="ellipsis" vert="horz" wrap="square" anchor="ctr" anchorCtr="1"/>
          <a:lstStyle/>
          <a:p>
            <a:pPr>
              <a:defRPr sz="700" b="1" i="0" u="none" strike="noStrike" kern="1200" baseline="0">
                <a:solidFill>
                  <a:schemeClr val="tx1"/>
                </a:solidFill>
                <a:latin typeface="+mn-lt"/>
                <a:ea typeface="+mn-ea"/>
                <a:cs typeface="+mn-cs"/>
              </a:defRPr>
            </a:pPr>
            <a:endParaRPr lang="es-ES"/>
          </a:p>
        </c:txPr>
        <c:crossAx val="1516123887"/>
        <c:crosses val="autoZero"/>
        <c:auto val="1"/>
        <c:lblAlgn val="ctr"/>
        <c:lblOffset val="100"/>
        <c:noMultiLvlLbl val="0"/>
      </c:catAx>
      <c:valAx>
        <c:axId val="1516123887"/>
        <c:scaling>
          <c:orientation val="minMax"/>
          <c:max val="100"/>
          <c:min val="0"/>
        </c:scaling>
        <c:delete val="0"/>
        <c:axPos val="l"/>
        <c:majorGridlines>
          <c:spPr>
            <a:ln w="12700" cap="flat" cmpd="sng" algn="ctr">
              <a:solidFill>
                <a:srgbClr val="D3D3D3">
                  <a:lumMod val="75000"/>
                </a:srgbClr>
              </a:solidFill>
              <a:prstDash val="solid"/>
              <a:round/>
            </a:ln>
            <a:effectLst/>
          </c:spPr>
        </c:majorGridlines>
        <c:numFmt formatCode="#\%" sourceLinked="0"/>
        <c:majorTickMark val="out"/>
        <c:minorTickMark val="none"/>
        <c:tickLblPos val="nextTo"/>
        <c:spPr>
          <a:noFill/>
          <a:ln w="1270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s-ES"/>
          </a:p>
        </c:txPr>
        <c:crossAx val="1516121487"/>
        <c:crosses val="autoZero"/>
        <c:crossBetween val="between"/>
      </c:valAx>
      <c:valAx>
        <c:axId val="1516049007"/>
        <c:scaling>
          <c:orientation val="minMax"/>
          <c:max val="10"/>
          <c:min val="0"/>
        </c:scaling>
        <c:delete val="0"/>
        <c:axPos val="r"/>
        <c:numFmt formatCode="General" sourceLinked="1"/>
        <c:majorTickMark val="out"/>
        <c:minorTickMark val="none"/>
        <c:tickLblPos val="nextTo"/>
        <c:spPr>
          <a:noFill/>
          <a:ln w="1270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rgbClr val="FFFFFF"/>
                </a:solidFill>
                <a:latin typeface="+mn-lt"/>
                <a:ea typeface="+mn-ea"/>
                <a:cs typeface="+mn-cs"/>
              </a:defRPr>
            </a:pPr>
            <a:endParaRPr lang="es-ES"/>
          </a:p>
        </c:txPr>
        <c:crossAx val="1516050927"/>
        <c:crosses val="max"/>
        <c:crossBetween val="between"/>
      </c:valAx>
      <c:catAx>
        <c:axId val="1516050927"/>
        <c:scaling>
          <c:orientation val="minMax"/>
        </c:scaling>
        <c:delete val="1"/>
        <c:axPos val="b"/>
        <c:majorTickMark val="out"/>
        <c:minorTickMark val="none"/>
        <c:tickLblPos val="nextTo"/>
        <c:crossAx val="1516049007"/>
        <c:crosses val="autoZero"/>
        <c:auto val="1"/>
        <c:lblAlgn val="ctr"/>
        <c:lblOffset val="100"/>
        <c:noMultiLvlLbl val="0"/>
      </c:cat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cap="flat" cmpd="sng" algn="ctr">
      <a:noFill/>
      <a:prstDash val="solid"/>
      <a:miter lim="800000"/>
    </a:ln>
    <a:effectLst/>
  </c:spPr>
  <c:txPr>
    <a:bodyPr/>
    <a:lstStyle/>
    <a:p>
      <a:pPr>
        <a:defRPr/>
      </a:pPr>
      <a:endParaRPr lang="es-ES"/>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stacked"/>
        <c:varyColors val="0"/>
        <c:ser>
          <c:idx val="0"/>
          <c:order val="0"/>
          <c:tx>
            <c:strRef>
              <c:f>Hoja1!$A$2</c:f>
              <c:strCache>
                <c:ptCount val="1"/>
                <c:pt idx="0">
                  <c:v>0. No tienen responsabilidad alguna</c:v>
                </c:pt>
              </c:strCache>
            </c:strRef>
          </c:tx>
          <c:spPr>
            <a:solidFill>
              <a:schemeClr val="accent1"/>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Hoja1!$B$2:$O$2</c:f>
              <c:numCache>
                <c:formatCode>General</c:formatCode>
                <c:ptCount val="14"/>
                <c:pt idx="0">
                  <c:v>23.571280000000002</c:v>
                </c:pt>
                <c:pt idx="1">
                  <c:v>32.517449999999997</c:v>
                </c:pt>
                <c:pt idx="2">
                  <c:v>27.577290000000001</c:v>
                </c:pt>
                <c:pt idx="3">
                  <c:v>7.0862439999999998</c:v>
                </c:pt>
                <c:pt idx="4">
                  <c:v>0.4071495</c:v>
                </c:pt>
                <c:pt idx="5">
                  <c:v>25.563800000000001</c:v>
                </c:pt>
                <c:pt idx="6">
                  <c:v>31.778510000000001</c:v>
                </c:pt>
                <c:pt idx="7">
                  <c:v>2.020165</c:v>
                </c:pt>
                <c:pt idx="8">
                  <c:v>12.814539999999999</c:v>
                </c:pt>
                <c:pt idx="9">
                  <c:v>10.005459999999999</c:v>
                </c:pt>
                <c:pt idx="10">
                  <c:v>8.9252950000000002</c:v>
                </c:pt>
                <c:pt idx="11">
                  <c:v>58.441290000000002</c:v>
                </c:pt>
                <c:pt idx="12">
                  <c:v>16.01465</c:v>
                </c:pt>
                <c:pt idx="13">
                  <c:v>39.831580000000002</c:v>
                </c:pt>
              </c:numCache>
            </c:numRef>
          </c:val>
          <c:extLst>
            <c:ext xmlns:c16="http://schemas.microsoft.com/office/drawing/2014/chart" uri="{C3380CC4-5D6E-409C-BE32-E72D297353CC}">
              <c16:uniqueId val="{00000000-D47E-4FB2-A5B0-2CEA09190D90}"/>
            </c:ext>
          </c:extLst>
        </c:ser>
        <c:ser>
          <c:idx val="1"/>
          <c:order val="1"/>
          <c:tx>
            <c:strRef>
              <c:f>Hoja1!$A$3</c:f>
              <c:strCache>
                <c:ptCount val="1"/>
                <c:pt idx="0">
                  <c:v>1.</c:v>
                </c:pt>
              </c:strCache>
            </c:strRef>
          </c:tx>
          <c:spPr>
            <a:solidFill>
              <a:schemeClr val="accent2"/>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Hoja1!$B$3:$O$3</c:f>
              <c:numCache>
                <c:formatCode>General</c:formatCode>
                <c:ptCount val="14"/>
                <c:pt idx="0">
                  <c:v>4.447387</c:v>
                </c:pt>
                <c:pt idx="1">
                  <c:v>5.9612319999999999</c:v>
                </c:pt>
                <c:pt idx="2">
                  <c:v>6.1443269999999997</c:v>
                </c:pt>
                <c:pt idx="3">
                  <c:v>2.4588260000000002</c:v>
                </c:pt>
                <c:pt idx="4">
                  <c:v>0.38136320000000001</c:v>
                </c:pt>
                <c:pt idx="5">
                  <c:v>6.2270799999999999</c:v>
                </c:pt>
                <c:pt idx="6">
                  <c:v>7.6828060000000002</c:v>
                </c:pt>
                <c:pt idx="7">
                  <c:v>0.32308629999999999</c:v>
                </c:pt>
                <c:pt idx="8">
                  <c:v>3.9131619999999998</c:v>
                </c:pt>
                <c:pt idx="9">
                  <c:v>2.675983</c:v>
                </c:pt>
                <c:pt idx="10">
                  <c:v>2.524308</c:v>
                </c:pt>
                <c:pt idx="11">
                  <c:v>9.2620050000000003</c:v>
                </c:pt>
                <c:pt idx="12">
                  <c:v>2.9452240000000001</c:v>
                </c:pt>
                <c:pt idx="13">
                  <c:v>9.6314869999999999</c:v>
                </c:pt>
              </c:numCache>
            </c:numRef>
          </c:val>
          <c:extLst>
            <c:ext xmlns:c16="http://schemas.microsoft.com/office/drawing/2014/chart" uri="{C3380CC4-5D6E-409C-BE32-E72D297353CC}">
              <c16:uniqueId val="{00000001-D47E-4FB2-A5B0-2CEA09190D90}"/>
            </c:ext>
          </c:extLst>
        </c:ser>
        <c:ser>
          <c:idx val="2"/>
          <c:order val="2"/>
          <c:tx>
            <c:strRef>
              <c:f>Hoja1!$A$4</c:f>
              <c:strCache>
                <c:ptCount val="1"/>
                <c:pt idx="0">
                  <c:v>2.</c:v>
                </c:pt>
              </c:strCache>
            </c:strRef>
          </c:tx>
          <c:spPr>
            <a:solidFill>
              <a:schemeClr val="accent3"/>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Hoja1!$B$4:$O$4</c:f>
              <c:numCache>
                <c:formatCode>General</c:formatCode>
                <c:ptCount val="14"/>
                <c:pt idx="0">
                  <c:v>6.2937560000000001</c:v>
                </c:pt>
                <c:pt idx="1">
                  <c:v>7.981134</c:v>
                </c:pt>
                <c:pt idx="2">
                  <c:v>10.65803</c:v>
                </c:pt>
                <c:pt idx="3">
                  <c:v>5.2987029999999997</c:v>
                </c:pt>
                <c:pt idx="4">
                  <c:v>0.2334387</c:v>
                </c:pt>
                <c:pt idx="5">
                  <c:v>7.2147610000000002</c:v>
                </c:pt>
                <c:pt idx="6">
                  <c:v>7.6609480000000003</c:v>
                </c:pt>
                <c:pt idx="7">
                  <c:v>0.67046910000000004</c:v>
                </c:pt>
                <c:pt idx="8">
                  <c:v>4.4824900000000003</c:v>
                </c:pt>
                <c:pt idx="9">
                  <c:v>5.8748750000000003</c:v>
                </c:pt>
                <c:pt idx="10">
                  <c:v>3.1419600000000001</c:v>
                </c:pt>
                <c:pt idx="11">
                  <c:v>6.6237560000000002</c:v>
                </c:pt>
                <c:pt idx="12">
                  <c:v>4.7860620000000003</c:v>
                </c:pt>
                <c:pt idx="13">
                  <c:v>4.9899579999999997</c:v>
                </c:pt>
              </c:numCache>
            </c:numRef>
          </c:val>
          <c:extLst>
            <c:ext xmlns:c16="http://schemas.microsoft.com/office/drawing/2014/chart" uri="{C3380CC4-5D6E-409C-BE32-E72D297353CC}">
              <c16:uniqueId val="{00000002-D47E-4FB2-A5B0-2CEA09190D90}"/>
            </c:ext>
          </c:extLst>
        </c:ser>
        <c:ser>
          <c:idx val="3"/>
          <c:order val="3"/>
          <c:tx>
            <c:strRef>
              <c:f>Hoja1!$A$5</c:f>
              <c:strCache>
                <c:ptCount val="1"/>
                <c:pt idx="0">
                  <c:v>3.</c:v>
                </c:pt>
              </c:strCache>
            </c:strRef>
          </c:tx>
          <c:spPr>
            <a:solidFill>
              <a:schemeClr val="accent4"/>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Hoja1!$B$5:$O$5</c:f>
              <c:numCache>
                <c:formatCode>General</c:formatCode>
                <c:ptCount val="14"/>
                <c:pt idx="0">
                  <c:v>5.5182010000000004</c:v>
                </c:pt>
                <c:pt idx="1">
                  <c:v>8.4659739999999992</c:v>
                </c:pt>
                <c:pt idx="2">
                  <c:v>7.7941190000000002</c:v>
                </c:pt>
                <c:pt idx="3">
                  <c:v>3.921176</c:v>
                </c:pt>
                <c:pt idx="4">
                  <c:v>9.1047349999999999E-2</c:v>
                </c:pt>
                <c:pt idx="5">
                  <c:v>8.4175229999999992</c:v>
                </c:pt>
                <c:pt idx="6">
                  <c:v>8.5613290000000006</c:v>
                </c:pt>
                <c:pt idx="7">
                  <c:v>0.79408670000000003</c:v>
                </c:pt>
                <c:pt idx="8">
                  <c:v>6.428121</c:v>
                </c:pt>
                <c:pt idx="9">
                  <c:v>4.5085139999999999</c:v>
                </c:pt>
                <c:pt idx="10">
                  <c:v>7.0481109999999996</c:v>
                </c:pt>
                <c:pt idx="11">
                  <c:v>4.8211969999999997</c:v>
                </c:pt>
                <c:pt idx="12">
                  <c:v>6.9253419999999997</c:v>
                </c:pt>
                <c:pt idx="13">
                  <c:v>6.300338</c:v>
                </c:pt>
              </c:numCache>
            </c:numRef>
          </c:val>
          <c:extLst>
            <c:ext xmlns:c16="http://schemas.microsoft.com/office/drawing/2014/chart" uri="{C3380CC4-5D6E-409C-BE32-E72D297353CC}">
              <c16:uniqueId val="{00000003-D47E-4FB2-A5B0-2CEA09190D90}"/>
            </c:ext>
          </c:extLst>
        </c:ser>
        <c:ser>
          <c:idx val="4"/>
          <c:order val="4"/>
          <c:tx>
            <c:strRef>
              <c:f>Hoja1!$A$6</c:f>
              <c:strCache>
                <c:ptCount val="1"/>
                <c:pt idx="0">
                  <c:v>4.</c:v>
                </c:pt>
              </c:strCache>
            </c:strRef>
          </c:tx>
          <c:spPr>
            <a:solidFill>
              <a:schemeClr val="accent5"/>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Hoja1!$B$6:$O$6</c:f>
              <c:numCache>
                <c:formatCode>General</c:formatCode>
                <c:ptCount val="14"/>
                <c:pt idx="0">
                  <c:v>5.8020889999999996</c:v>
                </c:pt>
                <c:pt idx="1">
                  <c:v>9.7361039999999992</c:v>
                </c:pt>
                <c:pt idx="2">
                  <c:v>8.7415939999999992</c:v>
                </c:pt>
                <c:pt idx="3">
                  <c:v>6.8177219999999998</c:v>
                </c:pt>
                <c:pt idx="4">
                  <c:v>0.28221889999999999</c:v>
                </c:pt>
                <c:pt idx="5">
                  <c:v>7.6677600000000004</c:v>
                </c:pt>
                <c:pt idx="6">
                  <c:v>6.5052700000000003</c:v>
                </c:pt>
                <c:pt idx="7">
                  <c:v>1.2254400000000001</c:v>
                </c:pt>
                <c:pt idx="8">
                  <c:v>9.1993039999999997</c:v>
                </c:pt>
                <c:pt idx="9">
                  <c:v>4.7964529999999996</c:v>
                </c:pt>
                <c:pt idx="10">
                  <c:v>8.8420249999999996</c:v>
                </c:pt>
                <c:pt idx="11">
                  <c:v>3.6683620000000001</c:v>
                </c:pt>
                <c:pt idx="12">
                  <c:v>6.627955</c:v>
                </c:pt>
                <c:pt idx="13">
                  <c:v>5.3398700000000003</c:v>
                </c:pt>
              </c:numCache>
            </c:numRef>
          </c:val>
          <c:extLst>
            <c:ext xmlns:c16="http://schemas.microsoft.com/office/drawing/2014/chart" uri="{C3380CC4-5D6E-409C-BE32-E72D297353CC}">
              <c16:uniqueId val="{00000004-D47E-4FB2-A5B0-2CEA09190D90}"/>
            </c:ext>
          </c:extLst>
        </c:ser>
        <c:ser>
          <c:idx val="5"/>
          <c:order val="5"/>
          <c:tx>
            <c:strRef>
              <c:f>Hoja1!$A$7</c:f>
              <c:strCache>
                <c:ptCount val="1"/>
                <c:pt idx="0">
                  <c:v>5.</c:v>
                </c:pt>
              </c:strCache>
            </c:strRef>
          </c:tx>
          <c:spPr>
            <a:solidFill>
              <a:schemeClr val="accent6"/>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Hoja1!$B$7:$O$7</c:f>
              <c:numCache>
                <c:formatCode>General</c:formatCode>
                <c:ptCount val="14"/>
                <c:pt idx="0">
                  <c:v>12.7265</c:v>
                </c:pt>
                <c:pt idx="1">
                  <c:v>17.482990000000001</c:v>
                </c:pt>
                <c:pt idx="2">
                  <c:v>13.565709999999999</c:v>
                </c:pt>
                <c:pt idx="3">
                  <c:v>12.65258</c:v>
                </c:pt>
                <c:pt idx="4">
                  <c:v>1.4377200000000001</c:v>
                </c:pt>
                <c:pt idx="5">
                  <c:v>14.5274</c:v>
                </c:pt>
                <c:pt idx="6">
                  <c:v>10.64489</c:v>
                </c:pt>
                <c:pt idx="7">
                  <c:v>2.668005</c:v>
                </c:pt>
                <c:pt idx="8">
                  <c:v>17.6006</c:v>
                </c:pt>
                <c:pt idx="9">
                  <c:v>11.92421</c:v>
                </c:pt>
                <c:pt idx="10">
                  <c:v>19.5761</c:v>
                </c:pt>
                <c:pt idx="11">
                  <c:v>7.837777</c:v>
                </c:pt>
                <c:pt idx="12">
                  <c:v>11.23461</c:v>
                </c:pt>
                <c:pt idx="13">
                  <c:v>9.8902839999999994</c:v>
                </c:pt>
              </c:numCache>
            </c:numRef>
          </c:val>
          <c:extLst>
            <c:ext xmlns:c16="http://schemas.microsoft.com/office/drawing/2014/chart" uri="{C3380CC4-5D6E-409C-BE32-E72D297353CC}">
              <c16:uniqueId val="{00000005-D47E-4FB2-A5B0-2CEA09190D90}"/>
            </c:ext>
          </c:extLst>
        </c:ser>
        <c:ser>
          <c:idx val="6"/>
          <c:order val="6"/>
          <c:tx>
            <c:strRef>
              <c:f>Hoja1!$A$8</c:f>
              <c:strCache>
                <c:ptCount val="1"/>
                <c:pt idx="0">
                  <c:v>6.</c:v>
                </c:pt>
              </c:strCache>
            </c:strRef>
          </c:tx>
          <c:spPr>
            <a:solidFill>
              <a:schemeClr val="accent1">
                <a:lumMod val="60000"/>
              </a:schemeClr>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Hoja1!$B$8:$O$8</c:f>
              <c:numCache>
                <c:formatCode>General</c:formatCode>
                <c:ptCount val="14"/>
                <c:pt idx="0">
                  <c:v>5.4538779999999996</c:v>
                </c:pt>
                <c:pt idx="1">
                  <c:v>5.9783720000000002</c:v>
                </c:pt>
                <c:pt idx="2">
                  <c:v>4.533811</c:v>
                </c:pt>
                <c:pt idx="3">
                  <c:v>9.1667050000000003</c:v>
                </c:pt>
                <c:pt idx="4">
                  <c:v>1.758448</c:v>
                </c:pt>
                <c:pt idx="5">
                  <c:v>6.2789270000000004</c:v>
                </c:pt>
                <c:pt idx="6">
                  <c:v>4.6792410000000002</c:v>
                </c:pt>
                <c:pt idx="7">
                  <c:v>2.9787159999999999</c:v>
                </c:pt>
                <c:pt idx="8">
                  <c:v>9.3195420000000002</c:v>
                </c:pt>
                <c:pt idx="9">
                  <c:v>3.6751320000000001</c:v>
                </c:pt>
                <c:pt idx="10">
                  <c:v>7.5487399999999996</c:v>
                </c:pt>
                <c:pt idx="11">
                  <c:v>1.3072809999999999</c:v>
                </c:pt>
                <c:pt idx="12">
                  <c:v>6.7085160000000004</c:v>
                </c:pt>
                <c:pt idx="13">
                  <c:v>4.7401020000000003</c:v>
                </c:pt>
              </c:numCache>
            </c:numRef>
          </c:val>
          <c:extLst>
            <c:ext xmlns:c16="http://schemas.microsoft.com/office/drawing/2014/chart" uri="{C3380CC4-5D6E-409C-BE32-E72D297353CC}">
              <c16:uniqueId val="{00000006-D47E-4FB2-A5B0-2CEA09190D90}"/>
            </c:ext>
          </c:extLst>
        </c:ser>
        <c:ser>
          <c:idx val="7"/>
          <c:order val="7"/>
          <c:tx>
            <c:strRef>
              <c:f>Hoja1!$A$9</c:f>
              <c:strCache>
                <c:ptCount val="1"/>
                <c:pt idx="0">
                  <c:v>7.</c:v>
                </c:pt>
              </c:strCache>
            </c:strRef>
          </c:tx>
          <c:spPr>
            <a:solidFill>
              <a:schemeClr val="accent2">
                <a:lumMod val="60000"/>
              </a:schemeClr>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Hoja1!$B$9:$O$9</c:f>
              <c:numCache>
                <c:formatCode>General</c:formatCode>
                <c:ptCount val="14"/>
                <c:pt idx="0">
                  <c:v>7.3530329999999999</c:v>
                </c:pt>
                <c:pt idx="1">
                  <c:v>4.777577</c:v>
                </c:pt>
                <c:pt idx="2">
                  <c:v>6.1542539999999999</c:v>
                </c:pt>
                <c:pt idx="3">
                  <c:v>10.02965</c:v>
                </c:pt>
                <c:pt idx="4">
                  <c:v>3.6584180000000002</c:v>
                </c:pt>
                <c:pt idx="5">
                  <c:v>5.9669220000000003</c:v>
                </c:pt>
                <c:pt idx="6">
                  <c:v>4.6767240000000001</c:v>
                </c:pt>
                <c:pt idx="7">
                  <c:v>4.6730099999999997</c:v>
                </c:pt>
                <c:pt idx="8">
                  <c:v>12.46144</c:v>
                </c:pt>
                <c:pt idx="9">
                  <c:v>6.6357169999999996</c:v>
                </c:pt>
                <c:pt idx="10">
                  <c:v>7.9684359999999996</c:v>
                </c:pt>
                <c:pt idx="11">
                  <c:v>1.980683</c:v>
                </c:pt>
                <c:pt idx="12">
                  <c:v>7.0319589999999996</c:v>
                </c:pt>
                <c:pt idx="13">
                  <c:v>5.0592969999999999</c:v>
                </c:pt>
              </c:numCache>
            </c:numRef>
          </c:val>
          <c:extLst>
            <c:ext xmlns:c16="http://schemas.microsoft.com/office/drawing/2014/chart" uri="{C3380CC4-5D6E-409C-BE32-E72D297353CC}">
              <c16:uniqueId val="{00000007-D47E-4FB2-A5B0-2CEA09190D90}"/>
            </c:ext>
          </c:extLst>
        </c:ser>
        <c:ser>
          <c:idx val="8"/>
          <c:order val="8"/>
          <c:tx>
            <c:strRef>
              <c:f>Hoja1!$A$10</c:f>
              <c:strCache>
                <c:ptCount val="1"/>
                <c:pt idx="0">
                  <c:v>8.</c:v>
                </c:pt>
              </c:strCache>
            </c:strRef>
          </c:tx>
          <c:spPr>
            <a:solidFill>
              <a:schemeClr val="accent3">
                <a:lumMod val="60000"/>
              </a:schemeClr>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Hoja1!$B$10:$O$10</c:f>
              <c:numCache>
                <c:formatCode>General</c:formatCode>
                <c:ptCount val="14"/>
                <c:pt idx="0">
                  <c:v>8.2343460000000004</c:v>
                </c:pt>
                <c:pt idx="1">
                  <c:v>2.4448919999999998</c:v>
                </c:pt>
                <c:pt idx="2">
                  <c:v>5.9493850000000004</c:v>
                </c:pt>
                <c:pt idx="3">
                  <c:v>12.48237</c:v>
                </c:pt>
                <c:pt idx="4">
                  <c:v>9.0495239999999999</c:v>
                </c:pt>
                <c:pt idx="5">
                  <c:v>5.0922409999999996</c:v>
                </c:pt>
                <c:pt idx="6">
                  <c:v>3.7267299999999999</c:v>
                </c:pt>
                <c:pt idx="7">
                  <c:v>7.9228940000000003</c:v>
                </c:pt>
                <c:pt idx="8">
                  <c:v>9.5866579999999999</c:v>
                </c:pt>
                <c:pt idx="9">
                  <c:v>7.2299119999999997</c:v>
                </c:pt>
                <c:pt idx="10">
                  <c:v>8.4056280000000001</c:v>
                </c:pt>
                <c:pt idx="11">
                  <c:v>1.4113530000000001</c:v>
                </c:pt>
                <c:pt idx="12">
                  <c:v>9.6935369999999992</c:v>
                </c:pt>
                <c:pt idx="13">
                  <c:v>4.225187</c:v>
                </c:pt>
              </c:numCache>
            </c:numRef>
          </c:val>
          <c:extLst>
            <c:ext xmlns:c16="http://schemas.microsoft.com/office/drawing/2014/chart" uri="{C3380CC4-5D6E-409C-BE32-E72D297353CC}">
              <c16:uniqueId val="{00000008-D47E-4FB2-A5B0-2CEA09190D90}"/>
            </c:ext>
          </c:extLst>
        </c:ser>
        <c:ser>
          <c:idx val="9"/>
          <c:order val="9"/>
          <c:tx>
            <c:strRef>
              <c:f>Hoja1!$A$11</c:f>
              <c:strCache>
                <c:ptCount val="1"/>
                <c:pt idx="0">
                  <c:v>9.</c:v>
                </c:pt>
              </c:strCache>
            </c:strRef>
          </c:tx>
          <c:spPr>
            <a:solidFill>
              <a:schemeClr val="accent4">
                <a:lumMod val="60000"/>
              </a:schemeClr>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Hoja1!$B$11:$O$11</c:f>
              <c:numCache>
                <c:formatCode>General</c:formatCode>
                <c:ptCount val="14"/>
                <c:pt idx="0">
                  <c:v>5.1258650000000001</c:v>
                </c:pt>
                <c:pt idx="1">
                  <c:v>2.0042610000000001</c:v>
                </c:pt>
                <c:pt idx="2">
                  <c:v>2.274235</c:v>
                </c:pt>
                <c:pt idx="3">
                  <c:v>10.16663</c:v>
                </c:pt>
                <c:pt idx="4">
                  <c:v>10.79979</c:v>
                </c:pt>
                <c:pt idx="5">
                  <c:v>3.1832910000000001</c:v>
                </c:pt>
                <c:pt idx="6">
                  <c:v>3.3519160000000001</c:v>
                </c:pt>
                <c:pt idx="7">
                  <c:v>10.1998</c:v>
                </c:pt>
                <c:pt idx="8">
                  <c:v>4.392665</c:v>
                </c:pt>
                <c:pt idx="9">
                  <c:v>7.78592</c:v>
                </c:pt>
                <c:pt idx="10">
                  <c:v>6.4674680000000002</c:v>
                </c:pt>
                <c:pt idx="11">
                  <c:v>0.79706540000000003</c:v>
                </c:pt>
                <c:pt idx="12">
                  <c:v>7.3038879999999997</c:v>
                </c:pt>
                <c:pt idx="13">
                  <c:v>1.9302060000000001</c:v>
                </c:pt>
              </c:numCache>
            </c:numRef>
          </c:val>
          <c:extLst>
            <c:ext xmlns:c16="http://schemas.microsoft.com/office/drawing/2014/chart" uri="{C3380CC4-5D6E-409C-BE32-E72D297353CC}">
              <c16:uniqueId val="{00000009-D47E-4FB2-A5B0-2CEA09190D90}"/>
            </c:ext>
          </c:extLst>
        </c:ser>
        <c:ser>
          <c:idx val="10"/>
          <c:order val="10"/>
          <c:tx>
            <c:strRef>
              <c:f>Hoja1!$A$12</c:f>
              <c:strCache>
                <c:ptCount val="1"/>
                <c:pt idx="0">
                  <c:v>10. Han generado más problemas</c:v>
                </c:pt>
              </c:strCache>
            </c:strRef>
          </c:tx>
          <c:spPr>
            <a:solidFill>
              <a:schemeClr val="accent5">
                <a:lumMod val="60000"/>
              </a:schemeClr>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Hoja1!$B$12:$O$12</c:f>
              <c:numCache>
                <c:formatCode>General</c:formatCode>
                <c:ptCount val="14"/>
                <c:pt idx="0">
                  <c:v>15.47367</c:v>
                </c:pt>
                <c:pt idx="1">
                  <c:v>2.650013</c:v>
                </c:pt>
                <c:pt idx="2">
                  <c:v>6.607253</c:v>
                </c:pt>
                <c:pt idx="3">
                  <c:v>19.91939</c:v>
                </c:pt>
                <c:pt idx="4">
                  <c:v>71.900890000000004</c:v>
                </c:pt>
                <c:pt idx="5">
                  <c:v>9.8603020000000008</c:v>
                </c:pt>
                <c:pt idx="6">
                  <c:v>10.731640000000001</c:v>
                </c:pt>
                <c:pt idx="7">
                  <c:v>66.524330000000006</c:v>
                </c:pt>
                <c:pt idx="8">
                  <c:v>9.8014749999999999</c:v>
                </c:pt>
                <c:pt idx="9">
                  <c:v>34.887819999999998</c:v>
                </c:pt>
                <c:pt idx="10">
                  <c:v>19.551929999999999</c:v>
                </c:pt>
                <c:pt idx="11">
                  <c:v>3.8492289999999998</c:v>
                </c:pt>
                <c:pt idx="12">
                  <c:v>20.728259999999999</c:v>
                </c:pt>
                <c:pt idx="13">
                  <c:v>8.0616869999999992</c:v>
                </c:pt>
              </c:numCache>
            </c:numRef>
          </c:val>
          <c:extLst>
            <c:ext xmlns:c16="http://schemas.microsoft.com/office/drawing/2014/chart" uri="{C3380CC4-5D6E-409C-BE32-E72D297353CC}">
              <c16:uniqueId val="{0000000A-D47E-4FB2-A5B0-2CEA09190D90}"/>
            </c:ext>
          </c:extLst>
        </c:ser>
        <c:dLbls>
          <c:showLegendKey val="0"/>
          <c:showVal val="0"/>
          <c:showCatName val="0"/>
          <c:showSerName val="0"/>
          <c:showPercent val="0"/>
          <c:showBubbleSize val="0"/>
        </c:dLbls>
        <c:gapWidth val="80"/>
        <c:overlap val="100"/>
        <c:axId val="1516121487"/>
        <c:axId val="1516123887"/>
      </c:barChart>
      <c:lineChart>
        <c:grouping val="standard"/>
        <c:varyColors val="0"/>
        <c:ser>
          <c:idx val="11"/>
          <c:order val="11"/>
          <c:tx>
            <c:strRef>
              <c:f>Hoja1!$A$13</c:f>
              <c:strCache>
                <c:ptCount val="1"/>
                <c:pt idx="0">
                  <c:v>Media Aritmética</c:v>
                </c:pt>
              </c:strCache>
            </c:strRef>
          </c:tx>
          <c:spPr>
            <a:ln w="31750" cap="rnd" cmpd="sng" algn="ctr">
              <a:solidFill>
                <a:srgbClr val="FF0000"/>
              </a:solidFill>
              <a:prstDash val="solid"/>
              <a:round/>
            </a:ln>
            <a:effectLst/>
          </c:spPr>
          <c:marker>
            <c:symbol val="none"/>
          </c:marker>
          <c:dLbls>
            <c:numFmt formatCode="#,##0.0" sourceLinked="0"/>
            <c:spPr>
              <a:solidFill>
                <a:srgbClr val="FFFFFF"/>
              </a:solidFill>
              <a:ln>
                <a:solidFill>
                  <a:srgbClr val="000000"/>
                </a:solid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val>
            <c:numRef>
              <c:f>Hoja1!$B$13:$O$13</c:f>
              <c:numCache>
                <c:formatCode>General</c:formatCode>
                <c:ptCount val="14"/>
                <c:pt idx="0">
                  <c:v>4.7136909999999999</c:v>
                </c:pt>
                <c:pt idx="1">
                  <c:v>3.0709170000000001</c:v>
                </c:pt>
                <c:pt idx="2">
                  <c:v>3.5805600000000002</c:v>
                </c:pt>
                <c:pt idx="3">
                  <c:v>6.3111389999999998</c:v>
                </c:pt>
                <c:pt idx="4">
                  <c:v>9.3420159999999992</c:v>
                </c:pt>
                <c:pt idx="5">
                  <c:v>3.9664980000000001</c:v>
                </c:pt>
                <c:pt idx="6">
                  <c:v>3.5604420000000001</c:v>
                </c:pt>
                <c:pt idx="7">
                  <c:v>8.9329610000000006</c:v>
                </c:pt>
                <c:pt idx="8">
                  <c:v>5.1435209999999998</c:v>
                </c:pt>
                <c:pt idx="9">
                  <c:v>6.5204969999999998</c:v>
                </c:pt>
                <c:pt idx="10">
                  <c:v>5.8524419999999999</c:v>
                </c:pt>
                <c:pt idx="11">
                  <c:v>1.695006</c:v>
                </c:pt>
                <c:pt idx="12">
                  <c:v>5.5601890000000003</c:v>
                </c:pt>
                <c:pt idx="13">
                  <c:v>3.0496919999999998</c:v>
                </c:pt>
              </c:numCache>
            </c:numRef>
          </c:val>
          <c:smooth val="0"/>
          <c:extLst>
            <c:ext xmlns:c16="http://schemas.microsoft.com/office/drawing/2014/chart" uri="{C3380CC4-5D6E-409C-BE32-E72D297353CC}">
              <c16:uniqueId val="{0000000B-D47E-4FB2-A5B0-2CEA09190D90}"/>
            </c:ext>
          </c:extLst>
        </c:ser>
        <c:dLbls>
          <c:showLegendKey val="0"/>
          <c:showVal val="0"/>
          <c:showCatName val="0"/>
          <c:showSerName val="0"/>
          <c:showPercent val="0"/>
          <c:showBubbleSize val="0"/>
        </c:dLbls>
        <c:marker val="1"/>
        <c:smooth val="0"/>
        <c:axId val="1516050927"/>
        <c:axId val="1516049007"/>
      </c:lineChart>
      <c:catAx>
        <c:axId val="1516121487"/>
        <c:scaling>
          <c:orientation val="minMax"/>
        </c:scaling>
        <c:delete val="0"/>
        <c:axPos val="b"/>
        <c:numFmt formatCode="General" sourceLinked="1"/>
        <c:majorTickMark val="out"/>
        <c:minorTickMark val="none"/>
        <c:tickLblPos val="nextTo"/>
        <c:spPr>
          <a:noFill/>
          <a:ln w="12700" cap="flat" cmpd="sng" algn="ctr">
            <a:solidFill>
              <a:schemeClr val="tx1">
                <a:tint val="75000"/>
              </a:schemeClr>
            </a:solidFill>
            <a:prstDash val="solid"/>
            <a:round/>
          </a:ln>
          <a:effectLst/>
        </c:spPr>
        <c:txPr>
          <a:bodyPr rot="-60000000" spcFirstLastPara="1" vertOverflow="ellipsis" vert="horz" wrap="square" anchor="ctr" anchorCtr="1"/>
          <a:lstStyle/>
          <a:p>
            <a:pPr>
              <a:defRPr sz="700" b="1" i="0" u="none" strike="noStrike" kern="1200" baseline="0">
                <a:solidFill>
                  <a:schemeClr val="tx1"/>
                </a:solidFill>
                <a:latin typeface="+mn-lt"/>
                <a:ea typeface="+mn-ea"/>
                <a:cs typeface="+mn-cs"/>
              </a:defRPr>
            </a:pPr>
            <a:endParaRPr lang="es-ES"/>
          </a:p>
        </c:txPr>
        <c:crossAx val="1516123887"/>
        <c:crosses val="autoZero"/>
        <c:auto val="1"/>
        <c:lblAlgn val="ctr"/>
        <c:lblOffset val="100"/>
        <c:noMultiLvlLbl val="0"/>
      </c:catAx>
      <c:valAx>
        <c:axId val="1516123887"/>
        <c:scaling>
          <c:orientation val="minMax"/>
          <c:max val="100"/>
          <c:min val="0"/>
        </c:scaling>
        <c:delete val="0"/>
        <c:axPos val="l"/>
        <c:majorGridlines>
          <c:spPr>
            <a:ln w="12700" cap="flat" cmpd="sng" algn="ctr">
              <a:solidFill>
                <a:srgbClr val="D3D3D3">
                  <a:lumMod val="75000"/>
                </a:srgbClr>
              </a:solidFill>
              <a:prstDash val="solid"/>
              <a:round/>
            </a:ln>
            <a:effectLst/>
          </c:spPr>
        </c:majorGridlines>
        <c:numFmt formatCode="#\%" sourceLinked="0"/>
        <c:majorTickMark val="out"/>
        <c:minorTickMark val="none"/>
        <c:tickLblPos val="nextTo"/>
        <c:spPr>
          <a:noFill/>
          <a:ln w="1270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s-ES"/>
          </a:p>
        </c:txPr>
        <c:crossAx val="1516121487"/>
        <c:crosses val="autoZero"/>
        <c:crossBetween val="between"/>
      </c:valAx>
      <c:valAx>
        <c:axId val="1516049007"/>
        <c:scaling>
          <c:orientation val="minMax"/>
          <c:max val="10"/>
          <c:min val="0"/>
        </c:scaling>
        <c:delete val="0"/>
        <c:axPos val="r"/>
        <c:numFmt formatCode="General" sourceLinked="1"/>
        <c:majorTickMark val="out"/>
        <c:minorTickMark val="none"/>
        <c:tickLblPos val="nextTo"/>
        <c:spPr>
          <a:noFill/>
          <a:ln w="1270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rgbClr val="FFFFFF"/>
                </a:solidFill>
                <a:latin typeface="+mn-lt"/>
                <a:ea typeface="+mn-ea"/>
                <a:cs typeface="+mn-cs"/>
              </a:defRPr>
            </a:pPr>
            <a:endParaRPr lang="es-ES"/>
          </a:p>
        </c:txPr>
        <c:crossAx val="1516050927"/>
        <c:crosses val="max"/>
        <c:crossBetween val="between"/>
      </c:valAx>
      <c:catAx>
        <c:axId val="1516050927"/>
        <c:scaling>
          <c:orientation val="minMax"/>
        </c:scaling>
        <c:delete val="1"/>
        <c:axPos val="b"/>
        <c:majorTickMark val="out"/>
        <c:minorTickMark val="none"/>
        <c:tickLblPos val="nextTo"/>
        <c:crossAx val="1516049007"/>
        <c:crosses val="autoZero"/>
        <c:auto val="1"/>
        <c:lblAlgn val="ctr"/>
        <c:lblOffset val="100"/>
        <c:noMultiLvlLbl val="0"/>
      </c:cat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cap="flat" cmpd="sng" algn="ctr">
      <a:noFill/>
      <a:prstDash val="solid"/>
      <a:miter lim="800000"/>
    </a:ln>
    <a:effectLst/>
  </c:spPr>
  <c:txPr>
    <a:bodyPr/>
    <a:lstStyle/>
    <a:p>
      <a:pPr>
        <a:defRPr/>
      </a:pPr>
      <a:endParaRPr lang="es-ES"/>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stacked"/>
        <c:varyColors val="0"/>
        <c:ser>
          <c:idx val="0"/>
          <c:order val="0"/>
          <c:tx>
            <c:strRef>
              <c:f>Hoja1!$A$2</c:f>
              <c:strCache>
                <c:ptCount val="1"/>
                <c:pt idx="0">
                  <c:v>0. No tienen responsabilidad alguna</c:v>
                </c:pt>
              </c:strCache>
            </c:strRef>
          </c:tx>
          <c:spPr>
            <a:solidFill>
              <a:schemeClr val="accent1"/>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Hoja1!$B$2:$O$2</c:f>
              <c:numCache>
                <c:formatCode>General</c:formatCode>
                <c:ptCount val="14"/>
                <c:pt idx="0">
                  <c:v>23.571280000000002</c:v>
                </c:pt>
                <c:pt idx="1">
                  <c:v>32.517449999999997</c:v>
                </c:pt>
                <c:pt idx="2">
                  <c:v>27.577290000000001</c:v>
                </c:pt>
                <c:pt idx="3">
                  <c:v>7.0862439999999998</c:v>
                </c:pt>
                <c:pt idx="4">
                  <c:v>0.4071495</c:v>
                </c:pt>
                <c:pt idx="5">
                  <c:v>25.563800000000001</c:v>
                </c:pt>
                <c:pt idx="6">
                  <c:v>31.778510000000001</c:v>
                </c:pt>
                <c:pt idx="7">
                  <c:v>2.020165</c:v>
                </c:pt>
                <c:pt idx="8">
                  <c:v>12.814539999999999</c:v>
                </c:pt>
                <c:pt idx="9">
                  <c:v>10.005459999999999</c:v>
                </c:pt>
                <c:pt idx="10">
                  <c:v>8.9252950000000002</c:v>
                </c:pt>
                <c:pt idx="11">
                  <c:v>58.441290000000002</c:v>
                </c:pt>
                <c:pt idx="12">
                  <c:v>16.01465</c:v>
                </c:pt>
                <c:pt idx="13">
                  <c:v>39.831580000000002</c:v>
                </c:pt>
              </c:numCache>
            </c:numRef>
          </c:val>
          <c:extLst>
            <c:ext xmlns:c16="http://schemas.microsoft.com/office/drawing/2014/chart" uri="{C3380CC4-5D6E-409C-BE32-E72D297353CC}">
              <c16:uniqueId val="{00000000-D47E-4FB2-A5B0-2CEA09190D90}"/>
            </c:ext>
          </c:extLst>
        </c:ser>
        <c:ser>
          <c:idx val="1"/>
          <c:order val="1"/>
          <c:tx>
            <c:strRef>
              <c:f>Hoja1!$A$3</c:f>
              <c:strCache>
                <c:ptCount val="1"/>
                <c:pt idx="0">
                  <c:v>1.</c:v>
                </c:pt>
              </c:strCache>
            </c:strRef>
          </c:tx>
          <c:spPr>
            <a:solidFill>
              <a:schemeClr val="accent2"/>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Hoja1!$B$3:$O$3</c:f>
              <c:numCache>
                <c:formatCode>General</c:formatCode>
                <c:ptCount val="14"/>
                <c:pt idx="0">
                  <c:v>4.447387</c:v>
                </c:pt>
                <c:pt idx="1">
                  <c:v>5.9612319999999999</c:v>
                </c:pt>
                <c:pt idx="2">
                  <c:v>6.1443269999999997</c:v>
                </c:pt>
                <c:pt idx="3">
                  <c:v>2.4588260000000002</c:v>
                </c:pt>
                <c:pt idx="4">
                  <c:v>0.38136320000000001</c:v>
                </c:pt>
                <c:pt idx="5">
                  <c:v>6.2270799999999999</c:v>
                </c:pt>
                <c:pt idx="6">
                  <c:v>7.6828060000000002</c:v>
                </c:pt>
                <c:pt idx="7">
                  <c:v>0.32308629999999999</c:v>
                </c:pt>
                <c:pt idx="8">
                  <c:v>3.9131619999999998</c:v>
                </c:pt>
                <c:pt idx="9">
                  <c:v>2.675983</c:v>
                </c:pt>
                <c:pt idx="10">
                  <c:v>2.524308</c:v>
                </c:pt>
                <c:pt idx="11">
                  <c:v>9.2620050000000003</c:v>
                </c:pt>
                <c:pt idx="12">
                  <c:v>2.9452240000000001</c:v>
                </c:pt>
                <c:pt idx="13">
                  <c:v>9.6314869999999999</c:v>
                </c:pt>
              </c:numCache>
            </c:numRef>
          </c:val>
          <c:extLst>
            <c:ext xmlns:c16="http://schemas.microsoft.com/office/drawing/2014/chart" uri="{C3380CC4-5D6E-409C-BE32-E72D297353CC}">
              <c16:uniqueId val="{00000001-D47E-4FB2-A5B0-2CEA09190D90}"/>
            </c:ext>
          </c:extLst>
        </c:ser>
        <c:ser>
          <c:idx val="2"/>
          <c:order val="2"/>
          <c:tx>
            <c:strRef>
              <c:f>Hoja1!$A$4</c:f>
              <c:strCache>
                <c:ptCount val="1"/>
                <c:pt idx="0">
                  <c:v>2.</c:v>
                </c:pt>
              </c:strCache>
            </c:strRef>
          </c:tx>
          <c:spPr>
            <a:solidFill>
              <a:schemeClr val="accent3"/>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Hoja1!$B$4:$O$4</c:f>
              <c:numCache>
                <c:formatCode>General</c:formatCode>
                <c:ptCount val="14"/>
                <c:pt idx="0">
                  <c:v>6.2937560000000001</c:v>
                </c:pt>
                <c:pt idx="1">
                  <c:v>7.981134</c:v>
                </c:pt>
                <c:pt idx="2">
                  <c:v>10.65803</c:v>
                </c:pt>
                <c:pt idx="3">
                  <c:v>5.2987029999999997</c:v>
                </c:pt>
                <c:pt idx="4">
                  <c:v>0.2334387</c:v>
                </c:pt>
                <c:pt idx="5">
                  <c:v>7.2147610000000002</c:v>
                </c:pt>
                <c:pt idx="6">
                  <c:v>7.6609480000000003</c:v>
                </c:pt>
                <c:pt idx="7">
                  <c:v>0.67046910000000004</c:v>
                </c:pt>
                <c:pt idx="8">
                  <c:v>4.4824900000000003</c:v>
                </c:pt>
                <c:pt idx="9">
                  <c:v>5.8748750000000003</c:v>
                </c:pt>
                <c:pt idx="10">
                  <c:v>3.1419600000000001</c:v>
                </c:pt>
                <c:pt idx="11">
                  <c:v>6.6237560000000002</c:v>
                </c:pt>
                <c:pt idx="12">
                  <c:v>4.7860620000000003</c:v>
                </c:pt>
                <c:pt idx="13">
                  <c:v>4.9899579999999997</c:v>
                </c:pt>
              </c:numCache>
            </c:numRef>
          </c:val>
          <c:extLst>
            <c:ext xmlns:c16="http://schemas.microsoft.com/office/drawing/2014/chart" uri="{C3380CC4-5D6E-409C-BE32-E72D297353CC}">
              <c16:uniqueId val="{00000002-D47E-4FB2-A5B0-2CEA09190D90}"/>
            </c:ext>
          </c:extLst>
        </c:ser>
        <c:ser>
          <c:idx val="3"/>
          <c:order val="3"/>
          <c:tx>
            <c:strRef>
              <c:f>Hoja1!$A$5</c:f>
              <c:strCache>
                <c:ptCount val="1"/>
                <c:pt idx="0">
                  <c:v>3.</c:v>
                </c:pt>
              </c:strCache>
            </c:strRef>
          </c:tx>
          <c:spPr>
            <a:solidFill>
              <a:schemeClr val="accent4"/>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Hoja1!$B$5:$O$5</c:f>
              <c:numCache>
                <c:formatCode>General</c:formatCode>
                <c:ptCount val="14"/>
                <c:pt idx="0">
                  <c:v>5.5182010000000004</c:v>
                </c:pt>
                <c:pt idx="1">
                  <c:v>8.4659739999999992</c:v>
                </c:pt>
                <c:pt idx="2">
                  <c:v>7.7941190000000002</c:v>
                </c:pt>
                <c:pt idx="3">
                  <c:v>3.921176</c:v>
                </c:pt>
                <c:pt idx="4">
                  <c:v>9.1047349999999999E-2</c:v>
                </c:pt>
                <c:pt idx="5">
                  <c:v>8.4175229999999992</c:v>
                </c:pt>
                <c:pt idx="6">
                  <c:v>8.5613290000000006</c:v>
                </c:pt>
                <c:pt idx="7">
                  <c:v>0.79408670000000003</c:v>
                </c:pt>
                <c:pt idx="8">
                  <c:v>6.428121</c:v>
                </c:pt>
                <c:pt idx="9">
                  <c:v>4.5085139999999999</c:v>
                </c:pt>
                <c:pt idx="10">
                  <c:v>7.0481109999999996</c:v>
                </c:pt>
                <c:pt idx="11">
                  <c:v>4.8211969999999997</c:v>
                </c:pt>
                <c:pt idx="12">
                  <c:v>6.9253419999999997</c:v>
                </c:pt>
                <c:pt idx="13">
                  <c:v>6.300338</c:v>
                </c:pt>
              </c:numCache>
            </c:numRef>
          </c:val>
          <c:extLst>
            <c:ext xmlns:c16="http://schemas.microsoft.com/office/drawing/2014/chart" uri="{C3380CC4-5D6E-409C-BE32-E72D297353CC}">
              <c16:uniqueId val="{00000003-D47E-4FB2-A5B0-2CEA09190D90}"/>
            </c:ext>
          </c:extLst>
        </c:ser>
        <c:ser>
          <c:idx val="4"/>
          <c:order val="4"/>
          <c:tx>
            <c:strRef>
              <c:f>Hoja1!$A$6</c:f>
              <c:strCache>
                <c:ptCount val="1"/>
                <c:pt idx="0">
                  <c:v>4.</c:v>
                </c:pt>
              </c:strCache>
            </c:strRef>
          </c:tx>
          <c:spPr>
            <a:solidFill>
              <a:schemeClr val="accent5"/>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Hoja1!$B$6:$O$6</c:f>
              <c:numCache>
                <c:formatCode>General</c:formatCode>
                <c:ptCount val="14"/>
                <c:pt idx="0">
                  <c:v>5.8020889999999996</c:v>
                </c:pt>
                <c:pt idx="1">
                  <c:v>9.7361039999999992</c:v>
                </c:pt>
                <c:pt idx="2">
                  <c:v>8.7415939999999992</c:v>
                </c:pt>
                <c:pt idx="3">
                  <c:v>6.8177219999999998</c:v>
                </c:pt>
                <c:pt idx="4">
                  <c:v>0.28221889999999999</c:v>
                </c:pt>
                <c:pt idx="5">
                  <c:v>7.6677600000000004</c:v>
                </c:pt>
                <c:pt idx="6">
                  <c:v>6.5052700000000003</c:v>
                </c:pt>
                <c:pt idx="7">
                  <c:v>1.2254400000000001</c:v>
                </c:pt>
                <c:pt idx="8">
                  <c:v>9.1993039999999997</c:v>
                </c:pt>
                <c:pt idx="9">
                  <c:v>4.7964529999999996</c:v>
                </c:pt>
                <c:pt idx="10">
                  <c:v>8.8420249999999996</c:v>
                </c:pt>
                <c:pt idx="11">
                  <c:v>3.6683620000000001</c:v>
                </c:pt>
                <c:pt idx="12">
                  <c:v>6.627955</c:v>
                </c:pt>
                <c:pt idx="13">
                  <c:v>5.3398700000000003</c:v>
                </c:pt>
              </c:numCache>
            </c:numRef>
          </c:val>
          <c:extLst>
            <c:ext xmlns:c16="http://schemas.microsoft.com/office/drawing/2014/chart" uri="{C3380CC4-5D6E-409C-BE32-E72D297353CC}">
              <c16:uniqueId val="{00000004-D47E-4FB2-A5B0-2CEA09190D90}"/>
            </c:ext>
          </c:extLst>
        </c:ser>
        <c:ser>
          <c:idx val="5"/>
          <c:order val="5"/>
          <c:tx>
            <c:strRef>
              <c:f>Hoja1!$A$7</c:f>
              <c:strCache>
                <c:ptCount val="1"/>
                <c:pt idx="0">
                  <c:v>5.</c:v>
                </c:pt>
              </c:strCache>
            </c:strRef>
          </c:tx>
          <c:spPr>
            <a:solidFill>
              <a:schemeClr val="accent6"/>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Hoja1!$B$7:$O$7</c:f>
              <c:numCache>
                <c:formatCode>General</c:formatCode>
                <c:ptCount val="14"/>
                <c:pt idx="0">
                  <c:v>12.7265</c:v>
                </c:pt>
                <c:pt idx="1">
                  <c:v>17.482990000000001</c:v>
                </c:pt>
                <c:pt idx="2">
                  <c:v>13.565709999999999</c:v>
                </c:pt>
                <c:pt idx="3">
                  <c:v>12.65258</c:v>
                </c:pt>
                <c:pt idx="4">
                  <c:v>1.4377200000000001</c:v>
                </c:pt>
                <c:pt idx="5">
                  <c:v>14.5274</c:v>
                </c:pt>
                <c:pt idx="6">
                  <c:v>10.64489</c:v>
                </c:pt>
                <c:pt idx="7">
                  <c:v>2.668005</c:v>
                </c:pt>
                <c:pt idx="8">
                  <c:v>17.6006</c:v>
                </c:pt>
                <c:pt idx="9">
                  <c:v>11.92421</c:v>
                </c:pt>
                <c:pt idx="10">
                  <c:v>19.5761</c:v>
                </c:pt>
                <c:pt idx="11">
                  <c:v>7.837777</c:v>
                </c:pt>
                <c:pt idx="12">
                  <c:v>11.23461</c:v>
                </c:pt>
                <c:pt idx="13">
                  <c:v>9.8902839999999994</c:v>
                </c:pt>
              </c:numCache>
            </c:numRef>
          </c:val>
          <c:extLst>
            <c:ext xmlns:c16="http://schemas.microsoft.com/office/drawing/2014/chart" uri="{C3380CC4-5D6E-409C-BE32-E72D297353CC}">
              <c16:uniqueId val="{00000005-D47E-4FB2-A5B0-2CEA09190D90}"/>
            </c:ext>
          </c:extLst>
        </c:ser>
        <c:ser>
          <c:idx val="6"/>
          <c:order val="6"/>
          <c:tx>
            <c:strRef>
              <c:f>Hoja1!$A$8</c:f>
              <c:strCache>
                <c:ptCount val="1"/>
                <c:pt idx="0">
                  <c:v>6.</c:v>
                </c:pt>
              </c:strCache>
            </c:strRef>
          </c:tx>
          <c:spPr>
            <a:solidFill>
              <a:schemeClr val="accent1">
                <a:lumMod val="60000"/>
              </a:schemeClr>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Hoja1!$B$8:$O$8</c:f>
              <c:numCache>
                <c:formatCode>General</c:formatCode>
                <c:ptCount val="14"/>
                <c:pt idx="0">
                  <c:v>5.4538779999999996</c:v>
                </c:pt>
                <c:pt idx="1">
                  <c:v>5.9783720000000002</c:v>
                </c:pt>
                <c:pt idx="2">
                  <c:v>4.533811</c:v>
                </c:pt>
                <c:pt idx="3">
                  <c:v>9.1667050000000003</c:v>
                </c:pt>
                <c:pt idx="4">
                  <c:v>1.758448</c:v>
                </c:pt>
                <c:pt idx="5">
                  <c:v>6.2789270000000004</c:v>
                </c:pt>
                <c:pt idx="6">
                  <c:v>4.6792410000000002</c:v>
                </c:pt>
                <c:pt idx="7">
                  <c:v>2.9787159999999999</c:v>
                </c:pt>
                <c:pt idx="8">
                  <c:v>9.3195420000000002</c:v>
                </c:pt>
                <c:pt idx="9">
                  <c:v>3.6751320000000001</c:v>
                </c:pt>
                <c:pt idx="10">
                  <c:v>7.5487399999999996</c:v>
                </c:pt>
                <c:pt idx="11">
                  <c:v>1.3072809999999999</c:v>
                </c:pt>
                <c:pt idx="12">
                  <c:v>6.7085160000000004</c:v>
                </c:pt>
                <c:pt idx="13">
                  <c:v>4.7401020000000003</c:v>
                </c:pt>
              </c:numCache>
            </c:numRef>
          </c:val>
          <c:extLst>
            <c:ext xmlns:c16="http://schemas.microsoft.com/office/drawing/2014/chart" uri="{C3380CC4-5D6E-409C-BE32-E72D297353CC}">
              <c16:uniqueId val="{00000006-D47E-4FB2-A5B0-2CEA09190D90}"/>
            </c:ext>
          </c:extLst>
        </c:ser>
        <c:ser>
          <c:idx val="7"/>
          <c:order val="7"/>
          <c:tx>
            <c:strRef>
              <c:f>Hoja1!$A$9</c:f>
              <c:strCache>
                <c:ptCount val="1"/>
                <c:pt idx="0">
                  <c:v>7.</c:v>
                </c:pt>
              </c:strCache>
            </c:strRef>
          </c:tx>
          <c:spPr>
            <a:solidFill>
              <a:schemeClr val="accent2">
                <a:lumMod val="60000"/>
              </a:schemeClr>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Hoja1!$B$9:$O$9</c:f>
              <c:numCache>
                <c:formatCode>General</c:formatCode>
                <c:ptCount val="14"/>
                <c:pt idx="0">
                  <c:v>7.3530329999999999</c:v>
                </c:pt>
                <c:pt idx="1">
                  <c:v>4.777577</c:v>
                </c:pt>
                <c:pt idx="2">
                  <c:v>6.1542539999999999</c:v>
                </c:pt>
                <c:pt idx="3">
                  <c:v>10.02965</c:v>
                </c:pt>
                <c:pt idx="4">
                  <c:v>3.6584180000000002</c:v>
                </c:pt>
                <c:pt idx="5">
                  <c:v>5.9669220000000003</c:v>
                </c:pt>
                <c:pt idx="6">
                  <c:v>4.6767240000000001</c:v>
                </c:pt>
                <c:pt idx="7">
                  <c:v>4.6730099999999997</c:v>
                </c:pt>
                <c:pt idx="8">
                  <c:v>12.46144</c:v>
                </c:pt>
                <c:pt idx="9">
                  <c:v>6.6357169999999996</c:v>
                </c:pt>
                <c:pt idx="10">
                  <c:v>7.9684359999999996</c:v>
                </c:pt>
                <c:pt idx="11">
                  <c:v>1.980683</c:v>
                </c:pt>
                <c:pt idx="12">
                  <c:v>7.0319589999999996</c:v>
                </c:pt>
                <c:pt idx="13">
                  <c:v>5.0592969999999999</c:v>
                </c:pt>
              </c:numCache>
            </c:numRef>
          </c:val>
          <c:extLst>
            <c:ext xmlns:c16="http://schemas.microsoft.com/office/drawing/2014/chart" uri="{C3380CC4-5D6E-409C-BE32-E72D297353CC}">
              <c16:uniqueId val="{00000007-D47E-4FB2-A5B0-2CEA09190D90}"/>
            </c:ext>
          </c:extLst>
        </c:ser>
        <c:ser>
          <c:idx val="8"/>
          <c:order val="8"/>
          <c:tx>
            <c:strRef>
              <c:f>Hoja1!$A$10</c:f>
              <c:strCache>
                <c:ptCount val="1"/>
                <c:pt idx="0">
                  <c:v>8.</c:v>
                </c:pt>
              </c:strCache>
            </c:strRef>
          </c:tx>
          <c:spPr>
            <a:solidFill>
              <a:schemeClr val="accent3">
                <a:lumMod val="60000"/>
              </a:schemeClr>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Hoja1!$B$10:$O$10</c:f>
              <c:numCache>
                <c:formatCode>General</c:formatCode>
                <c:ptCount val="14"/>
                <c:pt idx="0">
                  <c:v>8.2343460000000004</c:v>
                </c:pt>
                <c:pt idx="1">
                  <c:v>2.4448919999999998</c:v>
                </c:pt>
                <c:pt idx="2">
                  <c:v>5.9493850000000004</c:v>
                </c:pt>
                <c:pt idx="3">
                  <c:v>12.48237</c:v>
                </c:pt>
                <c:pt idx="4">
                  <c:v>9.0495239999999999</c:v>
                </c:pt>
                <c:pt idx="5">
                  <c:v>5.0922409999999996</c:v>
                </c:pt>
                <c:pt idx="6">
                  <c:v>3.7267299999999999</c:v>
                </c:pt>
                <c:pt idx="7">
                  <c:v>7.9228940000000003</c:v>
                </c:pt>
                <c:pt idx="8">
                  <c:v>9.5866579999999999</c:v>
                </c:pt>
                <c:pt idx="9">
                  <c:v>7.2299119999999997</c:v>
                </c:pt>
                <c:pt idx="10">
                  <c:v>8.4056280000000001</c:v>
                </c:pt>
                <c:pt idx="11">
                  <c:v>1.4113530000000001</c:v>
                </c:pt>
                <c:pt idx="12">
                  <c:v>9.6935369999999992</c:v>
                </c:pt>
                <c:pt idx="13">
                  <c:v>4.225187</c:v>
                </c:pt>
              </c:numCache>
            </c:numRef>
          </c:val>
          <c:extLst>
            <c:ext xmlns:c16="http://schemas.microsoft.com/office/drawing/2014/chart" uri="{C3380CC4-5D6E-409C-BE32-E72D297353CC}">
              <c16:uniqueId val="{00000008-D47E-4FB2-A5B0-2CEA09190D90}"/>
            </c:ext>
          </c:extLst>
        </c:ser>
        <c:ser>
          <c:idx val="9"/>
          <c:order val="9"/>
          <c:tx>
            <c:strRef>
              <c:f>Hoja1!$A$11</c:f>
              <c:strCache>
                <c:ptCount val="1"/>
                <c:pt idx="0">
                  <c:v>9.</c:v>
                </c:pt>
              </c:strCache>
            </c:strRef>
          </c:tx>
          <c:spPr>
            <a:solidFill>
              <a:schemeClr val="accent4">
                <a:lumMod val="60000"/>
              </a:schemeClr>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Hoja1!$B$11:$O$11</c:f>
              <c:numCache>
                <c:formatCode>General</c:formatCode>
                <c:ptCount val="14"/>
                <c:pt idx="0">
                  <c:v>5.1258650000000001</c:v>
                </c:pt>
                <c:pt idx="1">
                  <c:v>2.0042610000000001</c:v>
                </c:pt>
                <c:pt idx="2">
                  <c:v>2.274235</c:v>
                </c:pt>
                <c:pt idx="3">
                  <c:v>10.16663</c:v>
                </c:pt>
                <c:pt idx="4">
                  <c:v>10.79979</c:v>
                </c:pt>
                <c:pt idx="5">
                  <c:v>3.1832910000000001</c:v>
                </c:pt>
                <c:pt idx="6">
                  <c:v>3.3519160000000001</c:v>
                </c:pt>
                <c:pt idx="7">
                  <c:v>10.1998</c:v>
                </c:pt>
                <c:pt idx="8">
                  <c:v>4.392665</c:v>
                </c:pt>
                <c:pt idx="9">
                  <c:v>7.78592</c:v>
                </c:pt>
                <c:pt idx="10">
                  <c:v>6.4674680000000002</c:v>
                </c:pt>
                <c:pt idx="11">
                  <c:v>0.79706540000000003</c:v>
                </c:pt>
                <c:pt idx="12">
                  <c:v>7.3038879999999997</c:v>
                </c:pt>
                <c:pt idx="13">
                  <c:v>1.9302060000000001</c:v>
                </c:pt>
              </c:numCache>
            </c:numRef>
          </c:val>
          <c:extLst>
            <c:ext xmlns:c16="http://schemas.microsoft.com/office/drawing/2014/chart" uri="{C3380CC4-5D6E-409C-BE32-E72D297353CC}">
              <c16:uniqueId val="{00000009-D47E-4FB2-A5B0-2CEA09190D90}"/>
            </c:ext>
          </c:extLst>
        </c:ser>
        <c:ser>
          <c:idx val="10"/>
          <c:order val="10"/>
          <c:tx>
            <c:strRef>
              <c:f>Hoja1!$A$12</c:f>
              <c:strCache>
                <c:ptCount val="1"/>
                <c:pt idx="0">
                  <c:v>10. Han generado más problemas</c:v>
                </c:pt>
              </c:strCache>
            </c:strRef>
          </c:tx>
          <c:spPr>
            <a:solidFill>
              <a:schemeClr val="accent5">
                <a:lumMod val="60000"/>
              </a:schemeClr>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Hoja1!$B$1:$O$1</c:f>
              <c:strCache>
                <c:ptCount val="14"/>
                <c:pt idx="0">
                  <c:v>Las clases altas</c:v>
                </c:pt>
                <c:pt idx="1">
                  <c:v>Las clases medias</c:v>
                </c:pt>
                <c:pt idx="2">
                  <c:v>Las clases bajas</c:v>
                </c:pt>
                <c:pt idx="3">
                  <c:v>Los migrantes</c:v>
                </c:pt>
                <c:pt idx="4">
                  <c:v>Los políticos</c:v>
                </c:pt>
                <c:pt idx="5">
                  <c:v>La iglesia</c:v>
                </c:pt>
                <c:pt idx="6">
                  <c:v>Los evangélicos</c:v>
                </c:pt>
                <c:pt idx="7">
                  <c:v>Los narcotraficantes</c:v>
                </c:pt>
                <c:pt idx="8">
                  <c:v>Los jóvenes</c:v>
                </c:pt>
                <c:pt idx="9">
                  <c:v>La gente de izquierda</c:v>
                </c:pt>
                <c:pt idx="10">
                  <c:v>La gente de derecha</c:v>
                </c:pt>
                <c:pt idx="11">
                  <c:v>Los homosexuales</c:v>
                </c:pt>
                <c:pt idx="12">
                  <c:v>Los empresarios</c:v>
                </c:pt>
                <c:pt idx="13">
                  <c:v>Los militares</c:v>
                </c:pt>
              </c:strCache>
            </c:strRef>
          </c:cat>
          <c:val>
            <c:numRef>
              <c:f>Hoja1!$B$12:$O$12</c:f>
              <c:numCache>
                <c:formatCode>General</c:formatCode>
                <c:ptCount val="14"/>
                <c:pt idx="0">
                  <c:v>15.47367</c:v>
                </c:pt>
                <c:pt idx="1">
                  <c:v>2.650013</c:v>
                </c:pt>
                <c:pt idx="2">
                  <c:v>6.607253</c:v>
                </c:pt>
                <c:pt idx="3">
                  <c:v>19.91939</c:v>
                </c:pt>
                <c:pt idx="4">
                  <c:v>71.900890000000004</c:v>
                </c:pt>
                <c:pt idx="5">
                  <c:v>9.8603020000000008</c:v>
                </c:pt>
                <c:pt idx="6">
                  <c:v>10.731640000000001</c:v>
                </c:pt>
                <c:pt idx="7">
                  <c:v>66.524330000000006</c:v>
                </c:pt>
                <c:pt idx="8">
                  <c:v>9.8014749999999999</c:v>
                </c:pt>
                <c:pt idx="9">
                  <c:v>34.887819999999998</c:v>
                </c:pt>
                <c:pt idx="10">
                  <c:v>19.551929999999999</c:v>
                </c:pt>
                <c:pt idx="11">
                  <c:v>3.8492289999999998</c:v>
                </c:pt>
                <c:pt idx="12">
                  <c:v>20.728259999999999</c:v>
                </c:pt>
                <c:pt idx="13">
                  <c:v>8.0616869999999992</c:v>
                </c:pt>
              </c:numCache>
            </c:numRef>
          </c:val>
          <c:extLst>
            <c:ext xmlns:c16="http://schemas.microsoft.com/office/drawing/2014/chart" uri="{C3380CC4-5D6E-409C-BE32-E72D297353CC}">
              <c16:uniqueId val="{0000000A-D47E-4FB2-A5B0-2CEA09190D90}"/>
            </c:ext>
          </c:extLst>
        </c:ser>
        <c:dLbls>
          <c:showLegendKey val="0"/>
          <c:showVal val="0"/>
          <c:showCatName val="0"/>
          <c:showSerName val="0"/>
          <c:showPercent val="0"/>
          <c:showBubbleSize val="0"/>
        </c:dLbls>
        <c:gapWidth val="80"/>
        <c:overlap val="100"/>
        <c:axId val="1516121487"/>
        <c:axId val="1516123887"/>
      </c:barChart>
      <c:lineChart>
        <c:grouping val="standard"/>
        <c:varyColors val="0"/>
        <c:ser>
          <c:idx val="11"/>
          <c:order val="11"/>
          <c:tx>
            <c:strRef>
              <c:f>Hoja1!$A$13</c:f>
              <c:strCache>
                <c:ptCount val="1"/>
                <c:pt idx="0">
                  <c:v>Media Aritmética</c:v>
                </c:pt>
              </c:strCache>
            </c:strRef>
          </c:tx>
          <c:spPr>
            <a:ln w="31750" cap="rnd" cmpd="sng" algn="ctr">
              <a:solidFill>
                <a:srgbClr val="FF0000"/>
              </a:solidFill>
              <a:prstDash val="solid"/>
              <a:round/>
            </a:ln>
            <a:effectLst/>
          </c:spPr>
          <c:marker>
            <c:symbol val="none"/>
          </c:marker>
          <c:dLbls>
            <c:numFmt formatCode="#,##0.0" sourceLinked="0"/>
            <c:spPr>
              <a:solidFill>
                <a:srgbClr val="FFFFFF"/>
              </a:solidFill>
              <a:ln>
                <a:solidFill>
                  <a:srgbClr val="000000"/>
                </a:solid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val>
            <c:numRef>
              <c:f>Hoja1!$B$13:$O$13</c:f>
              <c:numCache>
                <c:formatCode>General</c:formatCode>
                <c:ptCount val="14"/>
                <c:pt idx="0">
                  <c:v>4.7136909999999999</c:v>
                </c:pt>
                <c:pt idx="1">
                  <c:v>3.0709170000000001</c:v>
                </c:pt>
                <c:pt idx="2">
                  <c:v>3.5805600000000002</c:v>
                </c:pt>
                <c:pt idx="3">
                  <c:v>6.3111389999999998</c:v>
                </c:pt>
                <c:pt idx="4">
                  <c:v>9.3420159999999992</c:v>
                </c:pt>
                <c:pt idx="5">
                  <c:v>3.9664980000000001</c:v>
                </c:pt>
                <c:pt idx="6">
                  <c:v>3.5604420000000001</c:v>
                </c:pt>
                <c:pt idx="7">
                  <c:v>8.9329610000000006</c:v>
                </c:pt>
                <c:pt idx="8">
                  <c:v>5.1435209999999998</c:v>
                </c:pt>
                <c:pt idx="9">
                  <c:v>6.5204969999999998</c:v>
                </c:pt>
                <c:pt idx="10">
                  <c:v>5.8524419999999999</c:v>
                </c:pt>
                <c:pt idx="11">
                  <c:v>1.695006</c:v>
                </c:pt>
                <c:pt idx="12">
                  <c:v>5.5601890000000003</c:v>
                </c:pt>
                <c:pt idx="13">
                  <c:v>3.0496919999999998</c:v>
                </c:pt>
              </c:numCache>
            </c:numRef>
          </c:val>
          <c:smooth val="0"/>
          <c:extLst>
            <c:ext xmlns:c16="http://schemas.microsoft.com/office/drawing/2014/chart" uri="{C3380CC4-5D6E-409C-BE32-E72D297353CC}">
              <c16:uniqueId val="{0000000B-D47E-4FB2-A5B0-2CEA09190D90}"/>
            </c:ext>
          </c:extLst>
        </c:ser>
        <c:dLbls>
          <c:showLegendKey val="0"/>
          <c:showVal val="0"/>
          <c:showCatName val="0"/>
          <c:showSerName val="0"/>
          <c:showPercent val="0"/>
          <c:showBubbleSize val="0"/>
        </c:dLbls>
        <c:marker val="1"/>
        <c:smooth val="0"/>
        <c:axId val="1516050927"/>
        <c:axId val="1516049007"/>
      </c:lineChart>
      <c:catAx>
        <c:axId val="1516121487"/>
        <c:scaling>
          <c:orientation val="minMax"/>
        </c:scaling>
        <c:delete val="0"/>
        <c:axPos val="b"/>
        <c:numFmt formatCode="General" sourceLinked="1"/>
        <c:majorTickMark val="out"/>
        <c:minorTickMark val="none"/>
        <c:tickLblPos val="nextTo"/>
        <c:spPr>
          <a:noFill/>
          <a:ln w="12700" cap="flat" cmpd="sng" algn="ctr">
            <a:solidFill>
              <a:schemeClr val="tx1">
                <a:tint val="75000"/>
              </a:schemeClr>
            </a:solidFill>
            <a:prstDash val="solid"/>
            <a:round/>
          </a:ln>
          <a:effectLst/>
        </c:spPr>
        <c:txPr>
          <a:bodyPr rot="-60000000" spcFirstLastPara="1" vertOverflow="ellipsis" vert="horz" wrap="square" anchor="ctr" anchorCtr="1"/>
          <a:lstStyle/>
          <a:p>
            <a:pPr>
              <a:defRPr sz="700" b="1" i="0" u="none" strike="noStrike" kern="1200" baseline="0">
                <a:solidFill>
                  <a:schemeClr val="tx1"/>
                </a:solidFill>
                <a:latin typeface="+mn-lt"/>
                <a:ea typeface="+mn-ea"/>
                <a:cs typeface="+mn-cs"/>
              </a:defRPr>
            </a:pPr>
            <a:endParaRPr lang="es-ES"/>
          </a:p>
        </c:txPr>
        <c:crossAx val="1516123887"/>
        <c:crosses val="autoZero"/>
        <c:auto val="1"/>
        <c:lblAlgn val="ctr"/>
        <c:lblOffset val="100"/>
        <c:noMultiLvlLbl val="0"/>
      </c:catAx>
      <c:valAx>
        <c:axId val="1516123887"/>
        <c:scaling>
          <c:orientation val="minMax"/>
          <c:max val="100"/>
          <c:min val="0"/>
        </c:scaling>
        <c:delete val="0"/>
        <c:axPos val="l"/>
        <c:majorGridlines>
          <c:spPr>
            <a:ln w="12700" cap="flat" cmpd="sng" algn="ctr">
              <a:solidFill>
                <a:srgbClr val="D3D3D3">
                  <a:lumMod val="75000"/>
                </a:srgbClr>
              </a:solidFill>
              <a:prstDash val="solid"/>
              <a:round/>
            </a:ln>
            <a:effectLst/>
          </c:spPr>
        </c:majorGridlines>
        <c:numFmt formatCode="#\%" sourceLinked="0"/>
        <c:majorTickMark val="out"/>
        <c:minorTickMark val="none"/>
        <c:tickLblPos val="nextTo"/>
        <c:spPr>
          <a:noFill/>
          <a:ln w="1270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s-ES"/>
          </a:p>
        </c:txPr>
        <c:crossAx val="1516121487"/>
        <c:crosses val="autoZero"/>
        <c:crossBetween val="between"/>
      </c:valAx>
      <c:valAx>
        <c:axId val="1516049007"/>
        <c:scaling>
          <c:orientation val="minMax"/>
          <c:max val="10"/>
          <c:min val="0"/>
        </c:scaling>
        <c:delete val="0"/>
        <c:axPos val="r"/>
        <c:numFmt formatCode="General" sourceLinked="1"/>
        <c:majorTickMark val="out"/>
        <c:minorTickMark val="none"/>
        <c:tickLblPos val="nextTo"/>
        <c:spPr>
          <a:noFill/>
          <a:ln w="1270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rgbClr val="FFFFFF"/>
                </a:solidFill>
                <a:latin typeface="+mn-lt"/>
                <a:ea typeface="+mn-ea"/>
                <a:cs typeface="+mn-cs"/>
              </a:defRPr>
            </a:pPr>
            <a:endParaRPr lang="es-ES"/>
          </a:p>
        </c:txPr>
        <c:crossAx val="1516050927"/>
        <c:crosses val="max"/>
        <c:crossBetween val="between"/>
      </c:valAx>
      <c:catAx>
        <c:axId val="1516050927"/>
        <c:scaling>
          <c:orientation val="minMax"/>
        </c:scaling>
        <c:delete val="1"/>
        <c:axPos val="b"/>
        <c:majorTickMark val="out"/>
        <c:minorTickMark val="none"/>
        <c:tickLblPos val="nextTo"/>
        <c:crossAx val="1516049007"/>
        <c:crosses val="autoZero"/>
        <c:auto val="1"/>
        <c:lblAlgn val="ctr"/>
        <c:lblOffset val="100"/>
        <c:noMultiLvlLbl val="0"/>
      </c:cat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cap="flat" cmpd="sng" algn="ctr">
      <a:noFill/>
      <a:prstDash val="solid"/>
      <a:miter lim="800000"/>
    </a:ln>
    <a:effectLst/>
  </c:spPr>
  <c:txPr>
    <a:bodyPr/>
    <a:lstStyle/>
    <a:p>
      <a:pPr>
        <a:defRPr/>
      </a:pPr>
      <a:endParaRPr lang="es-ES"/>
    </a:p>
  </c:txPr>
  <c:externalData r:id="rId4">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clustered"/>
        <c:varyColors val="1"/>
        <c:ser>
          <c:idx val="0"/>
          <c:order val="0"/>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7552-42F1-A3B2-74BBBAD53F0F}"/>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7552-42F1-A3B2-74BBBAD53F0F}"/>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7552-42F1-A3B2-74BBBAD53F0F}"/>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7552-42F1-A3B2-74BBBAD53F0F}"/>
              </c:ext>
            </c:extLst>
          </c:dPt>
          <c:dLbls>
            <c:numFmt formatCode="#\%"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Hoja1!$A$1:$A$4</c:f>
              <c:strCache>
                <c:ptCount val="4"/>
                <c:pt idx="0">
                  <c:v>Seguro que repetiría mi votación.</c:v>
                </c:pt>
                <c:pt idx="1">
                  <c:v>Probablemente repetiría mi votación.</c:v>
                </c:pt>
                <c:pt idx="2">
                  <c:v>Probablemente cambiaría mi votación.</c:v>
                </c:pt>
                <c:pt idx="3">
                  <c:v>Seguro que cambiaría mi votación</c:v>
                </c:pt>
              </c:strCache>
            </c:strRef>
          </c:cat>
          <c:val>
            <c:numRef>
              <c:f>Hoja1!$B$1:$B$4</c:f>
              <c:numCache>
                <c:formatCode>General</c:formatCode>
                <c:ptCount val="4"/>
                <c:pt idx="0">
                  <c:v>80.500330000000005</c:v>
                </c:pt>
                <c:pt idx="1">
                  <c:v>13.218170000000001</c:v>
                </c:pt>
                <c:pt idx="2">
                  <c:v>4.3522879999999997</c:v>
                </c:pt>
                <c:pt idx="3">
                  <c:v>1.929214</c:v>
                </c:pt>
              </c:numCache>
            </c:numRef>
          </c:val>
          <c:extLst>
            <c:ext xmlns:c16="http://schemas.microsoft.com/office/drawing/2014/chart" uri="{C3380CC4-5D6E-409C-BE32-E72D297353CC}">
              <c16:uniqueId val="{00000008-7552-42F1-A3B2-74BBBAD53F0F}"/>
            </c:ext>
          </c:extLst>
        </c:ser>
        <c:dLbls>
          <c:showLegendKey val="0"/>
          <c:showVal val="0"/>
          <c:showCatName val="0"/>
          <c:showSerName val="0"/>
          <c:showPercent val="0"/>
          <c:showBubbleSize val="0"/>
        </c:dLbls>
        <c:gapWidth val="70"/>
        <c:axId val="1473775295"/>
        <c:axId val="1473775775"/>
      </c:barChart>
      <c:catAx>
        <c:axId val="1473775295"/>
        <c:scaling>
          <c:orientation val="maxMin"/>
        </c:scaling>
        <c:delete val="0"/>
        <c:axPos val="l"/>
        <c:numFmt formatCode="General" sourceLinked="1"/>
        <c:majorTickMark val="out"/>
        <c:minorTickMark val="none"/>
        <c:tickLblPos val="nextTo"/>
        <c:spPr>
          <a:noFill/>
          <a:ln w="12700" cap="flat" cmpd="sng" algn="ctr">
            <a:solidFill>
              <a:schemeClr val="tx1">
                <a:tint val="7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S"/>
          </a:p>
        </c:txPr>
        <c:crossAx val="1473775775"/>
        <c:crosses val="autoZero"/>
        <c:auto val="1"/>
        <c:lblAlgn val="ctr"/>
        <c:lblOffset val="100"/>
        <c:noMultiLvlLbl val="0"/>
      </c:catAx>
      <c:valAx>
        <c:axId val="1473775775"/>
        <c:scaling>
          <c:orientation val="minMax"/>
          <c:min val="0"/>
        </c:scaling>
        <c:delete val="1"/>
        <c:axPos val="t"/>
        <c:numFmt formatCode="General" sourceLinked="1"/>
        <c:majorTickMark val="out"/>
        <c:minorTickMark val="none"/>
        <c:tickLblPos val="nextTo"/>
        <c:crossAx val="147377529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cap="flat" cmpd="sng" algn="ctr">
      <a:noFill/>
      <a:prstDash val="solid"/>
      <a:miter lim="800000"/>
    </a:ln>
    <a:effectLst/>
  </c:spPr>
  <c:txPr>
    <a:bodyPr/>
    <a:lstStyle/>
    <a:p>
      <a:pPr>
        <a:defRPr/>
      </a:pPr>
      <a:endParaRPr lang="es-ES"/>
    </a:p>
  </c:txPr>
  <c:externalData r:id="rId4">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stacked"/>
        <c:varyColors val="0"/>
        <c:ser>
          <c:idx val="0"/>
          <c:order val="0"/>
          <c:tx>
            <c:strRef>
              <c:f>Hoja1!$A$2</c:f>
              <c:strCache>
                <c:ptCount val="1"/>
                <c:pt idx="0">
                  <c:v>NOTA 1</c:v>
                </c:pt>
              </c:strCache>
            </c:strRef>
          </c:tx>
          <c:spPr>
            <a:solidFill>
              <a:schemeClr val="accent1"/>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Hoja1!$B$1:$I$1</c:f>
              <c:strCache>
                <c:ptCount val="8"/>
                <c:pt idx="0">
                  <c:v>Jeannette Jara</c:v>
                </c:pt>
                <c:pt idx="1">
                  <c:v>José Antonio Kast</c:v>
                </c:pt>
                <c:pt idx="2">
                  <c:v>Evelyn Matthei</c:v>
                </c:pt>
                <c:pt idx="3">
                  <c:v>Franco Parisi</c:v>
                </c:pt>
                <c:pt idx="4">
                  <c:v>Johannes Kaiser</c:v>
                </c:pt>
                <c:pt idx="5">
                  <c:v>Marco Enríquez-Ominami</c:v>
                </c:pt>
                <c:pt idx="6">
                  <c:v>Eduardo Artés</c:v>
                </c:pt>
                <c:pt idx="7">
                  <c:v>Harold Mayne-Nicholls</c:v>
                </c:pt>
              </c:strCache>
            </c:strRef>
          </c:cat>
          <c:val>
            <c:numRef>
              <c:f>Hoja1!$B$2:$I$2</c:f>
              <c:numCache>
                <c:formatCode>General</c:formatCode>
                <c:ptCount val="8"/>
                <c:pt idx="0">
                  <c:v>46.39179</c:v>
                </c:pt>
                <c:pt idx="1">
                  <c:v>29.26774</c:v>
                </c:pt>
                <c:pt idx="2">
                  <c:v>16.757180000000002</c:v>
                </c:pt>
                <c:pt idx="3">
                  <c:v>42.865639999999999</c:v>
                </c:pt>
                <c:pt idx="4">
                  <c:v>44.223700000000001</c:v>
                </c:pt>
                <c:pt idx="5">
                  <c:v>71.150790000000001</c:v>
                </c:pt>
                <c:pt idx="6">
                  <c:v>79.337699999999998</c:v>
                </c:pt>
                <c:pt idx="7">
                  <c:v>49.320619999999998</c:v>
                </c:pt>
              </c:numCache>
            </c:numRef>
          </c:val>
          <c:extLst>
            <c:ext xmlns:c16="http://schemas.microsoft.com/office/drawing/2014/chart" uri="{C3380CC4-5D6E-409C-BE32-E72D297353CC}">
              <c16:uniqueId val="{00000000-F6E9-4F7D-9983-1D8512F24332}"/>
            </c:ext>
          </c:extLst>
        </c:ser>
        <c:ser>
          <c:idx val="1"/>
          <c:order val="1"/>
          <c:tx>
            <c:strRef>
              <c:f>Hoja1!$A$3</c:f>
              <c:strCache>
                <c:ptCount val="1"/>
                <c:pt idx="0">
                  <c:v>NOTA 2</c:v>
                </c:pt>
              </c:strCache>
            </c:strRef>
          </c:tx>
          <c:spPr>
            <a:solidFill>
              <a:schemeClr val="accent2"/>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Hoja1!$B$1:$I$1</c:f>
              <c:strCache>
                <c:ptCount val="8"/>
                <c:pt idx="0">
                  <c:v>Jeannette Jara</c:v>
                </c:pt>
                <c:pt idx="1">
                  <c:v>José Antonio Kast</c:v>
                </c:pt>
                <c:pt idx="2">
                  <c:v>Evelyn Matthei</c:v>
                </c:pt>
                <c:pt idx="3">
                  <c:v>Franco Parisi</c:v>
                </c:pt>
                <c:pt idx="4">
                  <c:v>Johannes Kaiser</c:v>
                </c:pt>
                <c:pt idx="5">
                  <c:v>Marco Enríquez-Ominami</c:v>
                </c:pt>
                <c:pt idx="6">
                  <c:v>Eduardo Artés</c:v>
                </c:pt>
                <c:pt idx="7">
                  <c:v>Harold Mayne-Nicholls</c:v>
                </c:pt>
              </c:strCache>
            </c:strRef>
          </c:cat>
          <c:val>
            <c:numRef>
              <c:f>Hoja1!$B$3:$I$3</c:f>
              <c:numCache>
                <c:formatCode>General</c:formatCode>
                <c:ptCount val="8"/>
                <c:pt idx="0">
                  <c:v>9.7326890000000006</c:v>
                </c:pt>
                <c:pt idx="1">
                  <c:v>7.4868620000000004</c:v>
                </c:pt>
                <c:pt idx="2">
                  <c:v>10.93688</c:v>
                </c:pt>
                <c:pt idx="3">
                  <c:v>16.394659999999998</c:v>
                </c:pt>
                <c:pt idx="4">
                  <c:v>8.4882829999999991</c:v>
                </c:pt>
                <c:pt idx="5">
                  <c:v>13.35655</c:v>
                </c:pt>
                <c:pt idx="6">
                  <c:v>9.1017200000000003</c:v>
                </c:pt>
                <c:pt idx="7">
                  <c:v>14.728759999999999</c:v>
                </c:pt>
              </c:numCache>
            </c:numRef>
          </c:val>
          <c:extLst>
            <c:ext xmlns:c16="http://schemas.microsoft.com/office/drawing/2014/chart" uri="{C3380CC4-5D6E-409C-BE32-E72D297353CC}">
              <c16:uniqueId val="{00000001-F6E9-4F7D-9983-1D8512F24332}"/>
            </c:ext>
          </c:extLst>
        </c:ser>
        <c:ser>
          <c:idx val="2"/>
          <c:order val="2"/>
          <c:tx>
            <c:strRef>
              <c:f>Hoja1!$A$4</c:f>
              <c:strCache>
                <c:ptCount val="1"/>
                <c:pt idx="0">
                  <c:v>NOTA 3</c:v>
                </c:pt>
              </c:strCache>
            </c:strRef>
          </c:tx>
          <c:spPr>
            <a:solidFill>
              <a:schemeClr val="accent3"/>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Hoja1!$B$1:$I$1</c:f>
              <c:strCache>
                <c:ptCount val="8"/>
                <c:pt idx="0">
                  <c:v>Jeannette Jara</c:v>
                </c:pt>
                <c:pt idx="1">
                  <c:v>José Antonio Kast</c:v>
                </c:pt>
                <c:pt idx="2">
                  <c:v>Evelyn Matthei</c:v>
                </c:pt>
                <c:pt idx="3">
                  <c:v>Franco Parisi</c:v>
                </c:pt>
                <c:pt idx="4">
                  <c:v>Johannes Kaiser</c:v>
                </c:pt>
                <c:pt idx="5">
                  <c:v>Marco Enríquez-Ominami</c:v>
                </c:pt>
                <c:pt idx="6">
                  <c:v>Eduardo Artés</c:v>
                </c:pt>
                <c:pt idx="7">
                  <c:v>Harold Mayne-Nicholls</c:v>
                </c:pt>
              </c:strCache>
            </c:strRef>
          </c:cat>
          <c:val>
            <c:numRef>
              <c:f>Hoja1!$B$4:$I$4</c:f>
              <c:numCache>
                <c:formatCode>General</c:formatCode>
                <c:ptCount val="8"/>
                <c:pt idx="0">
                  <c:v>6.8743540000000003</c:v>
                </c:pt>
                <c:pt idx="1">
                  <c:v>7.0374350000000003</c:v>
                </c:pt>
                <c:pt idx="2">
                  <c:v>17.275200000000002</c:v>
                </c:pt>
                <c:pt idx="3">
                  <c:v>10.393380000000001</c:v>
                </c:pt>
                <c:pt idx="4">
                  <c:v>8.6934799999999992</c:v>
                </c:pt>
                <c:pt idx="5">
                  <c:v>8.6159820000000007</c:v>
                </c:pt>
                <c:pt idx="6">
                  <c:v>5.641038</c:v>
                </c:pt>
                <c:pt idx="7">
                  <c:v>16.3992</c:v>
                </c:pt>
              </c:numCache>
            </c:numRef>
          </c:val>
          <c:extLst>
            <c:ext xmlns:c16="http://schemas.microsoft.com/office/drawing/2014/chart" uri="{C3380CC4-5D6E-409C-BE32-E72D297353CC}">
              <c16:uniqueId val="{00000002-F6E9-4F7D-9983-1D8512F24332}"/>
            </c:ext>
          </c:extLst>
        </c:ser>
        <c:ser>
          <c:idx val="3"/>
          <c:order val="3"/>
          <c:tx>
            <c:strRef>
              <c:f>Hoja1!$A$5</c:f>
              <c:strCache>
                <c:ptCount val="1"/>
                <c:pt idx="0">
                  <c:v>NOTA 4</c:v>
                </c:pt>
              </c:strCache>
            </c:strRef>
          </c:tx>
          <c:spPr>
            <a:solidFill>
              <a:schemeClr val="accent4"/>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Hoja1!$B$1:$I$1</c:f>
              <c:strCache>
                <c:ptCount val="8"/>
                <c:pt idx="0">
                  <c:v>Jeannette Jara</c:v>
                </c:pt>
                <c:pt idx="1">
                  <c:v>José Antonio Kast</c:v>
                </c:pt>
                <c:pt idx="2">
                  <c:v>Evelyn Matthei</c:v>
                </c:pt>
                <c:pt idx="3">
                  <c:v>Franco Parisi</c:v>
                </c:pt>
                <c:pt idx="4">
                  <c:v>Johannes Kaiser</c:v>
                </c:pt>
                <c:pt idx="5">
                  <c:v>Marco Enríquez-Ominami</c:v>
                </c:pt>
                <c:pt idx="6">
                  <c:v>Eduardo Artés</c:v>
                </c:pt>
                <c:pt idx="7">
                  <c:v>Harold Mayne-Nicholls</c:v>
                </c:pt>
              </c:strCache>
            </c:strRef>
          </c:cat>
          <c:val>
            <c:numRef>
              <c:f>Hoja1!$B$5:$I$5</c:f>
              <c:numCache>
                <c:formatCode>General</c:formatCode>
                <c:ptCount val="8"/>
                <c:pt idx="0">
                  <c:v>7.2558259999999999</c:v>
                </c:pt>
                <c:pt idx="1">
                  <c:v>12.38748</c:v>
                </c:pt>
                <c:pt idx="2">
                  <c:v>22.95946</c:v>
                </c:pt>
                <c:pt idx="3">
                  <c:v>11.95387</c:v>
                </c:pt>
                <c:pt idx="4">
                  <c:v>11.50041</c:v>
                </c:pt>
                <c:pt idx="5">
                  <c:v>4.9065139999999996</c:v>
                </c:pt>
                <c:pt idx="6">
                  <c:v>3.530986</c:v>
                </c:pt>
                <c:pt idx="7">
                  <c:v>10.72151</c:v>
                </c:pt>
              </c:numCache>
            </c:numRef>
          </c:val>
          <c:extLst>
            <c:ext xmlns:c16="http://schemas.microsoft.com/office/drawing/2014/chart" uri="{C3380CC4-5D6E-409C-BE32-E72D297353CC}">
              <c16:uniqueId val="{00000003-F6E9-4F7D-9983-1D8512F24332}"/>
            </c:ext>
          </c:extLst>
        </c:ser>
        <c:ser>
          <c:idx val="4"/>
          <c:order val="4"/>
          <c:tx>
            <c:strRef>
              <c:f>Hoja1!$A$6</c:f>
              <c:strCache>
                <c:ptCount val="1"/>
                <c:pt idx="0">
                  <c:v>NOTA 5</c:v>
                </c:pt>
              </c:strCache>
            </c:strRef>
          </c:tx>
          <c:spPr>
            <a:solidFill>
              <a:schemeClr val="accent5"/>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Hoja1!$B$1:$I$1</c:f>
              <c:strCache>
                <c:ptCount val="8"/>
                <c:pt idx="0">
                  <c:v>Jeannette Jara</c:v>
                </c:pt>
                <c:pt idx="1">
                  <c:v>José Antonio Kast</c:v>
                </c:pt>
                <c:pt idx="2">
                  <c:v>Evelyn Matthei</c:v>
                </c:pt>
                <c:pt idx="3">
                  <c:v>Franco Parisi</c:v>
                </c:pt>
                <c:pt idx="4">
                  <c:v>Johannes Kaiser</c:v>
                </c:pt>
                <c:pt idx="5">
                  <c:v>Marco Enríquez-Ominami</c:v>
                </c:pt>
                <c:pt idx="6">
                  <c:v>Eduardo Artés</c:v>
                </c:pt>
                <c:pt idx="7">
                  <c:v>Harold Mayne-Nicholls</c:v>
                </c:pt>
              </c:strCache>
            </c:strRef>
          </c:cat>
          <c:val>
            <c:numRef>
              <c:f>Hoja1!$B$6:$I$6</c:f>
              <c:numCache>
                <c:formatCode>General</c:formatCode>
                <c:ptCount val="8"/>
                <c:pt idx="0">
                  <c:v>9.3090250000000001</c:v>
                </c:pt>
                <c:pt idx="1">
                  <c:v>16.797190000000001</c:v>
                </c:pt>
                <c:pt idx="2">
                  <c:v>18.027270000000001</c:v>
                </c:pt>
                <c:pt idx="3">
                  <c:v>7.0827059999999999</c:v>
                </c:pt>
                <c:pt idx="4">
                  <c:v>10.99001</c:v>
                </c:pt>
                <c:pt idx="5">
                  <c:v>1.7971919999999999</c:v>
                </c:pt>
                <c:pt idx="6">
                  <c:v>1.2053050000000001</c:v>
                </c:pt>
                <c:pt idx="7">
                  <c:v>5.6820769999999996</c:v>
                </c:pt>
              </c:numCache>
            </c:numRef>
          </c:val>
          <c:extLst>
            <c:ext xmlns:c16="http://schemas.microsoft.com/office/drawing/2014/chart" uri="{C3380CC4-5D6E-409C-BE32-E72D297353CC}">
              <c16:uniqueId val="{00000004-F6E9-4F7D-9983-1D8512F24332}"/>
            </c:ext>
          </c:extLst>
        </c:ser>
        <c:ser>
          <c:idx val="5"/>
          <c:order val="5"/>
          <c:tx>
            <c:strRef>
              <c:f>Hoja1!$A$7</c:f>
              <c:strCache>
                <c:ptCount val="1"/>
                <c:pt idx="0">
                  <c:v>NOTA 6</c:v>
                </c:pt>
              </c:strCache>
            </c:strRef>
          </c:tx>
          <c:spPr>
            <a:solidFill>
              <a:schemeClr val="accent6"/>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Hoja1!$B$1:$I$1</c:f>
              <c:strCache>
                <c:ptCount val="8"/>
                <c:pt idx="0">
                  <c:v>Jeannette Jara</c:v>
                </c:pt>
                <c:pt idx="1">
                  <c:v>José Antonio Kast</c:v>
                </c:pt>
                <c:pt idx="2">
                  <c:v>Evelyn Matthei</c:v>
                </c:pt>
                <c:pt idx="3">
                  <c:v>Franco Parisi</c:v>
                </c:pt>
                <c:pt idx="4">
                  <c:v>Johannes Kaiser</c:v>
                </c:pt>
                <c:pt idx="5">
                  <c:v>Marco Enríquez-Ominami</c:v>
                </c:pt>
                <c:pt idx="6">
                  <c:v>Eduardo Artés</c:v>
                </c:pt>
                <c:pt idx="7">
                  <c:v>Harold Mayne-Nicholls</c:v>
                </c:pt>
              </c:strCache>
            </c:strRef>
          </c:cat>
          <c:val>
            <c:numRef>
              <c:f>Hoja1!$B$7:$I$7</c:f>
              <c:numCache>
                <c:formatCode>General</c:formatCode>
                <c:ptCount val="8"/>
                <c:pt idx="0">
                  <c:v>10.3249</c:v>
                </c:pt>
                <c:pt idx="1">
                  <c:v>13.915139999999999</c:v>
                </c:pt>
                <c:pt idx="2">
                  <c:v>9.0906660000000006</c:v>
                </c:pt>
                <c:pt idx="3">
                  <c:v>5.3250840000000004</c:v>
                </c:pt>
                <c:pt idx="4">
                  <c:v>7.8642469999999998</c:v>
                </c:pt>
                <c:pt idx="5">
                  <c:v>0.110497</c:v>
                </c:pt>
                <c:pt idx="6">
                  <c:v>0.39365339999999999</c:v>
                </c:pt>
                <c:pt idx="7">
                  <c:v>2.1051519999999999</c:v>
                </c:pt>
              </c:numCache>
            </c:numRef>
          </c:val>
          <c:extLst>
            <c:ext xmlns:c16="http://schemas.microsoft.com/office/drawing/2014/chart" uri="{C3380CC4-5D6E-409C-BE32-E72D297353CC}">
              <c16:uniqueId val="{00000005-F6E9-4F7D-9983-1D8512F24332}"/>
            </c:ext>
          </c:extLst>
        </c:ser>
        <c:ser>
          <c:idx val="6"/>
          <c:order val="6"/>
          <c:tx>
            <c:strRef>
              <c:f>Hoja1!$A$8</c:f>
              <c:strCache>
                <c:ptCount val="1"/>
                <c:pt idx="0">
                  <c:v>NOTA 7</c:v>
                </c:pt>
              </c:strCache>
            </c:strRef>
          </c:tx>
          <c:spPr>
            <a:solidFill>
              <a:schemeClr val="accent1">
                <a:lumMod val="60000"/>
              </a:schemeClr>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Hoja1!$B$1:$I$1</c:f>
              <c:strCache>
                <c:ptCount val="8"/>
                <c:pt idx="0">
                  <c:v>Jeannette Jara</c:v>
                </c:pt>
                <c:pt idx="1">
                  <c:v>José Antonio Kast</c:v>
                </c:pt>
                <c:pt idx="2">
                  <c:v>Evelyn Matthei</c:v>
                </c:pt>
                <c:pt idx="3">
                  <c:v>Franco Parisi</c:v>
                </c:pt>
                <c:pt idx="4">
                  <c:v>Johannes Kaiser</c:v>
                </c:pt>
                <c:pt idx="5">
                  <c:v>Marco Enríquez-Ominami</c:v>
                </c:pt>
                <c:pt idx="6">
                  <c:v>Eduardo Artés</c:v>
                </c:pt>
                <c:pt idx="7">
                  <c:v>Harold Mayne-Nicholls</c:v>
                </c:pt>
              </c:strCache>
            </c:strRef>
          </c:cat>
          <c:val>
            <c:numRef>
              <c:f>Hoja1!$B$8:$I$8</c:f>
              <c:numCache>
                <c:formatCode>General</c:formatCode>
                <c:ptCount val="8"/>
                <c:pt idx="0">
                  <c:v>10.111420000000001</c:v>
                </c:pt>
                <c:pt idx="1">
                  <c:v>13.10816</c:v>
                </c:pt>
                <c:pt idx="2">
                  <c:v>4.9533329999999998</c:v>
                </c:pt>
                <c:pt idx="3">
                  <c:v>5.9846459999999997</c:v>
                </c:pt>
                <c:pt idx="4">
                  <c:v>8.2398659999999992</c:v>
                </c:pt>
                <c:pt idx="5">
                  <c:v>6.2473319999999999E-2</c:v>
                </c:pt>
                <c:pt idx="6">
                  <c:v>0.78959710000000005</c:v>
                </c:pt>
                <c:pt idx="7">
                  <c:v>1.0426820000000001</c:v>
                </c:pt>
              </c:numCache>
            </c:numRef>
          </c:val>
          <c:extLst>
            <c:ext xmlns:c16="http://schemas.microsoft.com/office/drawing/2014/chart" uri="{C3380CC4-5D6E-409C-BE32-E72D297353CC}">
              <c16:uniqueId val="{00000006-F6E9-4F7D-9983-1D8512F24332}"/>
            </c:ext>
          </c:extLst>
        </c:ser>
        <c:dLbls>
          <c:showLegendKey val="0"/>
          <c:showVal val="0"/>
          <c:showCatName val="0"/>
          <c:showSerName val="0"/>
          <c:showPercent val="0"/>
          <c:showBubbleSize val="0"/>
        </c:dLbls>
        <c:gapWidth val="80"/>
        <c:overlap val="100"/>
        <c:axId val="1516072047"/>
        <c:axId val="1516076847"/>
      </c:barChart>
      <c:lineChart>
        <c:grouping val="standard"/>
        <c:varyColors val="0"/>
        <c:ser>
          <c:idx val="7"/>
          <c:order val="7"/>
          <c:tx>
            <c:strRef>
              <c:f>Hoja1!$A$9</c:f>
              <c:strCache>
                <c:ptCount val="1"/>
                <c:pt idx="0">
                  <c:v>Media Aritmética</c:v>
                </c:pt>
              </c:strCache>
            </c:strRef>
          </c:tx>
          <c:spPr>
            <a:ln w="31750" cap="rnd" cmpd="sng" algn="ctr">
              <a:solidFill>
                <a:srgbClr val="FF0000"/>
              </a:solidFill>
              <a:prstDash val="solid"/>
              <a:round/>
            </a:ln>
            <a:effectLst/>
          </c:spPr>
          <c:marker>
            <c:symbol val="none"/>
          </c:marker>
          <c:dLbls>
            <c:numFmt formatCode="#,##0.0" sourceLinked="0"/>
            <c:spPr>
              <a:solidFill>
                <a:srgbClr val="FFFFFF"/>
              </a:solidFill>
              <a:ln>
                <a:solidFill>
                  <a:srgbClr val="000000"/>
                </a:solid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val>
            <c:numRef>
              <c:f>Hoja1!$B$9:$I$9</c:f>
              <c:numCache>
                <c:formatCode>General</c:formatCode>
                <c:ptCount val="8"/>
                <c:pt idx="0">
                  <c:v>2.9477799999999998</c:v>
                </c:pt>
                <c:pt idx="1">
                  <c:v>3.7413759999999998</c:v>
                </c:pt>
                <c:pt idx="2">
                  <c:v>3.6164809999999998</c:v>
                </c:pt>
                <c:pt idx="3">
                  <c:v>2.6390720000000001</c:v>
                </c:pt>
                <c:pt idx="4">
                  <c:v>2.9309690000000002</c:v>
                </c:pt>
                <c:pt idx="5">
                  <c:v>1.534241</c:v>
                </c:pt>
                <c:pt idx="6">
                  <c:v>1.425038</c:v>
                </c:pt>
                <c:pt idx="7">
                  <c:v>2.1920190000000002</c:v>
                </c:pt>
              </c:numCache>
            </c:numRef>
          </c:val>
          <c:smooth val="0"/>
          <c:extLst>
            <c:ext xmlns:c16="http://schemas.microsoft.com/office/drawing/2014/chart" uri="{C3380CC4-5D6E-409C-BE32-E72D297353CC}">
              <c16:uniqueId val="{00000007-F6E9-4F7D-9983-1D8512F24332}"/>
            </c:ext>
          </c:extLst>
        </c:ser>
        <c:dLbls>
          <c:showLegendKey val="0"/>
          <c:showVal val="0"/>
          <c:showCatName val="0"/>
          <c:showSerName val="0"/>
          <c:showPercent val="0"/>
          <c:showBubbleSize val="0"/>
        </c:dLbls>
        <c:marker val="1"/>
        <c:smooth val="0"/>
        <c:axId val="1473774815"/>
        <c:axId val="1473763295"/>
      </c:lineChart>
      <c:catAx>
        <c:axId val="1516072047"/>
        <c:scaling>
          <c:orientation val="minMax"/>
        </c:scaling>
        <c:delete val="0"/>
        <c:axPos val="b"/>
        <c:numFmt formatCode="General" sourceLinked="1"/>
        <c:majorTickMark val="out"/>
        <c:minorTickMark val="none"/>
        <c:tickLblPos val="nextTo"/>
        <c:spPr>
          <a:noFill/>
          <a:ln w="1270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s-ES"/>
          </a:p>
        </c:txPr>
        <c:crossAx val="1516076847"/>
        <c:crosses val="autoZero"/>
        <c:auto val="1"/>
        <c:lblAlgn val="ctr"/>
        <c:lblOffset val="100"/>
        <c:noMultiLvlLbl val="0"/>
      </c:catAx>
      <c:valAx>
        <c:axId val="1516076847"/>
        <c:scaling>
          <c:orientation val="minMax"/>
          <c:max val="100"/>
          <c:min val="0"/>
        </c:scaling>
        <c:delete val="0"/>
        <c:axPos val="l"/>
        <c:majorGridlines>
          <c:spPr>
            <a:ln w="12700" cap="flat" cmpd="sng" algn="ctr">
              <a:solidFill>
                <a:srgbClr val="D3D3D3">
                  <a:lumMod val="75000"/>
                </a:srgbClr>
              </a:solidFill>
              <a:prstDash val="solid"/>
              <a:round/>
            </a:ln>
            <a:effectLst/>
          </c:spPr>
        </c:majorGridlines>
        <c:numFmt formatCode="#\%" sourceLinked="0"/>
        <c:majorTickMark val="out"/>
        <c:minorTickMark val="none"/>
        <c:tickLblPos val="nextTo"/>
        <c:spPr>
          <a:noFill/>
          <a:ln w="1270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s-ES"/>
          </a:p>
        </c:txPr>
        <c:crossAx val="1516072047"/>
        <c:crosses val="autoZero"/>
        <c:crossBetween val="between"/>
      </c:valAx>
      <c:valAx>
        <c:axId val="1473763295"/>
        <c:scaling>
          <c:orientation val="minMax"/>
          <c:max val="7"/>
          <c:min val="1"/>
        </c:scaling>
        <c:delete val="0"/>
        <c:axPos val="r"/>
        <c:numFmt formatCode="General" sourceLinked="1"/>
        <c:majorTickMark val="out"/>
        <c:minorTickMark val="none"/>
        <c:tickLblPos val="nextTo"/>
        <c:spPr>
          <a:noFill/>
          <a:ln w="1270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rgbClr val="FFFFFF"/>
                </a:solidFill>
                <a:latin typeface="+mn-lt"/>
                <a:ea typeface="+mn-ea"/>
                <a:cs typeface="+mn-cs"/>
              </a:defRPr>
            </a:pPr>
            <a:endParaRPr lang="es-ES"/>
          </a:p>
        </c:txPr>
        <c:crossAx val="1473774815"/>
        <c:crosses val="max"/>
        <c:crossBetween val="between"/>
      </c:valAx>
      <c:catAx>
        <c:axId val="1473774815"/>
        <c:scaling>
          <c:orientation val="minMax"/>
        </c:scaling>
        <c:delete val="1"/>
        <c:axPos val="b"/>
        <c:majorTickMark val="out"/>
        <c:minorTickMark val="none"/>
        <c:tickLblPos val="nextTo"/>
        <c:crossAx val="1473763295"/>
        <c:crosses val="autoZero"/>
        <c:auto val="1"/>
        <c:lblAlgn val="ctr"/>
        <c:lblOffset val="100"/>
        <c:noMultiLvlLbl val="0"/>
      </c:cat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cap="flat" cmpd="sng" algn="ctr">
      <a:noFill/>
      <a:prstDash val="solid"/>
      <a:miter lim="800000"/>
    </a:ln>
    <a:effectLst/>
  </c:spPr>
  <c:txPr>
    <a:bodyPr/>
    <a:lstStyle/>
    <a:p>
      <a:pPr>
        <a:defRPr/>
      </a:pPr>
      <a:endParaRPr lang="es-ES"/>
    </a:p>
  </c:txPr>
  <c:externalData r:id="rId4">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stacked"/>
        <c:varyColors val="0"/>
        <c:ser>
          <c:idx val="0"/>
          <c:order val="0"/>
          <c:tx>
            <c:strRef>
              <c:f>Hoja1!$A$2</c:f>
              <c:strCache>
                <c:ptCount val="1"/>
                <c:pt idx="0">
                  <c:v>Nota 1 Nada peligroso</c:v>
                </c:pt>
              </c:strCache>
            </c:strRef>
          </c:tx>
          <c:spPr>
            <a:solidFill>
              <a:schemeClr val="accent1"/>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Hoja1!$B$1:$I$1</c:f>
              <c:strCache>
                <c:ptCount val="8"/>
                <c:pt idx="0">
                  <c:v>Jeannette Jara</c:v>
                </c:pt>
                <c:pt idx="1">
                  <c:v>José Antonio Kast</c:v>
                </c:pt>
                <c:pt idx="2">
                  <c:v>Evelyn Matthei</c:v>
                </c:pt>
                <c:pt idx="3">
                  <c:v>Franco Parisi</c:v>
                </c:pt>
                <c:pt idx="4">
                  <c:v>Johannes Kaiser</c:v>
                </c:pt>
                <c:pt idx="5">
                  <c:v>Marco Enríquez-Ominami</c:v>
                </c:pt>
                <c:pt idx="6">
                  <c:v>Eduardo Artés</c:v>
                </c:pt>
                <c:pt idx="7">
                  <c:v>Harold Mayne-Nicholls</c:v>
                </c:pt>
              </c:strCache>
            </c:strRef>
          </c:cat>
          <c:val>
            <c:numRef>
              <c:f>Hoja1!$B$2:$I$2</c:f>
              <c:numCache>
                <c:formatCode>General</c:formatCode>
                <c:ptCount val="8"/>
                <c:pt idx="0">
                  <c:v>22.637619999999998</c:v>
                </c:pt>
                <c:pt idx="1">
                  <c:v>22.191579999999998</c:v>
                </c:pt>
                <c:pt idx="2">
                  <c:v>22.26136</c:v>
                </c:pt>
                <c:pt idx="3">
                  <c:v>13.764889999999999</c:v>
                </c:pt>
                <c:pt idx="4">
                  <c:v>14.78843</c:v>
                </c:pt>
                <c:pt idx="5">
                  <c:v>11.817830000000001</c:v>
                </c:pt>
                <c:pt idx="6">
                  <c:v>11.025930000000001</c:v>
                </c:pt>
                <c:pt idx="7">
                  <c:v>27.104590000000002</c:v>
                </c:pt>
              </c:numCache>
            </c:numRef>
          </c:val>
          <c:extLst>
            <c:ext xmlns:c16="http://schemas.microsoft.com/office/drawing/2014/chart" uri="{C3380CC4-5D6E-409C-BE32-E72D297353CC}">
              <c16:uniqueId val="{00000000-5DFF-4F07-9EFF-D34953D1A064}"/>
            </c:ext>
          </c:extLst>
        </c:ser>
        <c:ser>
          <c:idx val="1"/>
          <c:order val="1"/>
          <c:tx>
            <c:strRef>
              <c:f>Hoja1!$A$3</c:f>
              <c:strCache>
                <c:ptCount val="1"/>
                <c:pt idx="0">
                  <c:v>Nota 2</c:v>
                </c:pt>
              </c:strCache>
            </c:strRef>
          </c:tx>
          <c:spPr>
            <a:solidFill>
              <a:schemeClr val="accent2"/>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Hoja1!$B$1:$I$1</c:f>
              <c:strCache>
                <c:ptCount val="8"/>
                <c:pt idx="0">
                  <c:v>Jeannette Jara</c:v>
                </c:pt>
                <c:pt idx="1">
                  <c:v>José Antonio Kast</c:v>
                </c:pt>
                <c:pt idx="2">
                  <c:v>Evelyn Matthei</c:v>
                </c:pt>
                <c:pt idx="3">
                  <c:v>Franco Parisi</c:v>
                </c:pt>
                <c:pt idx="4">
                  <c:v>Johannes Kaiser</c:v>
                </c:pt>
                <c:pt idx="5">
                  <c:v>Marco Enríquez-Ominami</c:v>
                </c:pt>
                <c:pt idx="6">
                  <c:v>Eduardo Artés</c:v>
                </c:pt>
                <c:pt idx="7">
                  <c:v>Harold Mayne-Nicholls</c:v>
                </c:pt>
              </c:strCache>
            </c:strRef>
          </c:cat>
          <c:val>
            <c:numRef>
              <c:f>Hoja1!$B$3:$I$3</c:f>
              <c:numCache>
                <c:formatCode>General</c:formatCode>
                <c:ptCount val="8"/>
                <c:pt idx="0">
                  <c:v>6.6125660000000002</c:v>
                </c:pt>
                <c:pt idx="1">
                  <c:v>10.19365</c:v>
                </c:pt>
                <c:pt idx="2">
                  <c:v>11.137779999999999</c:v>
                </c:pt>
                <c:pt idx="3">
                  <c:v>8.2057190000000002</c:v>
                </c:pt>
                <c:pt idx="4">
                  <c:v>8.7973560000000006</c:v>
                </c:pt>
                <c:pt idx="5">
                  <c:v>5.6397820000000003</c:v>
                </c:pt>
                <c:pt idx="6">
                  <c:v>3.867175</c:v>
                </c:pt>
                <c:pt idx="7">
                  <c:v>10.56199</c:v>
                </c:pt>
              </c:numCache>
            </c:numRef>
          </c:val>
          <c:extLst>
            <c:ext xmlns:c16="http://schemas.microsoft.com/office/drawing/2014/chart" uri="{C3380CC4-5D6E-409C-BE32-E72D297353CC}">
              <c16:uniqueId val="{00000001-5DFF-4F07-9EFF-D34953D1A064}"/>
            </c:ext>
          </c:extLst>
        </c:ser>
        <c:ser>
          <c:idx val="2"/>
          <c:order val="2"/>
          <c:tx>
            <c:strRef>
              <c:f>Hoja1!$A$4</c:f>
              <c:strCache>
                <c:ptCount val="1"/>
                <c:pt idx="0">
                  <c:v>Nota 3</c:v>
                </c:pt>
              </c:strCache>
            </c:strRef>
          </c:tx>
          <c:spPr>
            <a:solidFill>
              <a:schemeClr val="accent3"/>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Hoja1!$B$1:$I$1</c:f>
              <c:strCache>
                <c:ptCount val="8"/>
                <c:pt idx="0">
                  <c:v>Jeannette Jara</c:v>
                </c:pt>
                <c:pt idx="1">
                  <c:v>José Antonio Kast</c:v>
                </c:pt>
                <c:pt idx="2">
                  <c:v>Evelyn Matthei</c:v>
                </c:pt>
                <c:pt idx="3">
                  <c:v>Franco Parisi</c:v>
                </c:pt>
                <c:pt idx="4">
                  <c:v>Johannes Kaiser</c:v>
                </c:pt>
                <c:pt idx="5">
                  <c:v>Marco Enríquez-Ominami</c:v>
                </c:pt>
                <c:pt idx="6">
                  <c:v>Eduardo Artés</c:v>
                </c:pt>
                <c:pt idx="7">
                  <c:v>Harold Mayne-Nicholls</c:v>
                </c:pt>
              </c:strCache>
            </c:strRef>
          </c:cat>
          <c:val>
            <c:numRef>
              <c:f>Hoja1!$B$4:$I$4</c:f>
              <c:numCache>
                <c:formatCode>General</c:formatCode>
                <c:ptCount val="8"/>
                <c:pt idx="0">
                  <c:v>4.6500409999999999</c:v>
                </c:pt>
                <c:pt idx="1">
                  <c:v>10.56575</c:v>
                </c:pt>
                <c:pt idx="2">
                  <c:v>14.25637</c:v>
                </c:pt>
                <c:pt idx="3">
                  <c:v>10.0572</c:v>
                </c:pt>
                <c:pt idx="4">
                  <c:v>7.0001280000000001</c:v>
                </c:pt>
                <c:pt idx="5">
                  <c:v>6.2148009999999996</c:v>
                </c:pt>
                <c:pt idx="6">
                  <c:v>5.425732</c:v>
                </c:pt>
                <c:pt idx="7">
                  <c:v>11.58982</c:v>
                </c:pt>
              </c:numCache>
            </c:numRef>
          </c:val>
          <c:extLst>
            <c:ext xmlns:c16="http://schemas.microsoft.com/office/drawing/2014/chart" uri="{C3380CC4-5D6E-409C-BE32-E72D297353CC}">
              <c16:uniqueId val="{00000002-5DFF-4F07-9EFF-D34953D1A064}"/>
            </c:ext>
          </c:extLst>
        </c:ser>
        <c:ser>
          <c:idx val="3"/>
          <c:order val="3"/>
          <c:tx>
            <c:strRef>
              <c:f>Hoja1!$A$5</c:f>
              <c:strCache>
                <c:ptCount val="1"/>
                <c:pt idx="0">
                  <c:v>Nota 4</c:v>
                </c:pt>
              </c:strCache>
            </c:strRef>
          </c:tx>
          <c:spPr>
            <a:solidFill>
              <a:schemeClr val="accent4"/>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Hoja1!$B$1:$I$1</c:f>
              <c:strCache>
                <c:ptCount val="8"/>
                <c:pt idx="0">
                  <c:v>Jeannette Jara</c:v>
                </c:pt>
                <c:pt idx="1">
                  <c:v>José Antonio Kast</c:v>
                </c:pt>
                <c:pt idx="2">
                  <c:v>Evelyn Matthei</c:v>
                </c:pt>
                <c:pt idx="3">
                  <c:v>Franco Parisi</c:v>
                </c:pt>
                <c:pt idx="4">
                  <c:v>Johannes Kaiser</c:v>
                </c:pt>
                <c:pt idx="5">
                  <c:v>Marco Enríquez-Ominami</c:v>
                </c:pt>
                <c:pt idx="6">
                  <c:v>Eduardo Artés</c:v>
                </c:pt>
                <c:pt idx="7">
                  <c:v>Harold Mayne-Nicholls</c:v>
                </c:pt>
              </c:strCache>
            </c:strRef>
          </c:cat>
          <c:val>
            <c:numRef>
              <c:f>Hoja1!$B$5:$I$5</c:f>
              <c:numCache>
                <c:formatCode>General</c:formatCode>
                <c:ptCount val="8"/>
                <c:pt idx="0">
                  <c:v>2.9715099999999999</c:v>
                </c:pt>
                <c:pt idx="1">
                  <c:v>4.0983679999999998</c:v>
                </c:pt>
                <c:pt idx="2">
                  <c:v>12.599410000000001</c:v>
                </c:pt>
                <c:pt idx="3">
                  <c:v>8.9593070000000008</c:v>
                </c:pt>
                <c:pt idx="4">
                  <c:v>7.0476660000000004</c:v>
                </c:pt>
                <c:pt idx="5">
                  <c:v>7.7617580000000004</c:v>
                </c:pt>
                <c:pt idx="6">
                  <c:v>5.3415999999999997</c:v>
                </c:pt>
                <c:pt idx="7">
                  <c:v>10.57283</c:v>
                </c:pt>
              </c:numCache>
            </c:numRef>
          </c:val>
          <c:extLst>
            <c:ext xmlns:c16="http://schemas.microsoft.com/office/drawing/2014/chart" uri="{C3380CC4-5D6E-409C-BE32-E72D297353CC}">
              <c16:uniqueId val="{00000003-5DFF-4F07-9EFF-D34953D1A064}"/>
            </c:ext>
          </c:extLst>
        </c:ser>
        <c:ser>
          <c:idx val="4"/>
          <c:order val="4"/>
          <c:tx>
            <c:strRef>
              <c:f>Hoja1!$A$6</c:f>
              <c:strCache>
                <c:ptCount val="1"/>
                <c:pt idx="0">
                  <c:v>Nota 5</c:v>
                </c:pt>
              </c:strCache>
            </c:strRef>
          </c:tx>
          <c:spPr>
            <a:solidFill>
              <a:schemeClr val="accent5"/>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Hoja1!$B$1:$I$1</c:f>
              <c:strCache>
                <c:ptCount val="8"/>
                <c:pt idx="0">
                  <c:v>Jeannette Jara</c:v>
                </c:pt>
                <c:pt idx="1">
                  <c:v>José Antonio Kast</c:v>
                </c:pt>
                <c:pt idx="2">
                  <c:v>Evelyn Matthei</c:v>
                </c:pt>
                <c:pt idx="3">
                  <c:v>Franco Parisi</c:v>
                </c:pt>
                <c:pt idx="4">
                  <c:v>Johannes Kaiser</c:v>
                </c:pt>
                <c:pt idx="5">
                  <c:v>Marco Enríquez-Ominami</c:v>
                </c:pt>
                <c:pt idx="6">
                  <c:v>Eduardo Artés</c:v>
                </c:pt>
                <c:pt idx="7">
                  <c:v>Harold Mayne-Nicholls</c:v>
                </c:pt>
              </c:strCache>
            </c:strRef>
          </c:cat>
          <c:val>
            <c:numRef>
              <c:f>Hoja1!$B$6:$I$6</c:f>
              <c:numCache>
                <c:formatCode>General</c:formatCode>
                <c:ptCount val="8"/>
                <c:pt idx="0">
                  <c:v>4.2469830000000002</c:v>
                </c:pt>
                <c:pt idx="1">
                  <c:v>7.1411100000000003</c:v>
                </c:pt>
                <c:pt idx="2">
                  <c:v>15.115769999999999</c:v>
                </c:pt>
                <c:pt idx="3">
                  <c:v>11.9589</c:v>
                </c:pt>
                <c:pt idx="4">
                  <c:v>8.5279690000000006</c:v>
                </c:pt>
                <c:pt idx="5">
                  <c:v>10.637169999999999</c:v>
                </c:pt>
                <c:pt idx="6">
                  <c:v>5.7509730000000001</c:v>
                </c:pt>
                <c:pt idx="7">
                  <c:v>12.36341</c:v>
                </c:pt>
              </c:numCache>
            </c:numRef>
          </c:val>
          <c:extLst>
            <c:ext xmlns:c16="http://schemas.microsoft.com/office/drawing/2014/chart" uri="{C3380CC4-5D6E-409C-BE32-E72D297353CC}">
              <c16:uniqueId val="{00000004-5DFF-4F07-9EFF-D34953D1A064}"/>
            </c:ext>
          </c:extLst>
        </c:ser>
        <c:ser>
          <c:idx val="5"/>
          <c:order val="5"/>
          <c:tx>
            <c:strRef>
              <c:f>Hoja1!$A$7</c:f>
              <c:strCache>
                <c:ptCount val="1"/>
                <c:pt idx="0">
                  <c:v>Nota 6</c:v>
                </c:pt>
              </c:strCache>
            </c:strRef>
          </c:tx>
          <c:spPr>
            <a:solidFill>
              <a:schemeClr val="accent6"/>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Hoja1!$B$1:$I$1</c:f>
              <c:strCache>
                <c:ptCount val="8"/>
                <c:pt idx="0">
                  <c:v>Jeannette Jara</c:v>
                </c:pt>
                <c:pt idx="1">
                  <c:v>José Antonio Kast</c:v>
                </c:pt>
                <c:pt idx="2">
                  <c:v>Evelyn Matthei</c:v>
                </c:pt>
                <c:pt idx="3">
                  <c:v>Franco Parisi</c:v>
                </c:pt>
                <c:pt idx="4">
                  <c:v>Johannes Kaiser</c:v>
                </c:pt>
                <c:pt idx="5">
                  <c:v>Marco Enríquez-Ominami</c:v>
                </c:pt>
                <c:pt idx="6">
                  <c:v>Eduardo Artés</c:v>
                </c:pt>
                <c:pt idx="7">
                  <c:v>Harold Mayne-Nicholls</c:v>
                </c:pt>
              </c:strCache>
            </c:strRef>
          </c:cat>
          <c:val>
            <c:numRef>
              <c:f>Hoja1!$B$7:$I$7</c:f>
              <c:numCache>
                <c:formatCode>General</c:formatCode>
                <c:ptCount val="8"/>
                <c:pt idx="0">
                  <c:v>1.3714379999999999</c:v>
                </c:pt>
                <c:pt idx="1">
                  <c:v>5.848287</c:v>
                </c:pt>
                <c:pt idx="2">
                  <c:v>7.3216260000000002</c:v>
                </c:pt>
                <c:pt idx="3">
                  <c:v>7.4747190000000003</c:v>
                </c:pt>
                <c:pt idx="4">
                  <c:v>3.838956</c:v>
                </c:pt>
                <c:pt idx="5">
                  <c:v>3.7851400000000002</c:v>
                </c:pt>
                <c:pt idx="6">
                  <c:v>3.5256630000000002</c:v>
                </c:pt>
                <c:pt idx="7">
                  <c:v>7.5852259999999996</c:v>
                </c:pt>
              </c:numCache>
            </c:numRef>
          </c:val>
          <c:extLst>
            <c:ext xmlns:c16="http://schemas.microsoft.com/office/drawing/2014/chart" uri="{C3380CC4-5D6E-409C-BE32-E72D297353CC}">
              <c16:uniqueId val="{00000005-5DFF-4F07-9EFF-D34953D1A064}"/>
            </c:ext>
          </c:extLst>
        </c:ser>
        <c:ser>
          <c:idx val="6"/>
          <c:order val="6"/>
          <c:tx>
            <c:strRef>
              <c:f>Hoja1!$A$8</c:f>
              <c:strCache>
                <c:ptCount val="1"/>
                <c:pt idx="0">
                  <c:v>Nota 7</c:v>
                </c:pt>
              </c:strCache>
            </c:strRef>
          </c:tx>
          <c:spPr>
            <a:solidFill>
              <a:schemeClr val="accent1">
                <a:lumMod val="60000"/>
              </a:schemeClr>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Hoja1!$B$1:$I$1</c:f>
              <c:strCache>
                <c:ptCount val="8"/>
                <c:pt idx="0">
                  <c:v>Jeannette Jara</c:v>
                </c:pt>
                <c:pt idx="1">
                  <c:v>José Antonio Kast</c:v>
                </c:pt>
                <c:pt idx="2">
                  <c:v>Evelyn Matthei</c:v>
                </c:pt>
                <c:pt idx="3">
                  <c:v>Franco Parisi</c:v>
                </c:pt>
                <c:pt idx="4">
                  <c:v>Johannes Kaiser</c:v>
                </c:pt>
                <c:pt idx="5">
                  <c:v>Marco Enríquez-Ominami</c:v>
                </c:pt>
                <c:pt idx="6">
                  <c:v>Eduardo Artés</c:v>
                </c:pt>
                <c:pt idx="7">
                  <c:v>Harold Mayne-Nicholls</c:v>
                </c:pt>
              </c:strCache>
            </c:strRef>
          </c:cat>
          <c:val>
            <c:numRef>
              <c:f>Hoja1!$B$8:$I$8</c:f>
              <c:numCache>
                <c:formatCode>General</c:formatCode>
                <c:ptCount val="8"/>
                <c:pt idx="0">
                  <c:v>3.7808489999999999</c:v>
                </c:pt>
                <c:pt idx="1">
                  <c:v>4.2592210000000001</c:v>
                </c:pt>
                <c:pt idx="2">
                  <c:v>5.8009890000000004</c:v>
                </c:pt>
                <c:pt idx="3">
                  <c:v>6.9948600000000001</c:v>
                </c:pt>
                <c:pt idx="4">
                  <c:v>5.3338080000000003</c:v>
                </c:pt>
                <c:pt idx="5">
                  <c:v>7.7140219999999999</c:v>
                </c:pt>
                <c:pt idx="6">
                  <c:v>3.4604910000000002</c:v>
                </c:pt>
                <c:pt idx="7">
                  <c:v>5.2100780000000002</c:v>
                </c:pt>
              </c:numCache>
            </c:numRef>
          </c:val>
          <c:extLst>
            <c:ext xmlns:c16="http://schemas.microsoft.com/office/drawing/2014/chart" uri="{C3380CC4-5D6E-409C-BE32-E72D297353CC}">
              <c16:uniqueId val="{00000006-5DFF-4F07-9EFF-D34953D1A064}"/>
            </c:ext>
          </c:extLst>
        </c:ser>
        <c:ser>
          <c:idx val="7"/>
          <c:order val="7"/>
          <c:tx>
            <c:strRef>
              <c:f>Hoja1!$A$9</c:f>
              <c:strCache>
                <c:ptCount val="1"/>
                <c:pt idx="0">
                  <c:v>Nota 8</c:v>
                </c:pt>
              </c:strCache>
            </c:strRef>
          </c:tx>
          <c:spPr>
            <a:solidFill>
              <a:schemeClr val="accent2">
                <a:lumMod val="60000"/>
              </a:schemeClr>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Hoja1!$B$1:$I$1</c:f>
              <c:strCache>
                <c:ptCount val="8"/>
                <c:pt idx="0">
                  <c:v>Jeannette Jara</c:v>
                </c:pt>
                <c:pt idx="1">
                  <c:v>José Antonio Kast</c:v>
                </c:pt>
                <c:pt idx="2">
                  <c:v>Evelyn Matthei</c:v>
                </c:pt>
                <c:pt idx="3">
                  <c:v>Franco Parisi</c:v>
                </c:pt>
                <c:pt idx="4">
                  <c:v>Johannes Kaiser</c:v>
                </c:pt>
                <c:pt idx="5">
                  <c:v>Marco Enríquez-Ominami</c:v>
                </c:pt>
                <c:pt idx="6">
                  <c:v>Eduardo Artés</c:v>
                </c:pt>
                <c:pt idx="7">
                  <c:v>Harold Mayne-Nicholls</c:v>
                </c:pt>
              </c:strCache>
            </c:strRef>
          </c:cat>
          <c:val>
            <c:numRef>
              <c:f>Hoja1!$B$9:$I$9</c:f>
              <c:numCache>
                <c:formatCode>General</c:formatCode>
                <c:ptCount val="8"/>
                <c:pt idx="0">
                  <c:v>4.8342289999999997</c:v>
                </c:pt>
                <c:pt idx="1">
                  <c:v>5.3073379999999997</c:v>
                </c:pt>
                <c:pt idx="2">
                  <c:v>4.2567950000000003</c:v>
                </c:pt>
                <c:pt idx="3">
                  <c:v>8.9794330000000002</c:v>
                </c:pt>
                <c:pt idx="4">
                  <c:v>3.4264549999999998</c:v>
                </c:pt>
                <c:pt idx="5">
                  <c:v>5.7755729999999996</c:v>
                </c:pt>
                <c:pt idx="6">
                  <c:v>5.4511940000000001</c:v>
                </c:pt>
                <c:pt idx="7">
                  <c:v>4.7242810000000004</c:v>
                </c:pt>
              </c:numCache>
            </c:numRef>
          </c:val>
          <c:extLst>
            <c:ext xmlns:c16="http://schemas.microsoft.com/office/drawing/2014/chart" uri="{C3380CC4-5D6E-409C-BE32-E72D297353CC}">
              <c16:uniqueId val="{00000007-5DFF-4F07-9EFF-D34953D1A064}"/>
            </c:ext>
          </c:extLst>
        </c:ser>
        <c:ser>
          <c:idx val="8"/>
          <c:order val="8"/>
          <c:tx>
            <c:strRef>
              <c:f>Hoja1!$A$10</c:f>
              <c:strCache>
                <c:ptCount val="1"/>
                <c:pt idx="0">
                  <c:v>Nota 9</c:v>
                </c:pt>
              </c:strCache>
            </c:strRef>
          </c:tx>
          <c:spPr>
            <a:solidFill>
              <a:schemeClr val="accent3">
                <a:lumMod val="60000"/>
              </a:schemeClr>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Hoja1!$B$1:$I$1</c:f>
              <c:strCache>
                <c:ptCount val="8"/>
                <c:pt idx="0">
                  <c:v>Jeannette Jara</c:v>
                </c:pt>
                <c:pt idx="1">
                  <c:v>José Antonio Kast</c:v>
                </c:pt>
                <c:pt idx="2">
                  <c:v>Evelyn Matthei</c:v>
                </c:pt>
                <c:pt idx="3">
                  <c:v>Franco Parisi</c:v>
                </c:pt>
                <c:pt idx="4">
                  <c:v>Johannes Kaiser</c:v>
                </c:pt>
                <c:pt idx="5">
                  <c:v>Marco Enríquez-Ominami</c:v>
                </c:pt>
                <c:pt idx="6">
                  <c:v>Eduardo Artés</c:v>
                </c:pt>
                <c:pt idx="7">
                  <c:v>Harold Mayne-Nicholls</c:v>
                </c:pt>
              </c:strCache>
            </c:strRef>
          </c:cat>
          <c:val>
            <c:numRef>
              <c:f>Hoja1!$B$10:$I$10</c:f>
              <c:numCache>
                <c:formatCode>General</c:formatCode>
                <c:ptCount val="8"/>
                <c:pt idx="0">
                  <c:v>6.5329839999999999</c:v>
                </c:pt>
                <c:pt idx="1">
                  <c:v>4.7363970000000002</c:v>
                </c:pt>
                <c:pt idx="2">
                  <c:v>2.427988</c:v>
                </c:pt>
                <c:pt idx="3">
                  <c:v>5.8156030000000003</c:v>
                </c:pt>
                <c:pt idx="4">
                  <c:v>4.3117210000000004</c:v>
                </c:pt>
                <c:pt idx="5">
                  <c:v>8.3296340000000004</c:v>
                </c:pt>
                <c:pt idx="6">
                  <c:v>4.2571339999999998</c:v>
                </c:pt>
                <c:pt idx="7">
                  <c:v>1.2285809999999999</c:v>
                </c:pt>
              </c:numCache>
            </c:numRef>
          </c:val>
          <c:extLst>
            <c:ext xmlns:c16="http://schemas.microsoft.com/office/drawing/2014/chart" uri="{C3380CC4-5D6E-409C-BE32-E72D297353CC}">
              <c16:uniqueId val="{00000008-5DFF-4F07-9EFF-D34953D1A064}"/>
            </c:ext>
          </c:extLst>
        </c:ser>
        <c:ser>
          <c:idx val="9"/>
          <c:order val="9"/>
          <c:tx>
            <c:strRef>
              <c:f>Hoja1!$A$11</c:f>
              <c:strCache>
                <c:ptCount val="1"/>
                <c:pt idx="0">
                  <c:v>Nota 10 Muy peligroso</c:v>
                </c:pt>
              </c:strCache>
            </c:strRef>
          </c:tx>
          <c:spPr>
            <a:solidFill>
              <a:schemeClr val="accent4">
                <a:lumMod val="60000"/>
              </a:schemeClr>
            </a:solidFill>
            <a:ln>
              <a:noFill/>
            </a:ln>
            <a:effectLst/>
          </c:spPr>
          <c:invertIfNegative val="0"/>
          <c:dLbls>
            <c:numFmt formatCode="#\%"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Hoja1!$B$1:$I$1</c:f>
              <c:strCache>
                <c:ptCount val="8"/>
                <c:pt idx="0">
                  <c:v>Jeannette Jara</c:v>
                </c:pt>
                <c:pt idx="1">
                  <c:v>José Antonio Kast</c:v>
                </c:pt>
                <c:pt idx="2">
                  <c:v>Evelyn Matthei</c:v>
                </c:pt>
                <c:pt idx="3">
                  <c:v>Franco Parisi</c:v>
                </c:pt>
                <c:pt idx="4">
                  <c:v>Johannes Kaiser</c:v>
                </c:pt>
                <c:pt idx="5">
                  <c:v>Marco Enríquez-Ominami</c:v>
                </c:pt>
                <c:pt idx="6">
                  <c:v>Eduardo Artés</c:v>
                </c:pt>
                <c:pt idx="7">
                  <c:v>Harold Mayne-Nicholls</c:v>
                </c:pt>
              </c:strCache>
            </c:strRef>
          </c:cat>
          <c:val>
            <c:numRef>
              <c:f>Hoja1!$B$11:$I$11</c:f>
              <c:numCache>
                <c:formatCode>General</c:formatCode>
                <c:ptCount val="8"/>
                <c:pt idx="0">
                  <c:v>42.361789999999999</c:v>
                </c:pt>
                <c:pt idx="1">
                  <c:v>25.658300000000001</c:v>
                </c:pt>
                <c:pt idx="2">
                  <c:v>4.8219159999999999</c:v>
                </c:pt>
                <c:pt idx="3">
                  <c:v>17.789370000000002</c:v>
                </c:pt>
                <c:pt idx="4">
                  <c:v>36.927509999999998</c:v>
                </c:pt>
                <c:pt idx="5">
                  <c:v>32.324300000000001</c:v>
                </c:pt>
                <c:pt idx="6">
                  <c:v>51.894100000000002</c:v>
                </c:pt>
                <c:pt idx="7">
                  <c:v>9.0591899999999992</c:v>
                </c:pt>
              </c:numCache>
            </c:numRef>
          </c:val>
          <c:extLst>
            <c:ext xmlns:c16="http://schemas.microsoft.com/office/drawing/2014/chart" uri="{C3380CC4-5D6E-409C-BE32-E72D297353CC}">
              <c16:uniqueId val="{00000009-5DFF-4F07-9EFF-D34953D1A064}"/>
            </c:ext>
          </c:extLst>
        </c:ser>
        <c:dLbls>
          <c:showLegendKey val="0"/>
          <c:showVal val="0"/>
          <c:showCatName val="0"/>
          <c:showSerName val="0"/>
          <c:showPercent val="0"/>
          <c:showBubbleSize val="0"/>
        </c:dLbls>
        <c:gapWidth val="80"/>
        <c:overlap val="100"/>
        <c:axId val="1473785375"/>
        <c:axId val="1473785855"/>
      </c:barChart>
      <c:lineChart>
        <c:grouping val="standard"/>
        <c:varyColors val="0"/>
        <c:ser>
          <c:idx val="10"/>
          <c:order val="10"/>
          <c:tx>
            <c:strRef>
              <c:f>Hoja1!$A$12</c:f>
              <c:strCache>
                <c:ptCount val="1"/>
                <c:pt idx="0">
                  <c:v>Media Aritmética</c:v>
                </c:pt>
              </c:strCache>
            </c:strRef>
          </c:tx>
          <c:spPr>
            <a:ln w="31750" cap="rnd" cmpd="sng" algn="ctr">
              <a:solidFill>
                <a:srgbClr val="FF0000"/>
              </a:solidFill>
              <a:prstDash val="solid"/>
              <a:round/>
            </a:ln>
            <a:effectLst/>
          </c:spPr>
          <c:marker>
            <c:symbol val="none"/>
          </c:marker>
          <c:dLbls>
            <c:numFmt formatCode="#,##0.0" sourceLinked="0"/>
            <c:spPr>
              <a:solidFill>
                <a:srgbClr val="FFFFFF"/>
              </a:solidFill>
              <a:ln>
                <a:solidFill>
                  <a:srgbClr val="000000"/>
                </a:solid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val>
            <c:numRef>
              <c:f>Hoja1!$B$12:$I$12</c:f>
              <c:numCache>
                <c:formatCode>General</c:formatCode>
                <c:ptCount val="8"/>
                <c:pt idx="0">
                  <c:v>6.3871690000000001</c:v>
                </c:pt>
                <c:pt idx="1">
                  <c:v>5.3294870000000003</c:v>
                </c:pt>
                <c:pt idx="2">
                  <c:v>4.0194460000000003</c:v>
                </c:pt>
                <c:pt idx="3">
                  <c:v>5.5186159999999997</c:v>
                </c:pt>
                <c:pt idx="4">
                  <c:v>6.2007659999999998</c:v>
                </c:pt>
                <c:pt idx="5">
                  <c:v>6.4709789999999998</c:v>
                </c:pt>
                <c:pt idx="6">
                  <c:v>7.3140099999999997</c:v>
                </c:pt>
                <c:pt idx="7">
                  <c:v>4.0853169999999999</c:v>
                </c:pt>
              </c:numCache>
            </c:numRef>
          </c:val>
          <c:smooth val="0"/>
          <c:extLst>
            <c:ext xmlns:c16="http://schemas.microsoft.com/office/drawing/2014/chart" uri="{C3380CC4-5D6E-409C-BE32-E72D297353CC}">
              <c16:uniqueId val="{0000000A-5DFF-4F07-9EFF-D34953D1A064}"/>
            </c:ext>
          </c:extLst>
        </c:ser>
        <c:dLbls>
          <c:showLegendKey val="0"/>
          <c:showVal val="0"/>
          <c:showCatName val="0"/>
          <c:showSerName val="0"/>
          <c:showPercent val="0"/>
          <c:showBubbleSize val="0"/>
        </c:dLbls>
        <c:marker val="1"/>
        <c:smooth val="0"/>
        <c:axId val="1516114767"/>
        <c:axId val="1516120527"/>
      </c:lineChart>
      <c:catAx>
        <c:axId val="1473785375"/>
        <c:scaling>
          <c:orientation val="minMax"/>
        </c:scaling>
        <c:delete val="0"/>
        <c:axPos val="b"/>
        <c:numFmt formatCode="General" sourceLinked="1"/>
        <c:majorTickMark val="out"/>
        <c:minorTickMark val="none"/>
        <c:tickLblPos val="nextTo"/>
        <c:spPr>
          <a:noFill/>
          <a:ln w="1270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s-ES"/>
          </a:p>
        </c:txPr>
        <c:crossAx val="1473785855"/>
        <c:crosses val="autoZero"/>
        <c:auto val="1"/>
        <c:lblAlgn val="ctr"/>
        <c:lblOffset val="100"/>
        <c:noMultiLvlLbl val="0"/>
      </c:catAx>
      <c:valAx>
        <c:axId val="1473785855"/>
        <c:scaling>
          <c:orientation val="minMax"/>
          <c:max val="100"/>
          <c:min val="0"/>
        </c:scaling>
        <c:delete val="0"/>
        <c:axPos val="l"/>
        <c:majorGridlines>
          <c:spPr>
            <a:ln w="12700" cap="flat" cmpd="sng" algn="ctr">
              <a:solidFill>
                <a:srgbClr val="D3D3D3">
                  <a:lumMod val="75000"/>
                </a:srgbClr>
              </a:solidFill>
              <a:prstDash val="solid"/>
              <a:round/>
            </a:ln>
            <a:effectLst/>
          </c:spPr>
        </c:majorGridlines>
        <c:numFmt formatCode="#\%" sourceLinked="0"/>
        <c:majorTickMark val="out"/>
        <c:minorTickMark val="none"/>
        <c:tickLblPos val="nextTo"/>
        <c:spPr>
          <a:noFill/>
          <a:ln w="1270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s-ES"/>
          </a:p>
        </c:txPr>
        <c:crossAx val="1473785375"/>
        <c:crosses val="autoZero"/>
        <c:crossBetween val="between"/>
      </c:valAx>
      <c:valAx>
        <c:axId val="1516120527"/>
        <c:scaling>
          <c:orientation val="minMax"/>
          <c:max val="10"/>
          <c:min val="1"/>
        </c:scaling>
        <c:delete val="0"/>
        <c:axPos val="r"/>
        <c:numFmt formatCode="General" sourceLinked="1"/>
        <c:majorTickMark val="out"/>
        <c:minorTickMark val="none"/>
        <c:tickLblPos val="nextTo"/>
        <c:spPr>
          <a:noFill/>
          <a:ln w="1270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rgbClr val="FFFFFF"/>
                </a:solidFill>
                <a:latin typeface="+mn-lt"/>
                <a:ea typeface="+mn-ea"/>
                <a:cs typeface="+mn-cs"/>
              </a:defRPr>
            </a:pPr>
            <a:endParaRPr lang="es-ES"/>
          </a:p>
        </c:txPr>
        <c:crossAx val="1516114767"/>
        <c:crosses val="max"/>
        <c:crossBetween val="between"/>
      </c:valAx>
      <c:catAx>
        <c:axId val="1516114767"/>
        <c:scaling>
          <c:orientation val="minMax"/>
        </c:scaling>
        <c:delete val="1"/>
        <c:axPos val="b"/>
        <c:majorTickMark val="out"/>
        <c:minorTickMark val="none"/>
        <c:tickLblPos val="nextTo"/>
        <c:crossAx val="1516120527"/>
        <c:crosses val="autoZero"/>
        <c:auto val="1"/>
        <c:lblAlgn val="ctr"/>
        <c:lblOffset val="100"/>
        <c:noMultiLvlLbl val="0"/>
      </c:cat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cap="flat" cmpd="sng" algn="ctr">
      <a:noFill/>
      <a:prstDash val="solid"/>
      <a:miter lim="800000"/>
    </a:ln>
    <a:effectLst/>
  </c:spPr>
  <c:txPr>
    <a:bodyPr/>
    <a:lstStyle/>
    <a:p>
      <a:pPr>
        <a:defRPr/>
      </a:pPr>
      <a:endParaRPr lang="es-ES"/>
    </a:p>
  </c:txPr>
  <c:externalData r:id="rId4">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clustered"/>
        <c:varyColors val="1"/>
        <c:ser>
          <c:idx val="0"/>
          <c:order val="0"/>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799E-4BF6-94F7-018D237DA2BB}"/>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799E-4BF6-94F7-018D237DA2BB}"/>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799E-4BF6-94F7-018D237DA2BB}"/>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799E-4BF6-94F7-018D237DA2BB}"/>
              </c:ext>
            </c:extLst>
          </c:dPt>
          <c:dPt>
            <c:idx val="4"/>
            <c:invertIfNegative val="0"/>
            <c:bubble3D val="0"/>
            <c:spPr>
              <a:solidFill>
                <a:schemeClr val="accent5"/>
              </a:solidFill>
              <a:ln>
                <a:noFill/>
              </a:ln>
              <a:effectLst/>
            </c:spPr>
            <c:extLst>
              <c:ext xmlns:c16="http://schemas.microsoft.com/office/drawing/2014/chart" uri="{C3380CC4-5D6E-409C-BE32-E72D297353CC}">
                <c16:uniqueId val="{00000009-799E-4BF6-94F7-018D237DA2BB}"/>
              </c:ext>
            </c:extLst>
          </c:dPt>
          <c:dPt>
            <c:idx val="5"/>
            <c:invertIfNegative val="0"/>
            <c:bubble3D val="0"/>
            <c:spPr>
              <a:solidFill>
                <a:schemeClr val="accent6"/>
              </a:solidFill>
              <a:ln>
                <a:noFill/>
              </a:ln>
              <a:effectLst/>
            </c:spPr>
            <c:extLst>
              <c:ext xmlns:c16="http://schemas.microsoft.com/office/drawing/2014/chart" uri="{C3380CC4-5D6E-409C-BE32-E72D297353CC}">
                <c16:uniqueId val="{0000000B-799E-4BF6-94F7-018D237DA2BB}"/>
              </c:ext>
            </c:extLst>
          </c:dPt>
          <c:dPt>
            <c:idx val="6"/>
            <c:invertIfNegative val="0"/>
            <c:bubble3D val="0"/>
            <c:spPr>
              <a:solidFill>
                <a:schemeClr val="accent1">
                  <a:lumMod val="60000"/>
                </a:schemeClr>
              </a:solidFill>
              <a:ln>
                <a:noFill/>
              </a:ln>
              <a:effectLst/>
            </c:spPr>
            <c:extLst>
              <c:ext xmlns:c16="http://schemas.microsoft.com/office/drawing/2014/chart" uri="{C3380CC4-5D6E-409C-BE32-E72D297353CC}">
                <c16:uniqueId val="{0000000D-799E-4BF6-94F7-018D237DA2BB}"/>
              </c:ext>
            </c:extLst>
          </c:dPt>
          <c:dPt>
            <c:idx val="7"/>
            <c:invertIfNegative val="0"/>
            <c:bubble3D val="0"/>
            <c:spPr>
              <a:solidFill>
                <a:schemeClr val="accent2">
                  <a:lumMod val="60000"/>
                </a:schemeClr>
              </a:solidFill>
              <a:ln>
                <a:noFill/>
              </a:ln>
              <a:effectLst/>
            </c:spPr>
            <c:extLst>
              <c:ext xmlns:c16="http://schemas.microsoft.com/office/drawing/2014/chart" uri="{C3380CC4-5D6E-409C-BE32-E72D297353CC}">
                <c16:uniqueId val="{0000000F-799E-4BF6-94F7-018D237DA2BB}"/>
              </c:ext>
            </c:extLst>
          </c:dPt>
          <c:dPt>
            <c:idx val="8"/>
            <c:invertIfNegative val="0"/>
            <c:bubble3D val="0"/>
            <c:spPr>
              <a:solidFill>
                <a:schemeClr val="accent3">
                  <a:lumMod val="60000"/>
                </a:schemeClr>
              </a:solidFill>
              <a:ln>
                <a:noFill/>
              </a:ln>
              <a:effectLst/>
            </c:spPr>
            <c:extLst>
              <c:ext xmlns:c16="http://schemas.microsoft.com/office/drawing/2014/chart" uri="{C3380CC4-5D6E-409C-BE32-E72D297353CC}">
                <c16:uniqueId val="{00000011-799E-4BF6-94F7-018D237DA2BB}"/>
              </c:ext>
            </c:extLst>
          </c:dPt>
          <c:dPt>
            <c:idx val="9"/>
            <c:invertIfNegative val="0"/>
            <c:bubble3D val="0"/>
            <c:spPr>
              <a:solidFill>
                <a:schemeClr val="accent4">
                  <a:lumMod val="60000"/>
                </a:schemeClr>
              </a:solidFill>
              <a:ln>
                <a:noFill/>
              </a:ln>
              <a:effectLst/>
            </c:spPr>
            <c:extLst>
              <c:ext xmlns:c16="http://schemas.microsoft.com/office/drawing/2014/chart" uri="{C3380CC4-5D6E-409C-BE32-E72D297353CC}">
                <c16:uniqueId val="{00000013-799E-4BF6-94F7-018D237DA2BB}"/>
              </c:ext>
            </c:extLst>
          </c:dPt>
          <c:dPt>
            <c:idx val="10"/>
            <c:invertIfNegative val="0"/>
            <c:bubble3D val="0"/>
            <c:spPr>
              <a:solidFill>
                <a:schemeClr val="accent5">
                  <a:lumMod val="60000"/>
                </a:schemeClr>
              </a:solidFill>
              <a:ln>
                <a:noFill/>
              </a:ln>
              <a:effectLst/>
            </c:spPr>
            <c:extLst>
              <c:ext xmlns:c16="http://schemas.microsoft.com/office/drawing/2014/chart" uri="{C3380CC4-5D6E-409C-BE32-E72D297353CC}">
                <c16:uniqueId val="{00000015-799E-4BF6-94F7-018D237DA2BB}"/>
              </c:ext>
            </c:extLst>
          </c:dPt>
          <c:dPt>
            <c:idx val="11"/>
            <c:invertIfNegative val="0"/>
            <c:bubble3D val="0"/>
            <c:spPr>
              <a:solidFill>
                <a:schemeClr val="accent6">
                  <a:lumMod val="60000"/>
                </a:schemeClr>
              </a:solidFill>
              <a:ln>
                <a:noFill/>
              </a:ln>
              <a:effectLst/>
            </c:spPr>
            <c:extLst>
              <c:ext xmlns:c16="http://schemas.microsoft.com/office/drawing/2014/chart" uri="{C3380CC4-5D6E-409C-BE32-E72D297353CC}">
                <c16:uniqueId val="{00000017-799E-4BF6-94F7-018D237DA2BB}"/>
              </c:ext>
            </c:extLst>
          </c:dPt>
          <c:dPt>
            <c:idx val="12"/>
            <c:invertIfNegative val="0"/>
            <c:bubble3D val="0"/>
            <c:spPr>
              <a:solidFill>
                <a:schemeClr val="accent1">
                  <a:lumMod val="80000"/>
                  <a:lumOff val="20000"/>
                </a:schemeClr>
              </a:solidFill>
              <a:ln>
                <a:noFill/>
              </a:ln>
              <a:effectLst/>
            </c:spPr>
            <c:extLst>
              <c:ext xmlns:c16="http://schemas.microsoft.com/office/drawing/2014/chart" uri="{C3380CC4-5D6E-409C-BE32-E72D297353CC}">
                <c16:uniqueId val="{00000019-799E-4BF6-94F7-018D237DA2BB}"/>
              </c:ext>
            </c:extLst>
          </c:dPt>
          <c:dPt>
            <c:idx val="13"/>
            <c:invertIfNegative val="0"/>
            <c:bubble3D val="0"/>
            <c:spPr>
              <a:solidFill>
                <a:schemeClr val="accent2">
                  <a:lumMod val="80000"/>
                  <a:lumOff val="20000"/>
                </a:schemeClr>
              </a:solidFill>
              <a:ln>
                <a:noFill/>
              </a:ln>
              <a:effectLst/>
            </c:spPr>
            <c:extLst>
              <c:ext xmlns:c16="http://schemas.microsoft.com/office/drawing/2014/chart" uri="{C3380CC4-5D6E-409C-BE32-E72D297353CC}">
                <c16:uniqueId val="{0000001B-799E-4BF6-94F7-018D237DA2BB}"/>
              </c:ext>
            </c:extLst>
          </c:dPt>
          <c:dPt>
            <c:idx val="14"/>
            <c:invertIfNegative val="0"/>
            <c:bubble3D val="0"/>
            <c:spPr>
              <a:solidFill>
                <a:schemeClr val="accent3">
                  <a:lumMod val="80000"/>
                  <a:lumOff val="20000"/>
                </a:schemeClr>
              </a:solidFill>
              <a:ln>
                <a:noFill/>
              </a:ln>
              <a:effectLst/>
            </c:spPr>
            <c:extLst>
              <c:ext xmlns:c16="http://schemas.microsoft.com/office/drawing/2014/chart" uri="{C3380CC4-5D6E-409C-BE32-E72D297353CC}">
                <c16:uniqueId val="{0000001D-799E-4BF6-94F7-018D237DA2BB}"/>
              </c:ext>
            </c:extLst>
          </c:dPt>
          <c:dLbls>
            <c:numFmt formatCode="#\%"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Hoja1!$A$1:$A$15</c:f>
              <c:strCache>
                <c:ptCount val="15"/>
                <c:pt idx="0">
                  <c:v>1. Izquierda</c:v>
                </c:pt>
                <c:pt idx="1">
                  <c:v>2.</c:v>
                </c:pt>
                <c:pt idx="2">
                  <c:v>3.</c:v>
                </c:pt>
                <c:pt idx="3">
                  <c:v>4.</c:v>
                </c:pt>
                <c:pt idx="4">
                  <c:v>5.</c:v>
                </c:pt>
                <c:pt idx="5">
                  <c:v>6.</c:v>
                </c:pt>
                <c:pt idx="6">
                  <c:v>7.</c:v>
                </c:pt>
                <c:pt idx="7">
                  <c:v>8. Centro</c:v>
                </c:pt>
                <c:pt idx="8">
                  <c:v>9.</c:v>
                </c:pt>
                <c:pt idx="9">
                  <c:v>10.</c:v>
                </c:pt>
                <c:pt idx="10">
                  <c:v>11.</c:v>
                </c:pt>
                <c:pt idx="11">
                  <c:v>12.</c:v>
                </c:pt>
                <c:pt idx="12">
                  <c:v>13.</c:v>
                </c:pt>
                <c:pt idx="13">
                  <c:v>14.</c:v>
                </c:pt>
                <c:pt idx="14">
                  <c:v>15. Derecha</c:v>
                </c:pt>
              </c:strCache>
            </c:strRef>
          </c:cat>
          <c:val>
            <c:numRef>
              <c:f>Hoja1!$B$1:$B$15</c:f>
              <c:numCache>
                <c:formatCode>General</c:formatCode>
                <c:ptCount val="15"/>
                <c:pt idx="0">
                  <c:v>8.9642499999999998</c:v>
                </c:pt>
                <c:pt idx="1">
                  <c:v>1.5940570000000001</c:v>
                </c:pt>
                <c:pt idx="2">
                  <c:v>3.0619679999999998</c:v>
                </c:pt>
                <c:pt idx="3">
                  <c:v>3.3722210000000001</c:v>
                </c:pt>
                <c:pt idx="4">
                  <c:v>4.6551619999999998</c:v>
                </c:pt>
                <c:pt idx="5">
                  <c:v>4.3605210000000003</c:v>
                </c:pt>
                <c:pt idx="6">
                  <c:v>4.2339700000000002</c:v>
                </c:pt>
                <c:pt idx="7">
                  <c:v>24.286429999999999</c:v>
                </c:pt>
                <c:pt idx="8">
                  <c:v>4.659243</c:v>
                </c:pt>
                <c:pt idx="9">
                  <c:v>5.3948109999999998</c:v>
                </c:pt>
                <c:pt idx="10">
                  <c:v>5.4437249999999997</c:v>
                </c:pt>
                <c:pt idx="11">
                  <c:v>7.9341049999999997</c:v>
                </c:pt>
                <c:pt idx="12">
                  <c:v>3.8060209999999999</c:v>
                </c:pt>
                <c:pt idx="13">
                  <c:v>2.650941</c:v>
                </c:pt>
                <c:pt idx="14">
                  <c:v>15.58257</c:v>
                </c:pt>
              </c:numCache>
            </c:numRef>
          </c:val>
          <c:extLst>
            <c:ext xmlns:c16="http://schemas.microsoft.com/office/drawing/2014/chart" uri="{C3380CC4-5D6E-409C-BE32-E72D297353CC}">
              <c16:uniqueId val="{0000001E-799E-4BF6-94F7-018D237DA2BB}"/>
            </c:ext>
          </c:extLst>
        </c:ser>
        <c:dLbls>
          <c:showLegendKey val="0"/>
          <c:showVal val="0"/>
          <c:showCatName val="0"/>
          <c:showSerName val="0"/>
          <c:showPercent val="0"/>
          <c:showBubbleSize val="0"/>
        </c:dLbls>
        <c:gapWidth val="70"/>
        <c:axId val="1516098447"/>
        <c:axId val="1516082127"/>
      </c:barChart>
      <c:catAx>
        <c:axId val="1516098447"/>
        <c:scaling>
          <c:orientation val="maxMin"/>
        </c:scaling>
        <c:delete val="0"/>
        <c:axPos val="l"/>
        <c:numFmt formatCode="General" sourceLinked="1"/>
        <c:majorTickMark val="out"/>
        <c:minorTickMark val="none"/>
        <c:tickLblPos val="nextTo"/>
        <c:spPr>
          <a:noFill/>
          <a:ln w="12700" cap="flat" cmpd="sng" algn="ctr">
            <a:solidFill>
              <a:schemeClr val="tx1">
                <a:tint val="7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S"/>
          </a:p>
        </c:txPr>
        <c:crossAx val="1516082127"/>
        <c:crosses val="autoZero"/>
        <c:auto val="1"/>
        <c:lblAlgn val="ctr"/>
        <c:lblOffset val="100"/>
        <c:noMultiLvlLbl val="0"/>
      </c:catAx>
      <c:valAx>
        <c:axId val="1516082127"/>
        <c:scaling>
          <c:orientation val="minMax"/>
          <c:min val="0"/>
        </c:scaling>
        <c:delete val="1"/>
        <c:axPos val="t"/>
        <c:numFmt formatCode="General" sourceLinked="1"/>
        <c:majorTickMark val="out"/>
        <c:minorTickMark val="none"/>
        <c:tickLblPos val="nextTo"/>
        <c:crossAx val="151609844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cap="flat" cmpd="sng" algn="ctr">
      <a:noFill/>
      <a:prstDash val="solid"/>
      <a:miter lim="800000"/>
    </a:ln>
    <a:effectLst/>
  </c:spPr>
  <c:txPr>
    <a:bodyPr/>
    <a:lstStyle/>
    <a:p>
      <a:pPr>
        <a:defRPr/>
      </a:pPr>
      <a:endParaRPr lang="es-ES"/>
    </a:p>
  </c:txPr>
  <c:externalData r:id="rId4">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clustered"/>
        <c:varyColors val="1"/>
        <c:ser>
          <c:idx val="0"/>
          <c:order val="0"/>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6023-48C1-B740-45C2B50E1378}"/>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6023-48C1-B740-45C2B50E1378}"/>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6023-48C1-B740-45C2B50E1378}"/>
              </c:ext>
            </c:extLst>
          </c:dPt>
          <c:dLbls>
            <c:numFmt formatCode="#\%"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Hoja1!$A$1:$A$3</c:f>
              <c:strCache>
                <c:ptCount val="3"/>
                <c:pt idx="0">
                  <c:v>Hacer caso principalmente a sus socios o a los militantes de su propio partido</c:v>
                </c:pt>
                <c:pt idx="1">
                  <c:v>Hacer caso a los partidos tradicionales de la derecha</c:v>
                </c:pt>
                <c:pt idx="2">
                  <c:v>Hacer caso a sus aliados del centro político</c:v>
                </c:pt>
              </c:strCache>
            </c:strRef>
          </c:cat>
          <c:val>
            <c:numRef>
              <c:f>Hoja1!$B$1:$B$3</c:f>
              <c:numCache>
                <c:formatCode>General</c:formatCode>
                <c:ptCount val="3"/>
                <c:pt idx="0">
                  <c:v>48.171280000000003</c:v>
                </c:pt>
                <c:pt idx="1">
                  <c:v>29.266079999999999</c:v>
                </c:pt>
                <c:pt idx="2">
                  <c:v>22.562639999999998</c:v>
                </c:pt>
              </c:numCache>
            </c:numRef>
          </c:val>
          <c:extLst>
            <c:ext xmlns:c16="http://schemas.microsoft.com/office/drawing/2014/chart" uri="{C3380CC4-5D6E-409C-BE32-E72D297353CC}">
              <c16:uniqueId val="{00000006-6023-48C1-B740-45C2B50E1378}"/>
            </c:ext>
          </c:extLst>
        </c:ser>
        <c:dLbls>
          <c:showLegendKey val="0"/>
          <c:showVal val="0"/>
          <c:showCatName val="0"/>
          <c:showSerName val="0"/>
          <c:showPercent val="0"/>
          <c:showBubbleSize val="0"/>
        </c:dLbls>
        <c:gapWidth val="70"/>
        <c:axId val="1516093167"/>
        <c:axId val="1516093647"/>
      </c:barChart>
      <c:catAx>
        <c:axId val="1516093167"/>
        <c:scaling>
          <c:orientation val="maxMin"/>
        </c:scaling>
        <c:delete val="0"/>
        <c:axPos val="l"/>
        <c:numFmt formatCode="General" sourceLinked="1"/>
        <c:majorTickMark val="out"/>
        <c:minorTickMark val="none"/>
        <c:tickLblPos val="nextTo"/>
        <c:spPr>
          <a:noFill/>
          <a:ln w="12700" cap="flat" cmpd="sng" algn="ctr">
            <a:solidFill>
              <a:schemeClr val="tx1">
                <a:tint val="7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S"/>
          </a:p>
        </c:txPr>
        <c:crossAx val="1516093647"/>
        <c:crosses val="autoZero"/>
        <c:auto val="1"/>
        <c:lblAlgn val="ctr"/>
        <c:lblOffset val="100"/>
        <c:noMultiLvlLbl val="0"/>
      </c:catAx>
      <c:valAx>
        <c:axId val="1516093647"/>
        <c:scaling>
          <c:orientation val="minMax"/>
          <c:min val="0"/>
        </c:scaling>
        <c:delete val="1"/>
        <c:axPos val="t"/>
        <c:numFmt formatCode="General" sourceLinked="1"/>
        <c:majorTickMark val="out"/>
        <c:minorTickMark val="none"/>
        <c:tickLblPos val="nextTo"/>
        <c:crossAx val="151609316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cap="flat" cmpd="sng" algn="ctr">
      <a:noFill/>
      <a:prstDash val="solid"/>
      <a:miter lim="800000"/>
    </a:ln>
    <a:effectLst/>
  </c:spPr>
  <c:txPr>
    <a:bodyPr/>
    <a:lstStyle/>
    <a:p>
      <a:pPr>
        <a:defRPr/>
      </a:pPr>
      <a:endParaRPr lang="es-ES"/>
    </a:p>
  </c:txPr>
  <c:externalData r:id="rId4">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clustered"/>
        <c:varyColors val="1"/>
        <c:ser>
          <c:idx val="0"/>
          <c:order val="0"/>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F479-44CE-BAC5-9DF42ED584C4}"/>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F479-44CE-BAC5-9DF42ED584C4}"/>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F479-44CE-BAC5-9DF42ED584C4}"/>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F479-44CE-BAC5-9DF42ED584C4}"/>
              </c:ext>
            </c:extLst>
          </c:dPt>
          <c:dLbls>
            <c:numFmt formatCode="#\%"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Hoja1!$A$1:$A$4</c:f>
              <c:strCache>
                <c:ptCount val="4"/>
                <c:pt idx="0">
                  <c:v>Sus capacidades técnicas</c:v>
                </c:pt>
                <c:pt idx="1">
                  <c:v>La lealtad que de ellos tiene José Antonio Kast</c:v>
                </c:pt>
                <c:pt idx="2">
                  <c:v>Los partidos políticos del sector</c:v>
                </c:pt>
                <c:pt idx="3">
                  <c:v>Porque otros rechazaron el cargo</c:v>
                </c:pt>
              </c:strCache>
            </c:strRef>
          </c:cat>
          <c:val>
            <c:numRef>
              <c:f>Hoja1!$B$1:$B$4</c:f>
              <c:numCache>
                <c:formatCode>General</c:formatCode>
                <c:ptCount val="4"/>
                <c:pt idx="0">
                  <c:v>46.821559999999998</c:v>
                </c:pt>
                <c:pt idx="1">
                  <c:v>24.018699999999999</c:v>
                </c:pt>
                <c:pt idx="2">
                  <c:v>21.871749999999999</c:v>
                </c:pt>
                <c:pt idx="3">
                  <c:v>7.287992</c:v>
                </c:pt>
              </c:numCache>
            </c:numRef>
          </c:val>
          <c:extLst>
            <c:ext xmlns:c16="http://schemas.microsoft.com/office/drawing/2014/chart" uri="{C3380CC4-5D6E-409C-BE32-E72D297353CC}">
              <c16:uniqueId val="{00000008-F479-44CE-BAC5-9DF42ED584C4}"/>
            </c:ext>
          </c:extLst>
        </c:ser>
        <c:dLbls>
          <c:showLegendKey val="0"/>
          <c:showVal val="0"/>
          <c:showCatName val="0"/>
          <c:showSerName val="0"/>
          <c:showPercent val="0"/>
          <c:showBubbleSize val="0"/>
        </c:dLbls>
        <c:gapWidth val="70"/>
        <c:axId val="1516099407"/>
        <c:axId val="1516083087"/>
      </c:barChart>
      <c:catAx>
        <c:axId val="1516099407"/>
        <c:scaling>
          <c:orientation val="maxMin"/>
        </c:scaling>
        <c:delete val="0"/>
        <c:axPos val="l"/>
        <c:numFmt formatCode="General" sourceLinked="1"/>
        <c:majorTickMark val="out"/>
        <c:minorTickMark val="none"/>
        <c:tickLblPos val="nextTo"/>
        <c:spPr>
          <a:noFill/>
          <a:ln w="12700" cap="flat" cmpd="sng" algn="ctr">
            <a:solidFill>
              <a:schemeClr val="tx1">
                <a:tint val="7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S"/>
          </a:p>
        </c:txPr>
        <c:crossAx val="1516083087"/>
        <c:crosses val="autoZero"/>
        <c:auto val="1"/>
        <c:lblAlgn val="ctr"/>
        <c:lblOffset val="100"/>
        <c:noMultiLvlLbl val="0"/>
      </c:catAx>
      <c:valAx>
        <c:axId val="1516083087"/>
        <c:scaling>
          <c:orientation val="minMax"/>
          <c:min val="0"/>
        </c:scaling>
        <c:delete val="1"/>
        <c:axPos val="t"/>
        <c:numFmt formatCode="General" sourceLinked="1"/>
        <c:majorTickMark val="out"/>
        <c:minorTickMark val="none"/>
        <c:tickLblPos val="nextTo"/>
        <c:crossAx val="151609940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cap="flat" cmpd="sng" algn="ctr">
      <a:noFill/>
      <a:prstDash val="solid"/>
      <a:miter lim="800000"/>
    </a:ln>
    <a:effectLst/>
  </c:spPr>
  <c:txPr>
    <a:bodyPr/>
    <a:lstStyle/>
    <a:p>
      <a:pPr>
        <a:defRPr/>
      </a:pPr>
      <a:endParaRPr lang="es-E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9.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0.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9.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0.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B9B0B8-9E8E-4E4C-8D51-901E3A7DAB4A}" type="doc">
      <dgm:prSet loTypeId="urn:microsoft.com/office/officeart/2005/8/layout/process5" loCatId="process" qsTypeId="urn:microsoft.com/office/officeart/2005/8/quickstyle/simple1" qsCatId="simple" csTypeId="urn:microsoft.com/office/officeart/2005/8/colors/colorful5" csCatId="colorful" phldr="1"/>
      <dgm:spPr/>
      <dgm:t>
        <a:bodyPr/>
        <a:lstStyle/>
        <a:p>
          <a:endParaRPr lang="en-US"/>
        </a:p>
      </dgm:t>
    </dgm:pt>
    <dgm:pt modelId="{54140018-EEB0-4D41-8C9D-1B676E17185A}">
      <dgm:prSet custT="1"/>
      <dgm:spPr/>
      <dgm:t>
        <a:bodyPr/>
        <a:lstStyle/>
        <a:p>
          <a:r>
            <a:rPr lang="es-ES" sz="1600" dirty="0"/>
            <a:t>Al cruzar la Pregunta 13 con las evaluaciones a los presidentes se observa un desplazamiento sistemático sobre el eje ideológico dominante (que veremos más adelante). </a:t>
          </a:r>
          <a:endParaRPr lang="en-US" sz="1600" dirty="0"/>
        </a:p>
      </dgm:t>
    </dgm:pt>
    <dgm:pt modelId="{8A1F4E29-821B-4908-8B4E-B8C8E4FDD84B}" type="parTrans" cxnId="{82370D0E-7D52-4D1C-B836-88A99DDEF7AC}">
      <dgm:prSet/>
      <dgm:spPr/>
      <dgm:t>
        <a:bodyPr/>
        <a:lstStyle/>
        <a:p>
          <a:endParaRPr lang="en-US"/>
        </a:p>
      </dgm:t>
    </dgm:pt>
    <dgm:pt modelId="{A2FDF35B-A340-4656-BA6E-215FD981C48A}" type="sibTrans" cxnId="{82370D0E-7D52-4D1C-B836-88A99DDEF7AC}">
      <dgm:prSet/>
      <dgm:spPr/>
      <dgm:t>
        <a:bodyPr/>
        <a:lstStyle/>
        <a:p>
          <a:endParaRPr lang="en-US"/>
        </a:p>
      </dgm:t>
    </dgm:pt>
    <dgm:pt modelId="{81A5F216-E792-46E2-9FD9-FD2A0BF00BC1}">
      <dgm:prSet custT="1"/>
      <dgm:spPr/>
      <dgm:t>
        <a:bodyPr/>
        <a:lstStyle/>
        <a:p>
          <a:r>
            <a:rPr lang="es-ES" sz="1500" dirty="0"/>
            <a:t>Entre quienes consideran la situación “muy justificable”, las mayores alzas respecto de la media general se registran en las notas a Augusto Pinochet y José Antonio Kast, seguidas —aunque con menor magnitud— por Sebastián Piñera en ambos mandatos</a:t>
          </a:r>
          <a:endParaRPr lang="en-US" sz="1500" dirty="0"/>
        </a:p>
      </dgm:t>
    </dgm:pt>
    <dgm:pt modelId="{51301FE7-0768-4661-A953-0B73F4EAAE61}" type="parTrans" cxnId="{AF02A6BD-7C8C-4B5B-8305-B05F0AB0DCAE}">
      <dgm:prSet/>
      <dgm:spPr/>
      <dgm:t>
        <a:bodyPr/>
        <a:lstStyle/>
        <a:p>
          <a:endParaRPr lang="en-US"/>
        </a:p>
      </dgm:t>
    </dgm:pt>
    <dgm:pt modelId="{7104D151-AF24-4F87-9BAB-5FA43C0A6506}" type="sibTrans" cxnId="{AF02A6BD-7C8C-4B5B-8305-B05F0AB0DCAE}">
      <dgm:prSet/>
      <dgm:spPr/>
      <dgm:t>
        <a:bodyPr/>
        <a:lstStyle/>
        <a:p>
          <a:endParaRPr lang="en-US"/>
        </a:p>
      </dgm:t>
    </dgm:pt>
    <dgm:pt modelId="{73A23BE8-81B9-4AF6-81BC-0CD9CD6BB9D9}">
      <dgm:prSet custT="1"/>
      <dgm:spPr/>
      <dgm:t>
        <a:bodyPr/>
        <a:lstStyle/>
        <a:p>
          <a:r>
            <a:rPr lang="es-ES" sz="1600" dirty="0"/>
            <a:t>En el grupo que responde “algo justificable”, el patrón mantiene la misma dirección pero con menor intensidad: aumentan principalmente las notas a Piñera y, en menor medida, a Kast y Pinochet.</a:t>
          </a:r>
          <a:endParaRPr lang="en-US" sz="1600" dirty="0"/>
        </a:p>
      </dgm:t>
    </dgm:pt>
    <dgm:pt modelId="{165D67A2-589D-43C5-B95C-9B12F7716795}" type="parTrans" cxnId="{EC4D60D1-B006-4DA0-B1D5-7B32AF5D6773}">
      <dgm:prSet/>
      <dgm:spPr/>
      <dgm:t>
        <a:bodyPr/>
        <a:lstStyle/>
        <a:p>
          <a:endParaRPr lang="en-US"/>
        </a:p>
      </dgm:t>
    </dgm:pt>
    <dgm:pt modelId="{E448F885-EAB6-4FFF-A3F1-B16A8B5E1959}" type="sibTrans" cxnId="{EC4D60D1-B006-4DA0-B1D5-7B32AF5D6773}">
      <dgm:prSet/>
      <dgm:spPr/>
      <dgm:t>
        <a:bodyPr/>
        <a:lstStyle/>
        <a:p>
          <a:endParaRPr lang="en-US"/>
        </a:p>
      </dgm:t>
    </dgm:pt>
    <dgm:pt modelId="{1781DA77-33DC-4A2A-8465-4AEF54C2FA97}">
      <dgm:prSet custT="1"/>
      <dgm:spPr/>
      <dgm:t>
        <a:bodyPr/>
        <a:lstStyle/>
        <a:p>
          <a:r>
            <a:rPr lang="es-ES" sz="1800" dirty="0"/>
            <a:t>En términos estructurales, esto indica que la variable medida no introduce una dimensión nueva en el espacio político, sino que activa y amplifica el eje ideológico ya existente.</a:t>
          </a:r>
          <a:endParaRPr lang="en-US" sz="1800" dirty="0"/>
        </a:p>
      </dgm:t>
    </dgm:pt>
    <dgm:pt modelId="{255E6C58-5702-4CC1-AAE6-67C99CBE4DB1}" type="parTrans" cxnId="{FFCB2AEC-305B-4D92-BCE3-1617B46D76F5}">
      <dgm:prSet/>
      <dgm:spPr/>
      <dgm:t>
        <a:bodyPr/>
        <a:lstStyle/>
        <a:p>
          <a:endParaRPr lang="en-US"/>
        </a:p>
      </dgm:t>
    </dgm:pt>
    <dgm:pt modelId="{3BC5B55D-2B41-409B-B629-8BEF60960AD6}" type="sibTrans" cxnId="{FFCB2AEC-305B-4D92-BCE3-1617B46D76F5}">
      <dgm:prSet/>
      <dgm:spPr/>
      <dgm:t>
        <a:bodyPr/>
        <a:lstStyle/>
        <a:p>
          <a:endParaRPr lang="en-US"/>
        </a:p>
      </dgm:t>
    </dgm:pt>
    <dgm:pt modelId="{CF5B22A8-3767-46AB-9753-2EDDD79BC74E}" type="pres">
      <dgm:prSet presAssocID="{C1B9B0B8-9E8E-4E4C-8D51-901E3A7DAB4A}" presName="diagram" presStyleCnt="0">
        <dgm:presLayoutVars>
          <dgm:dir/>
          <dgm:resizeHandles val="exact"/>
        </dgm:presLayoutVars>
      </dgm:prSet>
      <dgm:spPr/>
    </dgm:pt>
    <dgm:pt modelId="{D0FA63EF-2EBD-4C31-807D-71F6972012FD}" type="pres">
      <dgm:prSet presAssocID="{54140018-EEB0-4D41-8C9D-1B676E17185A}" presName="node" presStyleLbl="node1" presStyleIdx="0" presStyleCnt="4" custScaleY="223868">
        <dgm:presLayoutVars>
          <dgm:bulletEnabled val="1"/>
        </dgm:presLayoutVars>
      </dgm:prSet>
      <dgm:spPr/>
    </dgm:pt>
    <dgm:pt modelId="{CCF0573E-3A9E-4BBE-BEB4-DCCBD6C813D1}" type="pres">
      <dgm:prSet presAssocID="{A2FDF35B-A340-4656-BA6E-215FD981C48A}" presName="sibTrans" presStyleLbl="sibTrans2D1" presStyleIdx="0" presStyleCnt="3"/>
      <dgm:spPr/>
    </dgm:pt>
    <dgm:pt modelId="{3DA5638A-B199-40BA-8BA5-C9490EBD75DC}" type="pres">
      <dgm:prSet presAssocID="{A2FDF35B-A340-4656-BA6E-215FD981C48A}" presName="connectorText" presStyleLbl="sibTrans2D1" presStyleIdx="0" presStyleCnt="3"/>
      <dgm:spPr/>
    </dgm:pt>
    <dgm:pt modelId="{9EF48BBE-7AE3-4120-8BA9-1EF724DD2D5F}" type="pres">
      <dgm:prSet presAssocID="{81A5F216-E792-46E2-9FD9-FD2A0BF00BC1}" presName="node" presStyleLbl="node1" presStyleIdx="1" presStyleCnt="4" custScaleY="225227">
        <dgm:presLayoutVars>
          <dgm:bulletEnabled val="1"/>
        </dgm:presLayoutVars>
      </dgm:prSet>
      <dgm:spPr/>
    </dgm:pt>
    <dgm:pt modelId="{8DB745E1-F39B-40BB-8288-A21836F53F38}" type="pres">
      <dgm:prSet presAssocID="{7104D151-AF24-4F87-9BAB-5FA43C0A6506}" presName="sibTrans" presStyleLbl="sibTrans2D1" presStyleIdx="1" presStyleCnt="3"/>
      <dgm:spPr/>
    </dgm:pt>
    <dgm:pt modelId="{E269F916-6247-4787-93C1-9B330AC4C374}" type="pres">
      <dgm:prSet presAssocID="{7104D151-AF24-4F87-9BAB-5FA43C0A6506}" presName="connectorText" presStyleLbl="sibTrans2D1" presStyleIdx="1" presStyleCnt="3"/>
      <dgm:spPr/>
    </dgm:pt>
    <dgm:pt modelId="{8D197C18-A87E-444F-AB79-CC953612303A}" type="pres">
      <dgm:prSet presAssocID="{73A23BE8-81B9-4AF6-81BC-0CD9CD6BB9D9}" presName="node" presStyleLbl="node1" presStyleIdx="2" presStyleCnt="4" custScaleY="236100">
        <dgm:presLayoutVars>
          <dgm:bulletEnabled val="1"/>
        </dgm:presLayoutVars>
      </dgm:prSet>
      <dgm:spPr/>
    </dgm:pt>
    <dgm:pt modelId="{0ADB8C57-E8BA-41B6-A01F-8F5BB0C947E3}" type="pres">
      <dgm:prSet presAssocID="{E448F885-EAB6-4FFF-A3F1-B16A8B5E1959}" presName="sibTrans" presStyleLbl="sibTrans2D1" presStyleIdx="2" presStyleCnt="3"/>
      <dgm:spPr/>
    </dgm:pt>
    <dgm:pt modelId="{0C12FFDF-B348-422D-B372-059F0B36B86B}" type="pres">
      <dgm:prSet presAssocID="{E448F885-EAB6-4FFF-A3F1-B16A8B5E1959}" presName="connectorText" presStyleLbl="sibTrans2D1" presStyleIdx="2" presStyleCnt="3"/>
      <dgm:spPr/>
    </dgm:pt>
    <dgm:pt modelId="{5DE699E2-D44F-41E5-8C31-3ECFBB253A9D}" type="pres">
      <dgm:prSet presAssocID="{1781DA77-33DC-4A2A-8465-4AEF54C2FA97}" presName="node" presStyleLbl="node1" presStyleIdx="3" presStyleCnt="4" custScaleY="334711">
        <dgm:presLayoutVars>
          <dgm:bulletEnabled val="1"/>
        </dgm:presLayoutVars>
      </dgm:prSet>
      <dgm:spPr/>
    </dgm:pt>
  </dgm:ptLst>
  <dgm:cxnLst>
    <dgm:cxn modelId="{82370D0E-7D52-4D1C-B836-88A99DDEF7AC}" srcId="{C1B9B0B8-9E8E-4E4C-8D51-901E3A7DAB4A}" destId="{54140018-EEB0-4D41-8C9D-1B676E17185A}" srcOrd="0" destOrd="0" parTransId="{8A1F4E29-821B-4908-8B4E-B8C8E4FDD84B}" sibTransId="{A2FDF35B-A340-4656-BA6E-215FD981C48A}"/>
    <dgm:cxn modelId="{8A2F0A26-C6E1-4C61-8A8B-1F37DE0C4D29}" type="presOf" srcId="{C1B9B0B8-9E8E-4E4C-8D51-901E3A7DAB4A}" destId="{CF5B22A8-3767-46AB-9753-2EDDD79BC74E}" srcOrd="0" destOrd="0" presId="urn:microsoft.com/office/officeart/2005/8/layout/process5"/>
    <dgm:cxn modelId="{E72DD932-DB39-4942-BE4A-D4E755F0C09B}" type="presOf" srcId="{81A5F216-E792-46E2-9FD9-FD2A0BF00BC1}" destId="{9EF48BBE-7AE3-4120-8BA9-1EF724DD2D5F}" srcOrd="0" destOrd="0" presId="urn:microsoft.com/office/officeart/2005/8/layout/process5"/>
    <dgm:cxn modelId="{36914141-9EFD-4297-9B1D-5126E8C9B697}" type="presOf" srcId="{1781DA77-33DC-4A2A-8465-4AEF54C2FA97}" destId="{5DE699E2-D44F-41E5-8C31-3ECFBB253A9D}" srcOrd="0" destOrd="0" presId="urn:microsoft.com/office/officeart/2005/8/layout/process5"/>
    <dgm:cxn modelId="{1C37AF6C-2C07-44FC-A889-F31280B17DF4}" type="presOf" srcId="{A2FDF35B-A340-4656-BA6E-215FD981C48A}" destId="{3DA5638A-B199-40BA-8BA5-C9490EBD75DC}" srcOrd="1" destOrd="0" presId="urn:microsoft.com/office/officeart/2005/8/layout/process5"/>
    <dgm:cxn modelId="{040C4F75-BD60-411B-93B7-76B3DE52524F}" type="presOf" srcId="{73A23BE8-81B9-4AF6-81BC-0CD9CD6BB9D9}" destId="{8D197C18-A87E-444F-AB79-CC953612303A}" srcOrd="0" destOrd="0" presId="urn:microsoft.com/office/officeart/2005/8/layout/process5"/>
    <dgm:cxn modelId="{DF3E6590-28E2-462F-9EB5-EEFF47931980}" type="presOf" srcId="{7104D151-AF24-4F87-9BAB-5FA43C0A6506}" destId="{8DB745E1-F39B-40BB-8288-A21836F53F38}" srcOrd="0" destOrd="0" presId="urn:microsoft.com/office/officeart/2005/8/layout/process5"/>
    <dgm:cxn modelId="{EAED91A1-EF64-4F67-AFCA-BE3DF8332B17}" type="presOf" srcId="{E448F885-EAB6-4FFF-A3F1-B16A8B5E1959}" destId="{0ADB8C57-E8BA-41B6-A01F-8F5BB0C947E3}" srcOrd="0" destOrd="0" presId="urn:microsoft.com/office/officeart/2005/8/layout/process5"/>
    <dgm:cxn modelId="{2378A3AF-5FA8-4F73-8421-E85E5F8E6D86}" type="presOf" srcId="{54140018-EEB0-4D41-8C9D-1B676E17185A}" destId="{D0FA63EF-2EBD-4C31-807D-71F6972012FD}" srcOrd="0" destOrd="0" presId="urn:microsoft.com/office/officeart/2005/8/layout/process5"/>
    <dgm:cxn modelId="{14801AB0-AA29-47EC-B881-0462531C6614}" type="presOf" srcId="{A2FDF35B-A340-4656-BA6E-215FD981C48A}" destId="{CCF0573E-3A9E-4BBE-BEB4-DCCBD6C813D1}" srcOrd="0" destOrd="0" presId="urn:microsoft.com/office/officeart/2005/8/layout/process5"/>
    <dgm:cxn modelId="{6F2D3CB4-A186-48E7-8FDE-304DA45E9543}" type="presOf" srcId="{E448F885-EAB6-4FFF-A3F1-B16A8B5E1959}" destId="{0C12FFDF-B348-422D-B372-059F0B36B86B}" srcOrd="1" destOrd="0" presId="urn:microsoft.com/office/officeart/2005/8/layout/process5"/>
    <dgm:cxn modelId="{AF02A6BD-7C8C-4B5B-8305-B05F0AB0DCAE}" srcId="{C1B9B0B8-9E8E-4E4C-8D51-901E3A7DAB4A}" destId="{81A5F216-E792-46E2-9FD9-FD2A0BF00BC1}" srcOrd="1" destOrd="0" parTransId="{51301FE7-0768-4661-A953-0B73F4EAAE61}" sibTransId="{7104D151-AF24-4F87-9BAB-5FA43C0A6506}"/>
    <dgm:cxn modelId="{0F49DBC4-79BD-427F-AE5D-479A7235DE47}" type="presOf" srcId="{7104D151-AF24-4F87-9BAB-5FA43C0A6506}" destId="{E269F916-6247-4787-93C1-9B330AC4C374}" srcOrd="1" destOrd="0" presId="urn:microsoft.com/office/officeart/2005/8/layout/process5"/>
    <dgm:cxn modelId="{EC4D60D1-B006-4DA0-B1D5-7B32AF5D6773}" srcId="{C1B9B0B8-9E8E-4E4C-8D51-901E3A7DAB4A}" destId="{73A23BE8-81B9-4AF6-81BC-0CD9CD6BB9D9}" srcOrd="2" destOrd="0" parTransId="{165D67A2-589D-43C5-B95C-9B12F7716795}" sibTransId="{E448F885-EAB6-4FFF-A3F1-B16A8B5E1959}"/>
    <dgm:cxn modelId="{FFCB2AEC-305B-4D92-BCE3-1617B46D76F5}" srcId="{C1B9B0B8-9E8E-4E4C-8D51-901E3A7DAB4A}" destId="{1781DA77-33DC-4A2A-8465-4AEF54C2FA97}" srcOrd="3" destOrd="0" parTransId="{255E6C58-5702-4CC1-AAE6-67C99CBE4DB1}" sibTransId="{3BC5B55D-2B41-409B-B629-8BEF60960AD6}"/>
    <dgm:cxn modelId="{26CFC805-EBF8-449C-9AE1-23D3D60725D8}" type="presParOf" srcId="{CF5B22A8-3767-46AB-9753-2EDDD79BC74E}" destId="{D0FA63EF-2EBD-4C31-807D-71F6972012FD}" srcOrd="0" destOrd="0" presId="urn:microsoft.com/office/officeart/2005/8/layout/process5"/>
    <dgm:cxn modelId="{5B22F821-09BB-4B31-B2F2-9414D775E197}" type="presParOf" srcId="{CF5B22A8-3767-46AB-9753-2EDDD79BC74E}" destId="{CCF0573E-3A9E-4BBE-BEB4-DCCBD6C813D1}" srcOrd="1" destOrd="0" presId="urn:microsoft.com/office/officeart/2005/8/layout/process5"/>
    <dgm:cxn modelId="{1028F246-C66D-4A6E-A71B-4E70AEB397DE}" type="presParOf" srcId="{CCF0573E-3A9E-4BBE-BEB4-DCCBD6C813D1}" destId="{3DA5638A-B199-40BA-8BA5-C9490EBD75DC}" srcOrd="0" destOrd="0" presId="urn:microsoft.com/office/officeart/2005/8/layout/process5"/>
    <dgm:cxn modelId="{0DF04BC3-0095-4F31-8CBB-AEC3B1A3670A}" type="presParOf" srcId="{CF5B22A8-3767-46AB-9753-2EDDD79BC74E}" destId="{9EF48BBE-7AE3-4120-8BA9-1EF724DD2D5F}" srcOrd="2" destOrd="0" presId="urn:microsoft.com/office/officeart/2005/8/layout/process5"/>
    <dgm:cxn modelId="{372E0CE4-D4CF-44CF-B3DB-2EF3889607A0}" type="presParOf" srcId="{CF5B22A8-3767-46AB-9753-2EDDD79BC74E}" destId="{8DB745E1-F39B-40BB-8288-A21836F53F38}" srcOrd="3" destOrd="0" presId="urn:microsoft.com/office/officeart/2005/8/layout/process5"/>
    <dgm:cxn modelId="{F20DE69D-51B6-4469-BF48-4C489D9F8A17}" type="presParOf" srcId="{8DB745E1-F39B-40BB-8288-A21836F53F38}" destId="{E269F916-6247-4787-93C1-9B330AC4C374}" srcOrd="0" destOrd="0" presId="urn:microsoft.com/office/officeart/2005/8/layout/process5"/>
    <dgm:cxn modelId="{7284BB9C-7DB7-4986-9955-E12AF23E0872}" type="presParOf" srcId="{CF5B22A8-3767-46AB-9753-2EDDD79BC74E}" destId="{8D197C18-A87E-444F-AB79-CC953612303A}" srcOrd="4" destOrd="0" presId="urn:microsoft.com/office/officeart/2005/8/layout/process5"/>
    <dgm:cxn modelId="{20E16656-0A54-4D78-91EE-30843F9FD955}" type="presParOf" srcId="{CF5B22A8-3767-46AB-9753-2EDDD79BC74E}" destId="{0ADB8C57-E8BA-41B6-A01F-8F5BB0C947E3}" srcOrd="5" destOrd="0" presId="urn:microsoft.com/office/officeart/2005/8/layout/process5"/>
    <dgm:cxn modelId="{F9A6D7DD-8F30-4EC1-8DE8-B935BF593966}" type="presParOf" srcId="{0ADB8C57-E8BA-41B6-A01F-8F5BB0C947E3}" destId="{0C12FFDF-B348-422D-B372-059F0B36B86B}" srcOrd="0" destOrd="0" presId="urn:microsoft.com/office/officeart/2005/8/layout/process5"/>
    <dgm:cxn modelId="{8D6FCAE9-0704-4514-8D8E-81B92FBBEF60}" type="presParOf" srcId="{CF5B22A8-3767-46AB-9753-2EDDD79BC74E}" destId="{5DE699E2-D44F-41E5-8C31-3ECFBB253A9D}" srcOrd="6" destOrd="0" presId="urn:microsoft.com/office/officeart/2005/8/layout/process5"/>
  </dgm:cxnLst>
  <dgm:bg/>
  <dgm:whole>
    <a:ln>
      <a:solidFill>
        <a:schemeClr val="bg1"/>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FA63EF-2EBD-4C31-807D-71F6972012FD}">
      <dsp:nvSpPr>
        <dsp:cNvPr id="0" name=""/>
        <dsp:cNvSpPr/>
      </dsp:nvSpPr>
      <dsp:spPr>
        <a:xfrm>
          <a:off x="4621" y="818724"/>
          <a:ext cx="2020453" cy="2713889"/>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Al cruzar la Pregunta 13 con las evaluaciones a los presidentes se observa un desplazamiento sistemático sobre el eje ideológico dominante (que veremos más adelante). </a:t>
          </a:r>
          <a:endParaRPr lang="en-US" sz="1600" kern="1200" dirty="0"/>
        </a:p>
      </dsp:txBody>
      <dsp:txXfrm>
        <a:off x="63798" y="877901"/>
        <a:ext cx="1902099" cy="2595535"/>
      </dsp:txXfrm>
    </dsp:sp>
    <dsp:sp modelId="{CCF0573E-3A9E-4BBE-BEB4-DCCBD6C813D1}">
      <dsp:nvSpPr>
        <dsp:cNvPr id="0" name=""/>
        <dsp:cNvSpPr/>
      </dsp:nvSpPr>
      <dsp:spPr>
        <a:xfrm>
          <a:off x="2202874" y="1925132"/>
          <a:ext cx="428336" cy="501072"/>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2202874" y="2025346"/>
        <a:ext cx="299835" cy="300644"/>
      </dsp:txXfrm>
    </dsp:sp>
    <dsp:sp modelId="{9EF48BBE-7AE3-4120-8BA9-1EF724DD2D5F}">
      <dsp:nvSpPr>
        <dsp:cNvPr id="0" name=""/>
        <dsp:cNvSpPr/>
      </dsp:nvSpPr>
      <dsp:spPr>
        <a:xfrm>
          <a:off x="2833255" y="810487"/>
          <a:ext cx="2020453" cy="2730363"/>
        </a:xfrm>
        <a:prstGeom prst="roundRect">
          <a:avLst>
            <a:gd name="adj" fmla="val 10000"/>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ES" sz="1500" kern="1200" dirty="0"/>
            <a:t>Entre quienes consideran la situación “muy justificable”, las mayores alzas respecto de la media general se registran en las notas a Augusto Pinochet y José Antonio Kast, seguidas —aunque con menor magnitud— por Sebastián Piñera en ambos mandatos</a:t>
          </a:r>
          <a:endParaRPr lang="en-US" sz="1500" kern="1200" dirty="0"/>
        </a:p>
      </dsp:txBody>
      <dsp:txXfrm>
        <a:off x="2892432" y="869664"/>
        <a:ext cx="1902099" cy="2612009"/>
      </dsp:txXfrm>
    </dsp:sp>
    <dsp:sp modelId="{8DB745E1-F39B-40BB-8288-A21836F53F38}">
      <dsp:nvSpPr>
        <dsp:cNvPr id="0" name=""/>
        <dsp:cNvSpPr/>
      </dsp:nvSpPr>
      <dsp:spPr>
        <a:xfrm>
          <a:off x="5031509" y="1925132"/>
          <a:ext cx="428336" cy="501072"/>
        </a:xfrm>
        <a:prstGeom prst="rightArrow">
          <a:avLst>
            <a:gd name="adj1" fmla="val 60000"/>
            <a:gd name="adj2" fmla="val 50000"/>
          </a:avLst>
        </a:prstGeom>
        <a:solidFill>
          <a:schemeClr val="accent5">
            <a:hueOff val="-3379271"/>
            <a:satOff val="-8710"/>
            <a:lumOff val="-588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5031509" y="2025346"/>
        <a:ext cx="299835" cy="300644"/>
      </dsp:txXfrm>
    </dsp:sp>
    <dsp:sp modelId="{8D197C18-A87E-444F-AB79-CC953612303A}">
      <dsp:nvSpPr>
        <dsp:cNvPr id="0" name=""/>
        <dsp:cNvSpPr/>
      </dsp:nvSpPr>
      <dsp:spPr>
        <a:xfrm>
          <a:off x="5661890" y="744581"/>
          <a:ext cx="2020453" cy="2862174"/>
        </a:xfrm>
        <a:prstGeom prst="roundRect">
          <a:avLst>
            <a:gd name="adj" fmla="val 10000"/>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En el grupo que responde “algo justificable”, el patrón mantiene la misma dirección pero con menor intensidad: aumentan principalmente las notas a Piñera y, en menor medida, a Kast y Pinochet.</a:t>
          </a:r>
          <a:endParaRPr lang="en-US" sz="1600" kern="1200" dirty="0"/>
        </a:p>
      </dsp:txBody>
      <dsp:txXfrm>
        <a:off x="5721067" y="803758"/>
        <a:ext cx="1902099" cy="2743820"/>
      </dsp:txXfrm>
    </dsp:sp>
    <dsp:sp modelId="{0ADB8C57-E8BA-41B6-A01F-8F5BB0C947E3}">
      <dsp:nvSpPr>
        <dsp:cNvPr id="0" name=""/>
        <dsp:cNvSpPr/>
      </dsp:nvSpPr>
      <dsp:spPr>
        <a:xfrm>
          <a:off x="7860144" y="1925132"/>
          <a:ext cx="428336" cy="501072"/>
        </a:xfrm>
        <a:prstGeom prst="rightArrow">
          <a:avLst>
            <a:gd name="adj1" fmla="val 60000"/>
            <a:gd name="adj2" fmla="val 50000"/>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7860144" y="2025346"/>
        <a:ext cx="299835" cy="300644"/>
      </dsp:txXfrm>
    </dsp:sp>
    <dsp:sp modelId="{5DE699E2-D44F-41E5-8C31-3ECFBB253A9D}">
      <dsp:nvSpPr>
        <dsp:cNvPr id="0" name=""/>
        <dsp:cNvSpPr/>
      </dsp:nvSpPr>
      <dsp:spPr>
        <a:xfrm>
          <a:off x="8490525" y="146865"/>
          <a:ext cx="2020453" cy="4057607"/>
        </a:xfrm>
        <a:prstGeom prst="roundRect">
          <a:avLst>
            <a:gd name="adj" fmla="val 1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a:t>En términos estructurales, esto indica que la variable medida no introduce una dimensión nueva en el espacio político, sino que activa y amplifica el eje ideológico ya existente.</a:t>
          </a:r>
          <a:endParaRPr lang="en-US" sz="1800" kern="1200" dirty="0"/>
        </a:p>
      </dsp:txBody>
      <dsp:txXfrm>
        <a:off x="8549702" y="206042"/>
        <a:ext cx="1902099" cy="3939253"/>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3-02T21:26:24.543"/>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1 504,'9'-8,"1"1,0-1,0 1,1 1,-1 0,2 1,18-7,-8 4,1 2,0 0,26-2,16 2,-37 4,1-1,0-2,46-12,-38 6,1 1,1 2,0 2,46-1,161 7,-107 3,374-4,-496 0,0 0,30-8,-28 5,-1 1,22-2,-33 5,156 0,-139 2,-1 1,0 1,1 0,40 15,256 96,-268-97,-13-4,1-1,0-1,1-3,0-1,48 3,-73-12,0 0,0-1,0 0,0-1,26-9,74-36,-56 22,64-22,245-61,-272 90,0 3,1 5,126 2,427 16,-638-6,0 1,0 0,-1 1,1 0,-1 1,0 1,18 8,-15-5,1-2,1 0,23 6,5-7,1-2,87-5,-37 0,504 2,-590-1,1-1,-2 1,1-2,0 1,19-9,21-5,24 4,119-7,76 16,-221 3,-25 0,0-2,0-1,43-11,66-29,-80 25,-17 7,283-87,-263 85,1 2,-1 3,110-2,-129 9,50-8,26-1,640 11,-733 0,-1 1,30 6,-28-3,0-2,22 1,44 2,114 23,-127-16,18 5,-54-10,0-1,1-2,40 1,1033-8,-1090 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B976DA-878A-4894-8A37-D91E88085533}" type="datetimeFigureOut">
              <a:rPr lang="es-ES" smtClean="0"/>
              <a:t>28/02/2026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3C3CE6-43E5-4867-B5CA-7D6137733C71}" type="slidenum">
              <a:rPr lang="es-ES" smtClean="0"/>
              <a:t>‹Nº›</a:t>
            </a:fld>
            <a:endParaRPr lang="es-ES"/>
          </a:p>
        </p:txBody>
      </p:sp>
    </p:spTree>
    <p:extLst>
      <p:ext uri="{BB962C8B-B14F-4D97-AF65-F5344CB8AC3E}">
        <p14:creationId xmlns:p14="http://schemas.microsoft.com/office/powerpoint/2010/main" val="21099211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395806a5f6f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395806a5f6f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395806a5f6f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395806a5f6f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95806a5f6f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395806a5f6f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139578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395806a5f6f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395806a5f6f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95806a5f6f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95806a5f6f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4E4BB5-6F15-5699-C298-AEAEA5BFDEB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180D6861-63C6-7C44-C19A-5C8AEA13CD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id="{B5D134E6-140E-26DF-9D05-C043FF7C573D}"/>
              </a:ext>
            </a:extLst>
          </p:cNvPr>
          <p:cNvSpPr>
            <a:spLocks noGrp="1"/>
          </p:cNvSpPr>
          <p:nvPr>
            <p:ph type="dt" sz="half" idx="10"/>
          </p:nvPr>
        </p:nvSpPr>
        <p:spPr/>
        <p:txBody>
          <a:bodyPr/>
          <a:lstStyle/>
          <a:p>
            <a:fld id="{D4B750F0-0778-4C95-8386-10533E714DB5}" type="datetimeFigureOut">
              <a:rPr lang="es-CL" smtClean="0"/>
              <a:t>28-02-2026</a:t>
            </a:fld>
            <a:endParaRPr lang="es-CL"/>
          </a:p>
        </p:txBody>
      </p:sp>
      <p:sp>
        <p:nvSpPr>
          <p:cNvPr id="5" name="Marcador de pie de página 4">
            <a:extLst>
              <a:ext uri="{FF2B5EF4-FFF2-40B4-BE49-F238E27FC236}">
                <a16:creationId xmlns:a16="http://schemas.microsoft.com/office/drawing/2014/main" id="{A343E35A-5E5A-4F31-6EF2-1D4529BADC9E}"/>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3C853665-0B27-F1A3-B009-AD56BAE7E303}"/>
              </a:ext>
            </a:extLst>
          </p:cNvPr>
          <p:cNvSpPr>
            <a:spLocks noGrp="1"/>
          </p:cNvSpPr>
          <p:nvPr>
            <p:ph type="sldNum" sz="quarter" idx="12"/>
          </p:nvPr>
        </p:nvSpPr>
        <p:spPr/>
        <p:txBody>
          <a:bodyPr/>
          <a:lstStyle/>
          <a:p>
            <a:fld id="{D46B42F7-8F69-4838-98FC-D4F2BA61FE66}" type="slidenum">
              <a:rPr lang="es-CL" smtClean="0"/>
              <a:t>‹Nº›</a:t>
            </a:fld>
            <a:endParaRPr lang="es-CL"/>
          </a:p>
        </p:txBody>
      </p:sp>
    </p:spTree>
    <p:extLst>
      <p:ext uri="{BB962C8B-B14F-4D97-AF65-F5344CB8AC3E}">
        <p14:creationId xmlns:p14="http://schemas.microsoft.com/office/powerpoint/2010/main" val="29710368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4032A5-BF27-941E-FB5E-13C11F63E2ED}"/>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695BEC7F-F976-3A6D-2BE4-0E28FB337512}"/>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7E18028E-E70C-FE42-2722-17F424A9FF39}"/>
              </a:ext>
            </a:extLst>
          </p:cNvPr>
          <p:cNvSpPr>
            <a:spLocks noGrp="1"/>
          </p:cNvSpPr>
          <p:nvPr>
            <p:ph type="dt" sz="half" idx="10"/>
          </p:nvPr>
        </p:nvSpPr>
        <p:spPr/>
        <p:txBody>
          <a:bodyPr/>
          <a:lstStyle/>
          <a:p>
            <a:fld id="{D4B750F0-0778-4C95-8386-10533E714DB5}" type="datetimeFigureOut">
              <a:rPr lang="es-CL" smtClean="0"/>
              <a:t>28-02-2026</a:t>
            </a:fld>
            <a:endParaRPr lang="es-CL"/>
          </a:p>
        </p:txBody>
      </p:sp>
      <p:sp>
        <p:nvSpPr>
          <p:cNvPr id="5" name="Marcador de pie de página 4">
            <a:extLst>
              <a:ext uri="{FF2B5EF4-FFF2-40B4-BE49-F238E27FC236}">
                <a16:creationId xmlns:a16="http://schemas.microsoft.com/office/drawing/2014/main" id="{9995D148-00A4-0ABC-7B43-B88A09B24AE9}"/>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68B9A129-AC87-0A3C-DD73-45DAD37DB073}"/>
              </a:ext>
            </a:extLst>
          </p:cNvPr>
          <p:cNvSpPr>
            <a:spLocks noGrp="1"/>
          </p:cNvSpPr>
          <p:nvPr>
            <p:ph type="sldNum" sz="quarter" idx="12"/>
          </p:nvPr>
        </p:nvSpPr>
        <p:spPr/>
        <p:txBody>
          <a:bodyPr/>
          <a:lstStyle/>
          <a:p>
            <a:fld id="{D46B42F7-8F69-4838-98FC-D4F2BA61FE66}" type="slidenum">
              <a:rPr lang="es-CL" smtClean="0"/>
              <a:t>‹Nº›</a:t>
            </a:fld>
            <a:endParaRPr lang="es-CL"/>
          </a:p>
        </p:txBody>
      </p:sp>
    </p:spTree>
    <p:extLst>
      <p:ext uri="{BB962C8B-B14F-4D97-AF65-F5344CB8AC3E}">
        <p14:creationId xmlns:p14="http://schemas.microsoft.com/office/powerpoint/2010/main" val="3181912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45E7B1-942B-3B29-D87C-EFCA45139E85}"/>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ACF5218F-59C1-4301-45D4-189568EA277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3D4B78E-4339-3C89-0AAB-2C104CB96C75}"/>
              </a:ext>
            </a:extLst>
          </p:cNvPr>
          <p:cNvSpPr>
            <a:spLocks noGrp="1"/>
          </p:cNvSpPr>
          <p:nvPr>
            <p:ph type="dt" sz="half" idx="10"/>
          </p:nvPr>
        </p:nvSpPr>
        <p:spPr/>
        <p:txBody>
          <a:bodyPr/>
          <a:lstStyle/>
          <a:p>
            <a:fld id="{D4B750F0-0778-4C95-8386-10533E714DB5}" type="datetimeFigureOut">
              <a:rPr lang="es-CL" smtClean="0"/>
              <a:t>28-02-2026</a:t>
            </a:fld>
            <a:endParaRPr lang="es-CL"/>
          </a:p>
        </p:txBody>
      </p:sp>
      <p:sp>
        <p:nvSpPr>
          <p:cNvPr id="5" name="Marcador de pie de página 4">
            <a:extLst>
              <a:ext uri="{FF2B5EF4-FFF2-40B4-BE49-F238E27FC236}">
                <a16:creationId xmlns:a16="http://schemas.microsoft.com/office/drawing/2014/main" id="{1AC56C58-9164-3F4A-6B6F-EB1D7ABCDBB3}"/>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974FFF15-B6F1-5BC0-41D0-FFEA25EB91FE}"/>
              </a:ext>
            </a:extLst>
          </p:cNvPr>
          <p:cNvSpPr>
            <a:spLocks noGrp="1"/>
          </p:cNvSpPr>
          <p:nvPr>
            <p:ph type="sldNum" sz="quarter" idx="12"/>
          </p:nvPr>
        </p:nvSpPr>
        <p:spPr/>
        <p:txBody>
          <a:bodyPr/>
          <a:lstStyle/>
          <a:p>
            <a:fld id="{D46B42F7-8F69-4838-98FC-D4F2BA61FE66}" type="slidenum">
              <a:rPr lang="es-CL" smtClean="0"/>
              <a:t>‹Nº›</a:t>
            </a:fld>
            <a:endParaRPr lang="es-CL"/>
          </a:p>
        </p:txBody>
      </p:sp>
    </p:spTree>
    <p:extLst>
      <p:ext uri="{BB962C8B-B14F-4D97-AF65-F5344CB8AC3E}">
        <p14:creationId xmlns:p14="http://schemas.microsoft.com/office/powerpoint/2010/main" val="3687156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93DF08-F779-9FF5-18CD-6E3424DC8886}"/>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0B323E17-CC97-52E9-94F2-1EFDE511B9E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a:extLst>
              <a:ext uri="{FF2B5EF4-FFF2-40B4-BE49-F238E27FC236}">
                <a16:creationId xmlns:a16="http://schemas.microsoft.com/office/drawing/2014/main" id="{37EB0B47-CB17-E37A-77BD-EFEBC60C722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a:extLst>
              <a:ext uri="{FF2B5EF4-FFF2-40B4-BE49-F238E27FC236}">
                <a16:creationId xmlns:a16="http://schemas.microsoft.com/office/drawing/2014/main" id="{38A55D80-6B5F-94CD-2DF9-5530620EFAC6}"/>
              </a:ext>
            </a:extLst>
          </p:cNvPr>
          <p:cNvSpPr>
            <a:spLocks noGrp="1"/>
          </p:cNvSpPr>
          <p:nvPr>
            <p:ph type="dt" sz="half" idx="10"/>
          </p:nvPr>
        </p:nvSpPr>
        <p:spPr/>
        <p:txBody>
          <a:bodyPr/>
          <a:lstStyle/>
          <a:p>
            <a:fld id="{D4B750F0-0778-4C95-8386-10533E714DB5}" type="datetimeFigureOut">
              <a:rPr lang="es-CL" smtClean="0"/>
              <a:t>28-02-2026</a:t>
            </a:fld>
            <a:endParaRPr lang="es-CL"/>
          </a:p>
        </p:txBody>
      </p:sp>
      <p:sp>
        <p:nvSpPr>
          <p:cNvPr id="6" name="Marcador de pie de página 5">
            <a:extLst>
              <a:ext uri="{FF2B5EF4-FFF2-40B4-BE49-F238E27FC236}">
                <a16:creationId xmlns:a16="http://schemas.microsoft.com/office/drawing/2014/main" id="{C8509E7E-8370-0BA9-B845-A95D92EC6CAE}"/>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11B93FBE-0DA4-40E9-7286-E5650DAA2850}"/>
              </a:ext>
            </a:extLst>
          </p:cNvPr>
          <p:cNvSpPr>
            <a:spLocks noGrp="1"/>
          </p:cNvSpPr>
          <p:nvPr>
            <p:ph type="sldNum" sz="quarter" idx="12"/>
          </p:nvPr>
        </p:nvSpPr>
        <p:spPr/>
        <p:txBody>
          <a:bodyPr/>
          <a:lstStyle/>
          <a:p>
            <a:fld id="{D46B42F7-8F69-4838-98FC-D4F2BA61FE66}" type="slidenum">
              <a:rPr lang="es-CL" smtClean="0"/>
              <a:t>‹Nº›</a:t>
            </a:fld>
            <a:endParaRPr lang="es-CL"/>
          </a:p>
        </p:txBody>
      </p:sp>
    </p:spTree>
    <p:extLst>
      <p:ext uri="{BB962C8B-B14F-4D97-AF65-F5344CB8AC3E}">
        <p14:creationId xmlns:p14="http://schemas.microsoft.com/office/powerpoint/2010/main" val="2586490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D3EBE8-14D0-91C4-4753-C929C4AEACC9}"/>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438D2219-AA00-D432-8F38-F1FBAA10AE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887822D-1B06-FA36-244A-002AF5C70D2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a:extLst>
              <a:ext uri="{FF2B5EF4-FFF2-40B4-BE49-F238E27FC236}">
                <a16:creationId xmlns:a16="http://schemas.microsoft.com/office/drawing/2014/main" id="{A3B99431-CE83-5AAE-ACDC-EBAB06F4C4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934C116-21C5-CB00-CCDF-17FAE3854FBF}"/>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a:extLst>
              <a:ext uri="{FF2B5EF4-FFF2-40B4-BE49-F238E27FC236}">
                <a16:creationId xmlns:a16="http://schemas.microsoft.com/office/drawing/2014/main" id="{DF885543-4FCB-81D0-E7D4-E4E1CA938F61}"/>
              </a:ext>
            </a:extLst>
          </p:cNvPr>
          <p:cNvSpPr>
            <a:spLocks noGrp="1"/>
          </p:cNvSpPr>
          <p:nvPr>
            <p:ph type="dt" sz="half" idx="10"/>
          </p:nvPr>
        </p:nvSpPr>
        <p:spPr/>
        <p:txBody>
          <a:bodyPr/>
          <a:lstStyle/>
          <a:p>
            <a:fld id="{D4B750F0-0778-4C95-8386-10533E714DB5}" type="datetimeFigureOut">
              <a:rPr lang="es-CL" smtClean="0"/>
              <a:t>28-02-2026</a:t>
            </a:fld>
            <a:endParaRPr lang="es-CL"/>
          </a:p>
        </p:txBody>
      </p:sp>
      <p:sp>
        <p:nvSpPr>
          <p:cNvPr id="8" name="Marcador de pie de página 7">
            <a:extLst>
              <a:ext uri="{FF2B5EF4-FFF2-40B4-BE49-F238E27FC236}">
                <a16:creationId xmlns:a16="http://schemas.microsoft.com/office/drawing/2014/main" id="{652D8F3B-4A43-E7FE-8ED5-9874D96BC512}"/>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3D662B71-610E-DABA-20FC-5B5BA1102D36}"/>
              </a:ext>
            </a:extLst>
          </p:cNvPr>
          <p:cNvSpPr>
            <a:spLocks noGrp="1"/>
          </p:cNvSpPr>
          <p:nvPr>
            <p:ph type="sldNum" sz="quarter" idx="12"/>
          </p:nvPr>
        </p:nvSpPr>
        <p:spPr/>
        <p:txBody>
          <a:bodyPr/>
          <a:lstStyle/>
          <a:p>
            <a:fld id="{D46B42F7-8F69-4838-98FC-D4F2BA61FE66}" type="slidenum">
              <a:rPr lang="es-CL" smtClean="0"/>
              <a:t>‹Nº›</a:t>
            </a:fld>
            <a:endParaRPr lang="es-CL"/>
          </a:p>
        </p:txBody>
      </p:sp>
    </p:spTree>
    <p:extLst>
      <p:ext uri="{BB962C8B-B14F-4D97-AF65-F5344CB8AC3E}">
        <p14:creationId xmlns:p14="http://schemas.microsoft.com/office/powerpoint/2010/main" val="2971195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4EB343-99D5-FF40-8A81-33A4AD67469E}"/>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98426B75-705E-D03E-5DB2-6ED16AA91F9C}"/>
              </a:ext>
            </a:extLst>
          </p:cNvPr>
          <p:cNvSpPr>
            <a:spLocks noGrp="1"/>
          </p:cNvSpPr>
          <p:nvPr>
            <p:ph type="dt" sz="half" idx="10"/>
          </p:nvPr>
        </p:nvSpPr>
        <p:spPr/>
        <p:txBody>
          <a:bodyPr/>
          <a:lstStyle/>
          <a:p>
            <a:fld id="{D4B750F0-0778-4C95-8386-10533E714DB5}" type="datetimeFigureOut">
              <a:rPr lang="es-CL" smtClean="0"/>
              <a:t>28-02-2026</a:t>
            </a:fld>
            <a:endParaRPr lang="es-CL"/>
          </a:p>
        </p:txBody>
      </p:sp>
      <p:sp>
        <p:nvSpPr>
          <p:cNvPr id="4" name="Marcador de pie de página 3">
            <a:extLst>
              <a:ext uri="{FF2B5EF4-FFF2-40B4-BE49-F238E27FC236}">
                <a16:creationId xmlns:a16="http://schemas.microsoft.com/office/drawing/2014/main" id="{66D5953A-7249-6775-DC92-740C69542510}"/>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4D936B36-0DC2-1645-FAD2-99279A241115}"/>
              </a:ext>
            </a:extLst>
          </p:cNvPr>
          <p:cNvSpPr>
            <a:spLocks noGrp="1"/>
          </p:cNvSpPr>
          <p:nvPr>
            <p:ph type="sldNum" sz="quarter" idx="12"/>
          </p:nvPr>
        </p:nvSpPr>
        <p:spPr/>
        <p:txBody>
          <a:bodyPr/>
          <a:lstStyle/>
          <a:p>
            <a:fld id="{D46B42F7-8F69-4838-98FC-D4F2BA61FE66}" type="slidenum">
              <a:rPr lang="es-CL" smtClean="0"/>
              <a:t>‹Nº›</a:t>
            </a:fld>
            <a:endParaRPr lang="es-CL"/>
          </a:p>
        </p:txBody>
      </p:sp>
    </p:spTree>
    <p:extLst>
      <p:ext uri="{BB962C8B-B14F-4D97-AF65-F5344CB8AC3E}">
        <p14:creationId xmlns:p14="http://schemas.microsoft.com/office/powerpoint/2010/main" val="4272157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7D5BD4C-6FB7-6A86-F45E-44793BA92D52}"/>
              </a:ext>
            </a:extLst>
          </p:cNvPr>
          <p:cNvSpPr>
            <a:spLocks noGrp="1"/>
          </p:cNvSpPr>
          <p:nvPr>
            <p:ph type="dt" sz="half" idx="10"/>
          </p:nvPr>
        </p:nvSpPr>
        <p:spPr/>
        <p:txBody>
          <a:bodyPr/>
          <a:lstStyle/>
          <a:p>
            <a:fld id="{D4B750F0-0778-4C95-8386-10533E714DB5}" type="datetimeFigureOut">
              <a:rPr lang="es-CL" smtClean="0"/>
              <a:t>28-02-2026</a:t>
            </a:fld>
            <a:endParaRPr lang="es-CL"/>
          </a:p>
        </p:txBody>
      </p:sp>
      <p:sp>
        <p:nvSpPr>
          <p:cNvPr id="3" name="Marcador de pie de página 2">
            <a:extLst>
              <a:ext uri="{FF2B5EF4-FFF2-40B4-BE49-F238E27FC236}">
                <a16:creationId xmlns:a16="http://schemas.microsoft.com/office/drawing/2014/main" id="{67C1A178-AE5C-7B52-B07B-4A9BF893110B}"/>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02B8BCFF-6248-11E1-A4DF-DBF7DEF93C52}"/>
              </a:ext>
            </a:extLst>
          </p:cNvPr>
          <p:cNvSpPr>
            <a:spLocks noGrp="1"/>
          </p:cNvSpPr>
          <p:nvPr>
            <p:ph type="sldNum" sz="quarter" idx="12"/>
          </p:nvPr>
        </p:nvSpPr>
        <p:spPr/>
        <p:txBody>
          <a:bodyPr/>
          <a:lstStyle/>
          <a:p>
            <a:fld id="{D46B42F7-8F69-4838-98FC-D4F2BA61FE66}" type="slidenum">
              <a:rPr lang="es-CL" smtClean="0"/>
              <a:t>‹Nº›</a:t>
            </a:fld>
            <a:endParaRPr lang="es-CL"/>
          </a:p>
        </p:txBody>
      </p:sp>
    </p:spTree>
    <p:extLst>
      <p:ext uri="{BB962C8B-B14F-4D97-AF65-F5344CB8AC3E}">
        <p14:creationId xmlns:p14="http://schemas.microsoft.com/office/powerpoint/2010/main" val="776422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E08981-C25B-D410-F046-97E920258B6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9B664B20-91FE-A284-DF52-B870BE3D475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a:extLst>
              <a:ext uri="{FF2B5EF4-FFF2-40B4-BE49-F238E27FC236}">
                <a16:creationId xmlns:a16="http://schemas.microsoft.com/office/drawing/2014/main" id="{B0A063F5-EAC2-C5E7-5863-7BD3BD7F4F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4622DF4-0F91-5654-A788-E881A3E50951}"/>
              </a:ext>
            </a:extLst>
          </p:cNvPr>
          <p:cNvSpPr>
            <a:spLocks noGrp="1"/>
          </p:cNvSpPr>
          <p:nvPr>
            <p:ph type="dt" sz="half" idx="10"/>
          </p:nvPr>
        </p:nvSpPr>
        <p:spPr/>
        <p:txBody>
          <a:bodyPr/>
          <a:lstStyle/>
          <a:p>
            <a:fld id="{D4B750F0-0778-4C95-8386-10533E714DB5}" type="datetimeFigureOut">
              <a:rPr lang="es-CL" smtClean="0"/>
              <a:t>28-02-2026</a:t>
            </a:fld>
            <a:endParaRPr lang="es-CL"/>
          </a:p>
        </p:txBody>
      </p:sp>
      <p:sp>
        <p:nvSpPr>
          <p:cNvPr id="6" name="Marcador de pie de página 5">
            <a:extLst>
              <a:ext uri="{FF2B5EF4-FFF2-40B4-BE49-F238E27FC236}">
                <a16:creationId xmlns:a16="http://schemas.microsoft.com/office/drawing/2014/main" id="{3001A642-9EB7-1BE4-E23C-343F93EC62C1}"/>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01F6CD8B-C170-547B-66BF-EDC66D00925F}"/>
              </a:ext>
            </a:extLst>
          </p:cNvPr>
          <p:cNvSpPr>
            <a:spLocks noGrp="1"/>
          </p:cNvSpPr>
          <p:nvPr>
            <p:ph type="sldNum" sz="quarter" idx="12"/>
          </p:nvPr>
        </p:nvSpPr>
        <p:spPr/>
        <p:txBody>
          <a:bodyPr/>
          <a:lstStyle/>
          <a:p>
            <a:fld id="{D46B42F7-8F69-4838-98FC-D4F2BA61FE66}" type="slidenum">
              <a:rPr lang="es-CL" smtClean="0"/>
              <a:t>‹Nº›</a:t>
            </a:fld>
            <a:endParaRPr lang="es-CL"/>
          </a:p>
        </p:txBody>
      </p:sp>
    </p:spTree>
    <p:extLst>
      <p:ext uri="{BB962C8B-B14F-4D97-AF65-F5344CB8AC3E}">
        <p14:creationId xmlns:p14="http://schemas.microsoft.com/office/powerpoint/2010/main" val="3944690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26BBFB-9D31-C8D2-281A-7EE588322CA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posición de imagen 2">
            <a:extLst>
              <a:ext uri="{FF2B5EF4-FFF2-40B4-BE49-F238E27FC236}">
                <a16:creationId xmlns:a16="http://schemas.microsoft.com/office/drawing/2014/main" id="{BCD726C8-D37A-49B7-F290-EDFE07716B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725D93C6-55CD-1046-FAAB-A259DCFBD2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26046D1-581E-2413-F9B4-BA32B039D27A}"/>
              </a:ext>
            </a:extLst>
          </p:cNvPr>
          <p:cNvSpPr>
            <a:spLocks noGrp="1"/>
          </p:cNvSpPr>
          <p:nvPr>
            <p:ph type="dt" sz="half" idx="10"/>
          </p:nvPr>
        </p:nvSpPr>
        <p:spPr/>
        <p:txBody>
          <a:bodyPr/>
          <a:lstStyle/>
          <a:p>
            <a:fld id="{D4B750F0-0778-4C95-8386-10533E714DB5}" type="datetimeFigureOut">
              <a:rPr lang="es-CL" smtClean="0"/>
              <a:t>28-02-2026</a:t>
            </a:fld>
            <a:endParaRPr lang="es-CL"/>
          </a:p>
        </p:txBody>
      </p:sp>
      <p:sp>
        <p:nvSpPr>
          <p:cNvPr id="6" name="Marcador de pie de página 5">
            <a:extLst>
              <a:ext uri="{FF2B5EF4-FFF2-40B4-BE49-F238E27FC236}">
                <a16:creationId xmlns:a16="http://schemas.microsoft.com/office/drawing/2014/main" id="{B5ADD81E-7FA8-B8D7-3F0D-654D73139362}"/>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3244F92C-FF1B-8A1B-CA74-CEF99E05D8A1}"/>
              </a:ext>
            </a:extLst>
          </p:cNvPr>
          <p:cNvSpPr>
            <a:spLocks noGrp="1"/>
          </p:cNvSpPr>
          <p:nvPr>
            <p:ph type="sldNum" sz="quarter" idx="12"/>
          </p:nvPr>
        </p:nvSpPr>
        <p:spPr/>
        <p:txBody>
          <a:bodyPr/>
          <a:lstStyle/>
          <a:p>
            <a:fld id="{D46B42F7-8F69-4838-98FC-D4F2BA61FE66}" type="slidenum">
              <a:rPr lang="es-CL" smtClean="0"/>
              <a:t>‹Nº›</a:t>
            </a:fld>
            <a:endParaRPr lang="es-CL"/>
          </a:p>
        </p:txBody>
      </p:sp>
    </p:spTree>
    <p:extLst>
      <p:ext uri="{BB962C8B-B14F-4D97-AF65-F5344CB8AC3E}">
        <p14:creationId xmlns:p14="http://schemas.microsoft.com/office/powerpoint/2010/main" val="4001556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A6727E-D8BA-9439-9A14-E917FFA91D5C}"/>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19701D94-602B-D4E9-088A-54F888AA1944}"/>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068A9A25-1524-F433-DB9C-DF1BA92CB23F}"/>
              </a:ext>
            </a:extLst>
          </p:cNvPr>
          <p:cNvSpPr>
            <a:spLocks noGrp="1"/>
          </p:cNvSpPr>
          <p:nvPr>
            <p:ph type="dt" sz="half" idx="10"/>
          </p:nvPr>
        </p:nvSpPr>
        <p:spPr/>
        <p:txBody>
          <a:bodyPr/>
          <a:lstStyle/>
          <a:p>
            <a:fld id="{D4B750F0-0778-4C95-8386-10533E714DB5}" type="datetimeFigureOut">
              <a:rPr lang="es-CL" smtClean="0"/>
              <a:t>28-02-2026</a:t>
            </a:fld>
            <a:endParaRPr lang="es-CL"/>
          </a:p>
        </p:txBody>
      </p:sp>
      <p:sp>
        <p:nvSpPr>
          <p:cNvPr id="5" name="Marcador de pie de página 4">
            <a:extLst>
              <a:ext uri="{FF2B5EF4-FFF2-40B4-BE49-F238E27FC236}">
                <a16:creationId xmlns:a16="http://schemas.microsoft.com/office/drawing/2014/main" id="{E97899CA-63AA-2855-631E-CDE43E7DB27E}"/>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8661DB53-7A99-0405-AAEA-2428362A9838}"/>
              </a:ext>
            </a:extLst>
          </p:cNvPr>
          <p:cNvSpPr>
            <a:spLocks noGrp="1"/>
          </p:cNvSpPr>
          <p:nvPr>
            <p:ph type="sldNum" sz="quarter" idx="12"/>
          </p:nvPr>
        </p:nvSpPr>
        <p:spPr/>
        <p:txBody>
          <a:bodyPr/>
          <a:lstStyle/>
          <a:p>
            <a:fld id="{D46B42F7-8F69-4838-98FC-D4F2BA61FE66}" type="slidenum">
              <a:rPr lang="es-CL" smtClean="0"/>
              <a:t>‹Nº›</a:t>
            </a:fld>
            <a:endParaRPr lang="es-CL"/>
          </a:p>
        </p:txBody>
      </p:sp>
    </p:spTree>
    <p:extLst>
      <p:ext uri="{BB962C8B-B14F-4D97-AF65-F5344CB8AC3E}">
        <p14:creationId xmlns:p14="http://schemas.microsoft.com/office/powerpoint/2010/main" val="2820151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1EF4A63-BC4C-0651-ED37-C32D92A4D6E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E46BE35A-D9F1-B8EB-0B8D-F31F7316BE1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523F10C7-EE9C-CE14-1209-8C1D40332527}"/>
              </a:ext>
            </a:extLst>
          </p:cNvPr>
          <p:cNvSpPr>
            <a:spLocks noGrp="1"/>
          </p:cNvSpPr>
          <p:nvPr>
            <p:ph type="dt" sz="half" idx="10"/>
          </p:nvPr>
        </p:nvSpPr>
        <p:spPr/>
        <p:txBody>
          <a:bodyPr/>
          <a:lstStyle/>
          <a:p>
            <a:fld id="{D4B750F0-0778-4C95-8386-10533E714DB5}" type="datetimeFigureOut">
              <a:rPr lang="es-CL" smtClean="0"/>
              <a:t>28-02-2026</a:t>
            </a:fld>
            <a:endParaRPr lang="es-CL"/>
          </a:p>
        </p:txBody>
      </p:sp>
      <p:sp>
        <p:nvSpPr>
          <p:cNvPr id="5" name="Marcador de pie de página 4">
            <a:extLst>
              <a:ext uri="{FF2B5EF4-FFF2-40B4-BE49-F238E27FC236}">
                <a16:creationId xmlns:a16="http://schemas.microsoft.com/office/drawing/2014/main" id="{17542428-540B-292E-4508-F24D17816750}"/>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0921FBD1-0140-D49F-765F-6299186D786E}"/>
              </a:ext>
            </a:extLst>
          </p:cNvPr>
          <p:cNvSpPr>
            <a:spLocks noGrp="1"/>
          </p:cNvSpPr>
          <p:nvPr>
            <p:ph type="sldNum" sz="quarter" idx="12"/>
          </p:nvPr>
        </p:nvSpPr>
        <p:spPr/>
        <p:txBody>
          <a:bodyPr/>
          <a:lstStyle/>
          <a:p>
            <a:fld id="{D46B42F7-8F69-4838-98FC-D4F2BA61FE66}" type="slidenum">
              <a:rPr lang="es-CL" smtClean="0"/>
              <a:t>‹Nº›</a:t>
            </a:fld>
            <a:endParaRPr lang="es-CL"/>
          </a:p>
        </p:txBody>
      </p:sp>
    </p:spTree>
    <p:extLst>
      <p:ext uri="{BB962C8B-B14F-4D97-AF65-F5344CB8AC3E}">
        <p14:creationId xmlns:p14="http://schemas.microsoft.com/office/powerpoint/2010/main" val="4075048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8202151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419" smtClean="0"/>
              <a:pPr/>
              <a:t>‹Nº›</a:t>
            </a:fld>
            <a:endParaRPr lang="es-419"/>
          </a:p>
        </p:txBody>
      </p:sp>
    </p:spTree>
    <p:extLst>
      <p:ext uri="{BB962C8B-B14F-4D97-AF65-F5344CB8AC3E}">
        <p14:creationId xmlns:p14="http://schemas.microsoft.com/office/powerpoint/2010/main" val="238580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86DE13F-792B-3450-BE31-449776FC92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E3CC04DE-947F-3B29-8982-44ACAC2697A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9A792BCD-2D2B-B1F2-9CA0-4724877663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B750F0-0778-4C95-8386-10533E714DB5}" type="datetimeFigureOut">
              <a:rPr lang="es-CL" smtClean="0"/>
              <a:t>28-02-2026</a:t>
            </a:fld>
            <a:endParaRPr lang="es-CL"/>
          </a:p>
        </p:txBody>
      </p:sp>
      <p:sp>
        <p:nvSpPr>
          <p:cNvPr id="5" name="Marcador de pie de página 4">
            <a:extLst>
              <a:ext uri="{FF2B5EF4-FFF2-40B4-BE49-F238E27FC236}">
                <a16:creationId xmlns:a16="http://schemas.microsoft.com/office/drawing/2014/main" id="{E99CBC0F-7B98-4704-3921-A4F0C1B09A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a:extLst>
              <a:ext uri="{FF2B5EF4-FFF2-40B4-BE49-F238E27FC236}">
                <a16:creationId xmlns:a16="http://schemas.microsoft.com/office/drawing/2014/main" id="{D1C04331-9408-F803-8CDA-D7F65AA0E5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6B42F7-8F69-4838-98FC-D4F2BA61FE66}" type="slidenum">
              <a:rPr lang="es-CL" smtClean="0"/>
              <a:t>‹Nº›</a:t>
            </a:fld>
            <a:endParaRPr lang="es-CL"/>
          </a:p>
        </p:txBody>
      </p:sp>
    </p:spTree>
    <p:extLst>
      <p:ext uri="{BB962C8B-B14F-4D97-AF65-F5344CB8AC3E}">
        <p14:creationId xmlns:p14="http://schemas.microsoft.com/office/powerpoint/2010/main" val="26207910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emf"/></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 Id="rId6" Type="http://schemas.openxmlformats.org/officeDocument/2006/relationships/image" Target="../media/image1.jpg"/><Relationship Id="rId5" Type="http://schemas.openxmlformats.org/officeDocument/2006/relationships/image" Target="../media/image7.png"/><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5.emf"/></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 Id="rId5" Type="http://schemas.openxmlformats.org/officeDocument/2006/relationships/image" Target="../media/image1.jpg"/><Relationship Id="rId4" Type="http://schemas.openxmlformats.org/officeDocument/2006/relationships/image" Target="../media/image5.emf"/></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chart" Target="../charts/chart3.xml"/><Relationship Id="rId2" Type="http://schemas.openxmlformats.org/officeDocument/2006/relationships/image" Target="../media/image3.emf"/><Relationship Id="rId1" Type="http://schemas.openxmlformats.org/officeDocument/2006/relationships/slideLayout" Target="../slideLayouts/slideLayout7.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5.emf"/></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5" Type="http://schemas.openxmlformats.org/officeDocument/2006/relationships/chart" Target="../charts/chart4.xml"/><Relationship Id="rId4" Type="http://schemas.openxmlformats.org/officeDocument/2006/relationships/image" Target="../media/image5.emf"/></Relationships>
</file>

<file path=ppt/slides/_rels/slide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emf"/></Relationships>
</file>

<file path=ppt/slides/_rels/slide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5" Type="http://schemas.openxmlformats.org/officeDocument/2006/relationships/chart" Target="../charts/chart5.xml"/><Relationship Id="rId4" Type="http://schemas.openxmlformats.org/officeDocument/2006/relationships/image" Target="../media/image5.emf"/></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emf"/></Relationships>
</file>

<file path=ppt/slides/_rels/slide1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1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5" Type="http://schemas.openxmlformats.org/officeDocument/2006/relationships/chart" Target="../charts/chart6.xml"/><Relationship Id="rId4" Type="http://schemas.openxmlformats.org/officeDocument/2006/relationships/image" Target="../media/image5.emf"/></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2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5" Type="http://schemas.openxmlformats.org/officeDocument/2006/relationships/chart" Target="../charts/chart7.xml"/><Relationship Id="rId4" Type="http://schemas.openxmlformats.org/officeDocument/2006/relationships/image" Target="../media/image5.emf"/></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2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5" Type="http://schemas.openxmlformats.org/officeDocument/2006/relationships/chart" Target="../charts/chart8.xml"/><Relationship Id="rId4" Type="http://schemas.openxmlformats.org/officeDocument/2006/relationships/image" Target="../media/image5.emf"/></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jp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emf"/></Relationships>
</file>

<file path=ppt/slides/_rels/slide2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2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5" Type="http://schemas.openxmlformats.org/officeDocument/2006/relationships/chart" Target="../charts/chart9.xml"/><Relationship Id="rId4" Type="http://schemas.openxmlformats.org/officeDocument/2006/relationships/image" Target="../media/image5.emf"/></Relationships>
</file>

<file path=ppt/slides/_rels/slide3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3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5" Type="http://schemas.openxmlformats.org/officeDocument/2006/relationships/chart" Target="../charts/chart10.xml"/><Relationship Id="rId4" Type="http://schemas.openxmlformats.org/officeDocument/2006/relationships/image" Target="../media/image5.emf"/></Relationships>
</file>

<file path=ppt/slides/_rels/slide3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emf"/></Relationships>
</file>

<file path=ppt/slides/_rels/slide3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3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5" Type="http://schemas.openxmlformats.org/officeDocument/2006/relationships/chart" Target="../charts/chart11.xml"/><Relationship Id="rId4" Type="http://schemas.openxmlformats.org/officeDocument/2006/relationships/image" Target="../media/image5.emf"/></Relationships>
</file>

<file path=ppt/slides/_rels/slide3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3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5" Type="http://schemas.openxmlformats.org/officeDocument/2006/relationships/chart" Target="../charts/chart12.xml"/><Relationship Id="rId4" Type="http://schemas.openxmlformats.org/officeDocument/2006/relationships/image" Target="../media/image5.emf"/></Relationships>
</file>

<file path=ppt/slides/_rels/slide3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3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5" Type="http://schemas.openxmlformats.org/officeDocument/2006/relationships/chart" Target="../charts/chart13.xml"/><Relationship Id="rId4" Type="http://schemas.openxmlformats.org/officeDocument/2006/relationships/image" Target="../media/image5.emf"/></Relationships>
</file>

<file path=ppt/slides/_rels/slide3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4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5" Type="http://schemas.openxmlformats.org/officeDocument/2006/relationships/chart" Target="../charts/chart14.xml"/><Relationship Id="rId4" Type="http://schemas.openxmlformats.org/officeDocument/2006/relationships/image" Target="../media/image5.emf"/></Relationships>
</file>

<file path=ppt/slides/_rels/slide4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4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5" Type="http://schemas.openxmlformats.org/officeDocument/2006/relationships/chart" Target="../charts/chart15.xml"/><Relationship Id="rId4" Type="http://schemas.openxmlformats.org/officeDocument/2006/relationships/image" Target="../media/image5.emf"/></Relationships>
</file>

<file path=ppt/slides/_rels/slide4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4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5" Type="http://schemas.openxmlformats.org/officeDocument/2006/relationships/chart" Target="../charts/chart16.xml"/><Relationship Id="rId4" Type="http://schemas.openxmlformats.org/officeDocument/2006/relationships/image" Target="../media/image5.emf"/></Relationships>
</file>

<file path=ppt/slides/_rels/slide4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5" Type="http://schemas.openxmlformats.org/officeDocument/2006/relationships/chart" Target="../charts/chart17.xml"/><Relationship Id="rId4" Type="http://schemas.openxmlformats.org/officeDocument/2006/relationships/image" Target="../media/image5.emf"/></Relationships>
</file>

<file path=ppt/slides/_rels/slide4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5" Type="http://schemas.openxmlformats.org/officeDocument/2006/relationships/chart" Target="../charts/chart18.xml"/><Relationship Id="rId4" Type="http://schemas.openxmlformats.org/officeDocument/2006/relationships/image" Target="../media/image5.e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5" Type="http://schemas.openxmlformats.org/officeDocument/2006/relationships/chart" Target="../charts/chart19.xml"/><Relationship Id="rId4" Type="http://schemas.openxmlformats.org/officeDocument/2006/relationships/image" Target="../media/image5.emf"/></Relationships>
</file>

<file path=ppt/slides/_rels/slide5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emf"/></Relationships>
</file>

<file path=ppt/slides/_rels/slide5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5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5" Type="http://schemas.openxmlformats.org/officeDocument/2006/relationships/chart" Target="../charts/chart20.xml"/><Relationship Id="rId4" Type="http://schemas.openxmlformats.org/officeDocument/2006/relationships/image" Target="../media/image5.em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emf"/></Relationships>
</file>

<file path=ppt/slides/_rels/slide5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5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5" Type="http://schemas.openxmlformats.org/officeDocument/2006/relationships/chart" Target="../charts/chart21.xml"/><Relationship Id="rId4" Type="http://schemas.openxmlformats.org/officeDocument/2006/relationships/image" Target="../media/image5.emf"/></Relationships>
</file>

<file path=ppt/slides/_rels/slide5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5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5" Type="http://schemas.openxmlformats.org/officeDocument/2006/relationships/chart" Target="../charts/chart22.xml"/><Relationship Id="rId4" Type="http://schemas.openxmlformats.org/officeDocument/2006/relationships/image" Target="../media/image5.emf"/></Relationships>
</file>

<file path=ppt/slides/_rels/slide5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emf"/></Relationships>
</file>

<file path=ppt/slides/_rels/slide6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6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5" Type="http://schemas.openxmlformats.org/officeDocument/2006/relationships/chart" Target="../charts/chart23.xml"/><Relationship Id="rId4" Type="http://schemas.openxmlformats.org/officeDocument/2006/relationships/image" Target="../media/image5.emf"/></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emf"/></Relationships>
</file>

<file path=ppt/slides/_rels/slide6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6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5" Type="http://schemas.openxmlformats.org/officeDocument/2006/relationships/chart" Target="../charts/chart24.xml"/><Relationship Id="rId4" Type="http://schemas.openxmlformats.org/officeDocument/2006/relationships/image" Target="../media/image5.emf"/></Relationships>
</file>

<file path=ppt/slides/_rels/slide6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6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5" Type="http://schemas.openxmlformats.org/officeDocument/2006/relationships/chart" Target="../charts/chart25.xml"/><Relationship Id="rId4" Type="http://schemas.openxmlformats.org/officeDocument/2006/relationships/image" Target="../media/image5.emf"/></Relationships>
</file>

<file path=ppt/slides/_rels/slide6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7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emf"/></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emf"/></Relationships>
</file>

<file path=ppt/slides/_rels/slide8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3.xml"/><Relationship Id="rId6" Type="http://schemas.openxmlformats.org/officeDocument/2006/relationships/image" Target="../media/image30.png"/><Relationship Id="rId5" Type="http://schemas.openxmlformats.org/officeDocument/2006/relationships/customXml" Target="../ink/ink1.xml"/><Relationship Id="rId4" Type="http://schemas.openxmlformats.org/officeDocument/2006/relationships/image" Target="../media/image29.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emf"/></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emf"/></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emf"/></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1225C5A5-95AA-3D45-AC8E-DCA1993FC07E}"/>
              </a:ext>
            </a:extLst>
          </p:cNvPr>
          <p:cNvSpPr/>
          <p:nvPr/>
        </p:nvSpPr>
        <p:spPr>
          <a:xfrm>
            <a:off x="0" y="0"/>
            <a:ext cx="12192000" cy="6858000"/>
          </a:xfrm>
          <a:prstGeom prst="rect">
            <a:avLst/>
          </a:prstGeom>
          <a:solidFill>
            <a:srgbClr val="D7EB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8" name="Imagen 7">
            <a:extLst>
              <a:ext uri="{FF2B5EF4-FFF2-40B4-BE49-F238E27FC236}">
                <a16:creationId xmlns:a16="http://schemas.microsoft.com/office/drawing/2014/main" id="{500B88E9-1534-DB4F-BB02-77081B99DA7E}"/>
              </a:ext>
            </a:extLst>
          </p:cNvPr>
          <p:cNvPicPr>
            <a:picLocks noChangeAspect="1"/>
          </p:cNvPicPr>
          <p:nvPr/>
        </p:nvPicPr>
        <p:blipFill rotWithShape="1">
          <a:blip r:embed="rId2">
            <a:extLst>
              <a:ext uri="{28A0092B-C50C-407E-A947-70E740481C1C}">
                <a14:useLocalDpi xmlns:a14="http://schemas.microsoft.com/office/drawing/2010/main" val="0"/>
              </a:ext>
            </a:extLst>
          </a:blip>
          <a:srcRect l="14206" t="31909" r="49163" b="24673"/>
          <a:stretch/>
        </p:blipFill>
        <p:spPr>
          <a:xfrm>
            <a:off x="2335371" y="2005884"/>
            <a:ext cx="4327301" cy="2820473"/>
          </a:xfrm>
          <a:prstGeom prst="rect">
            <a:avLst/>
          </a:prstGeom>
        </p:spPr>
      </p:pic>
      <p:pic>
        <p:nvPicPr>
          <p:cNvPr id="4" name="Imagen 3">
            <a:extLst>
              <a:ext uri="{FF2B5EF4-FFF2-40B4-BE49-F238E27FC236}">
                <a16:creationId xmlns:a16="http://schemas.microsoft.com/office/drawing/2014/main" id="{879A1090-AC22-F743-922B-664F88A80DA1}"/>
              </a:ext>
            </a:extLst>
          </p:cNvPr>
          <p:cNvPicPr>
            <a:picLocks noChangeAspect="1"/>
          </p:cNvPicPr>
          <p:nvPr/>
        </p:nvPicPr>
        <p:blipFill rotWithShape="1">
          <a:blip r:embed="rId2">
            <a:extLst>
              <a:ext uri="{28A0092B-C50C-407E-A947-70E740481C1C}">
                <a14:useLocalDpi xmlns:a14="http://schemas.microsoft.com/office/drawing/2010/main" val="0"/>
              </a:ext>
            </a:extLst>
          </a:blip>
          <a:srcRect l="83978" b="73444"/>
          <a:stretch/>
        </p:blipFill>
        <p:spPr>
          <a:xfrm>
            <a:off x="9689697" y="73891"/>
            <a:ext cx="1892703" cy="1725054"/>
          </a:xfrm>
          <a:prstGeom prst="rect">
            <a:avLst/>
          </a:prstGeom>
        </p:spPr>
      </p:pic>
      <p:cxnSp>
        <p:nvCxnSpPr>
          <p:cNvPr id="6" name="Conector recto 5">
            <a:extLst>
              <a:ext uri="{FF2B5EF4-FFF2-40B4-BE49-F238E27FC236}">
                <a16:creationId xmlns:a16="http://schemas.microsoft.com/office/drawing/2014/main" id="{CD3AA741-F6D7-984A-9E5F-804377300CD5}"/>
              </a:ext>
            </a:extLst>
          </p:cNvPr>
          <p:cNvCxnSpPr/>
          <p:nvPr/>
        </p:nvCxnSpPr>
        <p:spPr>
          <a:xfrm>
            <a:off x="7057625" y="2189408"/>
            <a:ext cx="0" cy="2408350"/>
          </a:xfrm>
          <a:prstGeom prst="line">
            <a:avLst/>
          </a:prstGeom>
          <a:ln w="95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2" name="CuadroTexto 1">
            <a:extLst>
              <a:ext uri="{FF2B5EF4-FFF2-40B4-BE49-F238E27FC236}">
                <a16:creationId xmlns:a16="http://schemas.microsoft.com/office/drawing/2014/main" id="{42C8A21F-FA0C-3E1F-70EE-6B1636390E4E}"/>
              </a:ext>
            </a:extLst>
          </p:cNvPr>
          <p:cNvSpPr txBox="1"/>
          <p:nvPr/>
        </p:nvSpPr>
        <p:spPr>
          <a:xfrm>
            <a:off x="7249272" y="2258726"/>
            <a:ext cx="4491287" cy="2215991"/>
          </a:xfrm>
          <a:prstGeom prst="rect">
            <a:avLst/>
          </a:prstGeom>
          <a:noFill/>
        </p:spPr>
        <p:txBody>
          <a:bodyPr wrap="square" rtlCol="0">
            <a:spAutoFit/>
          </a:bodyPr>
          <a:ls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CL" sz="13800" b="1" dirty="0">
                <a:solidFill>
                  <a:srgbClr val="ED7431"/>
                </a:solidFill>
                <a:latin typeface="Arial" panose="020B0604020202020204" pitchFamily="34" charset="0"/>
                <a:cs typeface="Arial" panose="020B0604020202020204" pitchFamily="34" charset="0"/>
              </a:rPr>
              <a:t>#39</a:t>
            </a:r>
            <a:endParaRPr lang="es-CL" sz="19900" b="1" dirty="0">
              <a:solidFill>
                <a:srgbClr val="ED7431"/>
              </a:solidFill>
              <a:latin typeface="Arial" panose="020B0604020202020204" pitchFamily="34" charset="0"/>
              <a:cs typeface="Arial" panose="020B0604020202020204" pitchFamily="34" charset="0"/>
            </a:endParaRPr>
          </a:p>
        </p:txBody>
      </p:sp>
      <p:pic>
        <p:nvPicPr>
          <p:cNvPr id="3" name="Imagen 2">
            <a:extLst>
              <a:ext uri="{FF2B5EF4-FFF2-40B4-BE49-F238E27FC236}">
                <a16:creationId xmlns:a16="http://schemas.microsoft.com/office/drawing/2014/main" id="{836E38EA-E437-3952-0290-51A5F1C8C191}"/>
              </a:ext>
            </a:extLst>
          </p:cNvPr>
          <p:cNvPicPr>
            <a:picLocks noChangeAspect="1"/>
          </p:cNvPicPr>
          <p:nvPr/>
        </p:nvPicPr>
        <p:blipFill>
          <a:blip r:embed="rId3"/>
          <a:srcRect l="58859" t="63478" r="21576" b="33090"/>
          <a:stretch/>
        </p:blipFill>
        <p:spPr>
          <a:xfrm>
            <a:off x="1952028" y="5570446"/>
            <a:ext cx="7711374" cy="760757"/>
          </a:xfrm>
          <a:prstGeom prst="rect">
            <a:avLst/>
          </a:prstGeom>
        </p:spPr>
      </p:pic>
      <p:sp>
        <p:nvSpPr>
          <p:cNvPr id="7" name="CuadroTexto 6">
            <a:extLst>
              <a:ext uri="{FF2B5EF4-FFF2-40B4-BE49-F238E27FC236}">
                <a16:creationId xmlns:a16="http://schemas.microsoft.com/office/drawing/2014/main" id="{3F1ACC8F-FF2B-BB52-B513-FE4E98E7C891}"/>
              </a:ext>
            </a:extLst>
          </p:cNvPr>
          <p:cNvSpPr txBox="1"/>
          <p:nvPr/>
        </p:nvSpPr>
        <p:spPr>
          <a:xfrm>
            <a:off x="1946093" y="4392358"/>
            <a:ext cx="5199631" cy="461665"/>
          </a:xfrm>
          <a:prstGeom prst="rect">
            <a:avLst/>
          </a:prstGeom>
          <a:noFill/>
        </p:spPr>
        <p:txBody>
          <a:bodyPr wrap="square" rtlCol="0">
            <a:spAutoFit/>
          </a:bodyPr>
          <a:ls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CL" sz="2400" b="1" dirty="0"/>
              <a:t>FEBRERO 2026 </a:t>
            </a:r>
          </a:p>
        </p:txBody>
      </p:sp>
    </p:spTree>
    <p:extLst>
      <p:ext uri="{BB962C8B-B14F-4D97-AF65-F5344CB8AC3E}">
        <p14:creationId xmlns:p14="http://schemas.microsoft.com/office/powerpoint/2010/main" val="9636031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p:cNvGrpSpPr/>
          <p:nvPr/>
        </p:nvGrpSpPr>
        <p:grpSpPr>
          <a:xfrm>
            <a:off x="1589" y="-1700"/>
            <a:ext cx="12188825" cy="6858809"/>
            <a:chOff x="1589" y="-1700"/>
            <a:chExt cx="12188825" cy="6858809"/>
          </a:xfrm>
        </p:grpSpPr>
        <p:sp>
          <p:nvSpPr>
            <p:cNvPr id="5" name="Rectángulo 4"/>
            <p:cNvSpPr/>
            <p:nvPr/>
          </p:nvSpPr>
          <p:spPr>
            <a:xfrm>
              <a:off x="325522" y="127143"/>
              <a:ext cx="11864892" cy="65908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s-CL" sz="5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cs typeface="Arial" panose="020B0604020202020204" pitchFamily="34" charset="0"/>
                </a:rPr>
                <a:t>Metodología</a:t>
              </a:r>
              <a:endParaRPr kumimoji="0" lang="es-CL" sz="5400" b="1" i="0" u="none" strike="noStrike" kern="1200" cap="none" spc="0" normalizeH="0" baseline="0" noProof="0" dirty="0">
                <a:ln>
                  <a:noFill/>
                </a:ln>
                <a:solidFill>
                  <a:srgbClr val="ED7431"/>
                </a:solidFill>
                <a:effectLst/>
                <a:uLnTx/>
                <a:uFillTx/>
                <a:latin typeface="Arial" panose="020B0604020202020204" pitchFamily="34" charset="0"/>
                <a:cs typeface="Arial" panose="020B0604020202020204" pitchFamily="34" charset="0"/>
              </a:endParaRPr>
            </a:p>
          </p:txBody>
        </p:sp>
        <p:pic>
          <p:nvPicPr>
            <p:cNvPr id="6" name="Imagen 5"/>
            <p:cNvPicPr>
              <a:picLocks noChangeAspect="1"/>
            </p:cNvPicPr>
            <p:nvPr/>
          </p:nvPicPr>
          <p:blipFill>
            <a:blip r:embed="rId2"/>
            <a:stretch>
              <a:fillRect/>
            </a:stretch>
          </p:blipFill>
          <p:spPr>
            <a:xfrm>
              <a:off x="11173424" y="5830956"/>
              <a:ext cx="1016990" cy="1026153"/>
            </a:xfrm>
            <a:prstGeom prst="rect">
              <a:avLst/>
            </a:prstGeom>
          </p:spPr>
        </p:pic>
        <p:pic>
          <p:nvPicPr>
            <p:cNvPr id="7" name="Imagen 6"/>
            <p:cNvPicPr>
              <a:picLocks noChangeAspect="1"/>
            </p:cNvPicPr>
            <p:nvPr/>
          </p:nvPicPr>
          <p:blipFill>
            <a:blip r:embed="rId3"/>
            <a:stretch>
              <a:fillRect/>
            </a:stretch>
          </p:blipFill>
          <p:spPr>
            <a:xfrm>
              <a:off x="11491389" y="6403422"/>
              <a:ext cx="589875" cy="274828"/>
            </a:xfrm>
            <a:prstGeom prst="rect">
              <a:avLst/>
            </a:prstGeom>
          </p:spPr>
        </p:pic>
        <p:pic>
          <p:nvPicPr>
            <p:cNvPr id="8" name="Imagen 7"/>
            <p:cNvPicPr>
              <a:picLocks noChangeAspect="1"/>
            </p:cNvPicPr>
            <p:nvPr/>
          </p:nvPicPr>
          <p:blipFill>
            <a:blip r:embed="rId4"/>
            <a:stretch>
              <a:fillRect/>
            </a:stretch>
          </p:blipFill>
          <p:spPr>
            <a:xfrm>
              <a:off x="1589" y="-1700"/>
              <a:ext cx="150959" cy="6858808"/>
            </a:xfrm>
            <a:prstGeom prst="rect">
              <a:avLst/>
            </a:prstGeom>
          </p:spPr>
        </p:pic>
      </p:grpSp>
      <p:pic>
        <p:nvPicPr>
          <p:cNvPr id="10" name="Imagen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19405" y="0"/>
            <a:ext cx="1471006" cy="1342663"/>
          </a:xfrm>
          <a:prstGeom prst="rect">
            <a:avLst/>
          </a:prstGeom>
        </p:spPr>
      </p:pic>
    </p:spTree>
    <p:extLst>
      <p:ext uri="{BB962C8B-B14F-4D97-AF65-F5344CB8AC3E}">
        <p14:creationId xmlns:p14="http://schemas.microsoft.com/office/powerpoint/2010/main" val="3334238899"/>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3100C-47E7-CBDF-5E4A-4894F195C1F1}"/>
            </a:ext>
          </a:extLst>
        </p:cNvPr>
        <p:cNvGrpSpPr/>
        <p:nvPr/>
      </p:nvGrpSpPr>
      <p:grpSpPr>
        <a:xfrm>
          <a:off x="0" y="0"/>
          <a:ext cx="0" cy="0"/>
          <a:chOff x="0" y="0"/>
          <a:chExt cx="0" cy="0"/>
        </a:xfrm>
      </p:grpSpPr>
      <p:grpSp>
        <p:nvGrpSpPr>
          <p:cNvPr id="3" name="Grupo 2">
            <a:extLst>
              <a:ext uri="{FF2B5EF4-FFF2-40B4-BE49-F238E27FC236}">
                <a16:creationId xmlns:a16="http://schemas.microsoft.com/office/drawing/2014/main" id="{B7E4E423-5F1E-4D0E-AA19-D4BA1C5EDC16}"/>
              </a:ext>
            </a:extLst>
          </p:cNvPr>
          <p:cNvGrpSpPr/>
          <p:nvPr/>
        </p:nvGrpSpPr>
        <p:grpSpPr>
          <a:xfrm>
            <a:off x="1589" y="-1700"/>
            <a:ext cx="12188825" cy="6858809"/>
            <a:chOff x="1589" y="-1700"/>
            <a:chExt cx="12188825" cy="6858809"/>
          </a:xfrm>
        </p:grpSpPr>
        <p:sp>
          <p:nvSpPr>
            <p:cNvPr id="5" name="Rectángulo 4">
              <a:extLst>
                <a:ext uri="{FF2B5EF4-FFF2-40B4-BE49-F238E27FC236}">
                  <a16:creationId xmlns:a16="http://schemas.microsoft.com/office/drawing/2014/main" id="{44D177B1-A4D9-053A-B146-7AAE466E2B7C}"/>
                </a:ext>
              </a:extLst>
            </p:cNvPr>
            <p:cNvSpPr/>
            <p:nvPr/>
          </p:nvSpPr>
          <p:spPr>
            <a:xfrm>
              <a:off x="325522" y="127143"/>
              <a:ext cx="11864892" cy="65908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6000" b="1" dirty="0">
                <a:solidFill>
                  <a:schemeClr val="tx1">
                    <a:lumMod val="65000"/>
                    <a:lumOff val="35000"/>
                  </a:schemeClr>
                </a:solidFill>
              </a:endParaRPr>
            </a:p>
          </p:txBody>
        </p:sp>
        <p:pic>
          <p:nvPicPr>
            <p:cNvPr id="6" name="Imagen 5">
              <a:extLst>
                <a:ext uri="{FF2B5EF4-FFF2-40B4-BE49-F238E27FC236}">
                  <a16:creationId xmlns:a16="http://schemas.microsoft.com/office/drawing/2014/main" id="{3F488021-163F-A8B4-DAED-2812DEED543B}"/>
                </a:ext>
              </a:extLst>
            </p:cNvPr>
            <p:cNvPicPr>
              <a:picLocks noChangeAspect="1"/>
            </p:cNvPicPr>
            <p:nvPr/>
          </p:nvPicPr>
          <p:blipFill>
            <a:blip r:embed="rId2"/>
            <a:stretch>
              <a:fillRect/>
            </a:stretch>
          </p:blipFill>
          <p:spPr>
            <a:xfrm>
              <a:off x="11173424" y="5830956"/>
              <a:ext cx="1016990" cy="1026153"/>
            </a:xfrm>
            <a:prstGeom prst="rect">
              <a:avLst/>
            </a:prstGeom>
          </p:spPr>
        </p:pic>
        <p:pic>
          <p:nvPicPr>
            <p:cNvPr id="7" name="Imagen 6">
              <a:extLst>
                <a:ext uri="{FF2B5EF4-FFF2-40B4-BE49-F238E27FC236}">
                  <a16:creationId xmlns:a16="http://schemas.microsoft.com/office/drawing/2014/main" id="{9CDE0D6E-12C2-CC10-1306-B428FD9AAD22}"/>
                </a:ext>
              </a:extLst>
            </p:cNvPr>
            <p:cNvPicPr>
              <a:picLocks noChangeAspect="1"/>
            </p:cNvPicPr>
            <p:nvPr/>
          </p:nvPicPr>
          <p:blipFill>
            <a:blip r:embed="rId3"/>
            <a:stretch>
              <a:fillRect/>
            </a:stretch>
          </p:blipFill>
          <p:spPr>
            <a:xfrm>
              <a:off x="11491389" y="6403422"/>
              <a:ext cx="589875" cy="274828"/>
            </a:xfrm>
            <a:prstGeom prst="rect">
              <a:avLst/>
            </a:prstGeom>
          </p:spPr>
        </p:pic>
        <p:pic>
          <p:nvPicPr>
            <p:cNvPr id="8" name="Imagen 7">
              <a:extLst>
                <a:ext uri="{FF2B5EF4-FFF2-40B4-BE49-F238E27FC236}">
                  <a16:creationId xmlns:a16="http://schemas.microsoft.com/office/drawing/2014/main" id="{E4FEC009-51AA-8354-9134-74E16C8B3658}"/>
                </a:ext>
              </a:extLst>
            </p:cNvPr>
            <p:cNvPicPr>
              <a:picLocks noChangeAspect="1"/>
            </p:cNvPicPr>
            <p:nvPr/>
          </p:nvPicPr>
          <p:blipFill>
            <a:blip r:embed="rId4"/>
            <a:stretch>
              <a:fillRect/>
            </a:stretch>
          </p:blipFill>
          <p:spPr>
            <a:xfrm>
              <a:off x="1589" y="-1700"/>
              <a:ext cx="150959" cy="6858808"/>
            </a:xfrm>
            <a:prstGeom prst="rect">
              <a:avLst/>
            </a:prstGeom>
          </p:spPr>
        </p:pic>
      </p:grpSp>
      <p:pic>
        <p:nvPicPr>
          <p:cNvPr id="18" name="Imagen 17" descr="Interfaz de usuario gráfica, Aplicación">
            <a:extLst>
              <a:ext uri="{FF2B5EF4-FFF2-40B4-BE49-F238E27FC236}">
                <a16:creationId xmlns:a16="http://schemas.microsoft.com/office/drawing/2014/main" id="{68330F58-D5DC-6918-3BD4-A5FA5D62B1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pic>
        <p:nvPicPr>
          <p:cNvPr id="19" name="Imagen 18">
            <a:extLst>
              <a:ext uri="{FF2B5EF4-FFF2-40B4-BE49-F238E27FC236}">
                <a16:creationId xmlns:a16="http://schemas.microsoft.com/office/drawing/2014/main" id="{CDAB3DA3-CA47-69E9-220B-DEA70524A7C5}"/>
              </a:ext>
            </a:extLst>
          </p:cNvPr>
          <p:cNvPicPr>
            <a:picLocks noChangeAspect="1"/>
          </p:cNvPicPr>
          <p:nvPr/>
        </p:nvPicPr>
        <p:blipFill rotWithShape="1">
          <a:blip r:embed="rId6">
            <a:extLst>
              <a:ext uri="{28A0092B-C50C-407E-A947-70E740481C1C}">
                <a14:useLocalDpi xmlns:a14="http://schemas.microsoft.com/office/drawing/2010/main" val="0"/>
              </a:ext>
            </a:extLst>
          </a:blip>
          <a:srcRect l="83978" b="73444"/>
          <a:stretch/>
        </p:blipFill>
        <p:spPr>
          <a:xfrm>
            <a:off x="10266348" y="16225"/>
            <a:ext cx="1892703" cy="1725054"/>
          </a:xfrm>
          <a:prstGeom prst="rect">
            <a:avLst/>
          </a:prstGeom>
        </p:spPr>
      </p:pic>
      <p:sp>
        <p:nvSpPr>
          <p:cNvPr id="20" name="Rectángulo 19">
            <a:extLst>
              <a:ext uri="{FF2B5EF4-FFF2-40B4-BE49-F238E27FC236}">
                <a16:creationId xmlns:a16="http://schemas.microsoft.com/office/drawing/2014/main" id="{686F7F19-F99D-822D-FD91-9B87D192E82E}"/>
              </a:ext>
            </a:extLst>
          </p:cNvPr>
          <p:cNvSpPr/>
          <p:nvPr/>
        </p:nvSpPr>
        <p:spPr>
          <a:xfrm>
            <a:off x="6120711" y="4950939"/>
            <a:ext cx="6071289" cy="1907061"/>
          </a:xfrm>
          <a:prstGeom prst="rect">
            <a:avLst/>
          </a:prstGeom>
          <a:solidFill>
            <a:schemeClr val="bg2">
              <a:lumMod val="90000"/>
            </a:schemeClr>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335195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3100C-47E7-CBDF-5E4A-4894F195C1F1}"/>
            </a:ext>
          </a:extLst>
        </p:cNvPr>
        <p:cNvGrpSpPr/>
        <p:nvPr/>
      </p:nvGrpSpPr>
      <p:grpSpPr>
        <a:xfrm>
          <a:off x="0" y="0"/>
          <a:ext cx="0" cy="0"/>
          <a:chOff x="0" y="0"/>
          <a:chExt cx="0" cy="0"/>
        </a:xfrm>
      </p:grpSpPr>
      <p:grpSp>
        <p:nvGrpSpPr>
          <p:cNvPr id="3" name="Grupo 2">
            <a:extLst>
              <a:ext uri="{FF2B5EF4-FFF2-40B4-BE49-F238E27FC236}">
                <a16:creationId xmlns:a16="http://schemas.microsoft.com/office/drawing/2014/main" id="{B7E4E423-5F1E-4D0E-AA19-D4BA1C5EDC16}"/>
              </a:ext>
            </a:extLst>
          </p:cNvPr>
          <p:cNvGrpSpPr/>
          <p:nvPr/>
        </p:nvGrpSpPr>
        <p:grpSpPr>
          <a:xfrm>
            <a:off x="1589" y="64206"/>
            <a:ext cx="12188825" cy="6858809"/>
            <a:chOff x="1589" y="-1700"/>
            <a:chExt cx="12188825" cy="6858809"/>
          </a:xfrm>
        </p:grpSpPr>
        <p:sp>
          <p:nvSpPr>
            <p:cNvPr id="5" name="Rectángulo 4">
              <a:extLst>
                <a:ext uri="{FF2B5EF4-FFF2-40B4-BE49-F238E27FC236}">
                  <a16:creationId xmlns:a16="http://schemas.microsoft.com/office/drawing/2014/main" id="{44D177B1-A4D9-053A-B146-7AAE466E2B7C}"/>
                </a:ext>
              </a:extLst>
            </p:cNvPr>
            <p:cNvSpPr/>
            <p:nvPr/>
          </p:nvSpPr>
          <p:spPr>
            <a:xfrm>
              <a:off x="325522" y="127143"/>
              <a:ext cx="11864892" cy="65908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6000" b="1" dirty="0">
                <a:solidFill>
                  <a:schemeClr val="tx1">
                    <a:lumMod val="65000"/>
                    <a:lumOff val="35000"/>
                  </a:schemeClr>
                </a:solidFill>
              </a:endParaRPr>
            </a:p>
          </p:txBody>
        </p:sp>
        <p:pic>
          <p:nvPicPr>
            <p:cNvPr id="6" name="Imagen 5">
              <a:extLst>
                <a:ext uri="{FF2B5EF4-FFF2-40B4-BE49-F238E27FC236}">
                  <a16:creationId xmlns:a16="http://schemas.microsoft.com/office/drawing/2014/main" id="{3F488021-163F-A8B4-DAED-2812DEED543B}"/>
                </a:ext>
              </a:extLst>
            </p:cNvPr>
            <p:cNvPicPr>
              <a:picLocks noChangeAspect="1"/>
            </p:cNvPicPr>
            <p:nvPr/>
          </p:nvPicPr>
          <p:blipFill>
            <a:blip r:embed="rId2"/>
            <a:stretch>
              <a:fillRect/>
            </a:stretch>
          </p:blipFill>
          <p:spPr>
            <a:xfrm>
              <a:off x="11173424" y="5830956"/>
              <a:ext cx="1016990" cy="1026153"/>
            </a:xfrm>
            <a:prstGeom prst="rect">
              <a:avLst/>
            </a:prstGeom>
          </p:spPr>
        </p:pic>
        <p:pic>
          <p:nvPicPr>
            <p:cNvPr id="7" name="Imagen 6">
              <a:extLst>
                <a:ext uri="{FF2B5EF4-FFF2-40B4-BE49-F238E27FC236}">
                  <a16:creationId xmlns:a16="http://schemas.microsoft.com/office/drawing/2014/main" id="{9CDE0D6E-12C2-CC10-1306-B428FD9AAD22}"/>
                </a:ext>
              </a:extLst>
            </p:cNvPr>
            <p:cNvPicPr>
              <a:picLocks noChangeAspect="1"/>
            </p:cNvPicPr>
            <p:nvPr/>
          </p:nvPicPr>
          <p:blipFill>
            <a:blip r:embed="rId3"/>
            <a:stretch>
              <a:fillRect/>
            </a:stretch>
          </p:blipFill>
          <p:spPr>
            <a:xfrm>
              <a:off x="11491389" y="6403422"/>
              <a:ext cx="589875" cy="274828"/>
            </a:xfrm>
            <a:prstGeom prst="rect">
              <a:avLst/>
            </a:prstGeom>
          </p:spPr>
        </p:pic>
        <p:pic>
          <p:nvPicPr>
            <p:cNvPr id="8" name="Imagen 7">
              <a:extLst>
                <a:ext uri="{FF2B5EF4-FFF2-40B4-BE49-F238E27FC236}">
                  <a16:creationId xmlns:a16="http://schemas.microsoft.com/office/drawing/2014/main" id="{E4FEC009-51AA-8354-9134-74E16C8B3658}"/>
                </a:ext>
              </a:extLst>
            </p:cNvPr>
            <p:cNvPicPr>
              <a:picLocks noChangeAspect="1"/>
            </p:cNvPicPr>
            <p:nvPr/>
          </p:nvPicPr>
          <p:blipFill>
            <a:blip r:embed="rId4"/>
            <a:stretch>
              <a:fillRect/>
            </a:stretch>
          </p:blipFill>
          <p:spPr>
            <a:xfrm>
              <a:off x="1589" y="-1700"/>
              <a:ext cx="150959" cy="6858808"/>
            </a:xfrm>
            <a:prstGeom prst="rect">
              <a:avLst/>
            </a:prstGeom>
          </p:spPr>
        </p:pic>
      </p:grpSp>
      <p:sp>
        <p:nvSpPr>
          <p:cNvPr id="9" name="18 Rectángulo">
            <a:extLst>
              <a:ext uri="{FF2B5EF4-FFF2-40B4-BE49-F238E27FC236}">
                <a16:creationId xmlns:a16="http://schemas.microsoft.com/office/drawing/2014/main" id="{10B641BD-57DB-5FD0-3715-046EC251D14C}"/>
              </a:ext>
            </a:extLst>
          </p:cNvPr>
          <p:cNvSpPr/>
          <p:nvPr/>
        </p:nvSpPr>
        <p:spPr>
          <a:xfrm>
            <a:off x="2986232" y="1313937"/>
            <a:ext cx="8424563" cy="3628765"/>
          </a:xfrm>
          <a:prstGeom prst="rect">
            <a:avLst/>
          </a:prstGeom>
          <a:ln>
            <a:solidFill>
              <a:srgbClr val="50215D"/>
            </a:solidFill>
          </a:ln>
        </p:spPr>
        <p:txBody>
          <a:bodyPr wrap="square" anchor="t">
            <a:noAutofit/>
          </a:bodyPr>
          <a:lstStyle/>
          <a:p>
            <a:pPr marL="285750" indent="-285750">
              <a:buFont typeface="Courier New" panose="02070309020205020404" pitchFamily="49" charset="0"/>
              <a:buChar char="o"/>
            </a:pPr>
            <a:r>
              <a:rPr lang="es-CL" sz="1600" dirty="0"/>
              <a:t>Se realizaron 1.000 entrevistas válidas con la siguiente distribución por zonas:</a:t>
            </a:r>
          </a:p>
          <a:p>
            <a:pPr marL="285750" indent="-285750">
              <a:buFont typeface="Courier New" panose="02070309020205020404" pitchFamily="49" charset="0"/>
              <a:buChar char="o"/>
            </a:pPr>
            <a:endParaRPr lang="es-CL" sz="1600" dirty="0"/>
          </a:p>
          <a:p>
            <a:pPr marL="285750" indent="-285750">
              <a:buFont typeface="Courier New" panose="02070309020205020404" pitchFamily="49" charset="0"/>
              <a:buChar char="o"/>
            </a:pPr>
            <a:endParaRPr lang="es-CL" sz="1600" dirty="0"/>
          </a:p>
          <a:p>
            <a:endParaRPr lang="es-CL" sz="1600" dirty="0"/>
          </a:p>
        </p:txBody>
      </p:sp>
      <p:pic>
        <p:nvPicPr>
          <p:cNvPr id="10" name="12 Imagen">
            <a:extLst>
              <a:ext uri="{FF2B5EF4-FFF2-40B4-BE49-F238E27FC236}">
                <a16:creationId xmlns:a16="http://schemas.microsoft.com/office/drawing/2014/main" id="{C865CD71-5D60-6BF5-C033-2FF4B66A0D88}"/>
              </a:ext>
            </a:extLst>
          </p:cNvPr>
          <p:cNvPicPr>
            <a:picLocks noChangeAspect="1"/>
          </p:cNvPicPr>
          <p:nvPr/>
        </p:nvPicPr>
        <p:blipFill>
          <a:blip r:embed="rId5"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750636" y="2503343"/>
            <a:ext cx="1095999" cy="882329"/>
          </a:xfrm>
          <a:prstGeom prst="rect">
            <a:avLst/>
          </a:prstGeom>
        </p:spPr>
      </p:pic>
      <p:pic>
        <p:nvPicPr>
          <p:cNvPr id="12" name="14 Imagen">
            <a:extLst>
              <a:ext uri="{FF2B5EF4-FFF2-40B4-BE49-F238E27FC236}">
                <a16:creationId xmlns:a16="http://schemas.microsoft.com/office/drawing/2014/main" id="{57CDDC7E-F7AD-85FB-CFB0-8A24943B961E}"/>
              </a:ext>
            </a:extLst>
          </p:cNvPr>
          <p:cNvPicPr>
            <a:picLocks noChangeAspect="1"/>
          </p:cNvPicPr>
          <p:nvPr/>
        </p:nvPicPr>
        <p:blipFill>
          <a:blip r:embed="rId6"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683538" y="5203876"/>
            <a:ext cx="1117169" cy="890879"/>
          </a:xfrm>
          <a:prstGeom prst="rect">
            <a:avLst/>
          </a:prstGeom>
        </p:spPr>
      </p:pic>
      <p:sp>
        <p:nvSpPr>
          <p:cNvPr id="14" name="CuadroTexto 13">
            <a:extLst>
              <a:ext uri="{FF2B5EF4-FFF2-40B4-BE49-F238E27FC236}">
                <a16:creationId xmlns:a16="http://schemas.microsoft.com/office/drawing/2014/main" id="{9F8291CA-5E68-96FE-4772-869572466166}"/>
              </a:ext>
            </a:extLst>
          </p:cNvPr>
          <p:cNvSpPr txBox="1"/>
          <p:nvPr/>
        </p:nvSpPr>
        <p:spPr>
          <a:xfrm>
            <a:off x="1842102" y="2816464"/>
            <a:ext cx="1077026" cy="400110"/>
          </a:xfrm>
          <a:prstGeom prst="rect">
            <a:avLst/>
          </a:prstGeom>
          <a:noFill/>
        </p:spPr>
        <p:txBody>
          <a:bodyPr wrap="none" rtlCol="0">
            <a:spAutoFit/>
          </a:bodyPr>
          <a:lstStyle/>
          <a:p>
            <a:r>
              <a:rPr lang="es-MX" sz="2000" b="1" dirty="0">
                <a:solidFill>
                  <a:schemeClr val="bg1">
                    <a:lumMod val="50000"/>
                  </a:schemeClr>
                </a:solidFill>
              </a:rPr>
              <a:t>Muestra</a:t>
            </a:r>
          </a:p>
        </p:txBody>
      </p:sp>
      <p:sp>
        <p:nvSpPr>
          <p:cNvPr id="15" name="CuadroTexto 14">
            <a:extLst>
              <a:ext uri="{FF2B5EF4-FFF2-40B4-BE49-F238E27FC236}">
                <a16:creationId xmlns:a16="http://schemas.microsoft.com/office/drawing/2014/main" id="{FFBCB0AE-E826-CF8A-9F47-4E6A4B05F0A8}"/>
              </a:ext>
            </a:extLst>
          </p:cNvPr>
          <p:cNvSpPr txBox="1"/>
          <p:nvPr/>
        </p:nvSpPr>
        <p:spPr>
          <a:xfrm>
            <a:off x="1865864" y="5519030"/>
            <a:ext cx="931665" cy="400110"/>
          </a:xfrm>
          <a:prstGeom prst="rect">
            <a:avLst/>
          </a:prstGeom>
          <a:noFill/>
        </p:spPr>
        <p:txBody>
          <a:bodyPr wrap="none" rtlCol="0">
            <a:spAutoFit/>
          </a:bodyPr>
          <a:lstStyle/>
          <a:p>
            <a:r>
              <a:rPr lang="es-MX" sz="2000" b="1" dirty="0">
                <a:solidFill>
                  <a:schemeClr val="bg1">
                    <a:lumMod val="50000"/>
                  </a:schemeClr>
                </a:solidFill>
              </a:rPr>
              <a:t>Campo</a:t>
            </a:r>
          </a:p>
        </p:txBody>
      </p:sp>
      <p:sp>
        <p:nvSpPr>
          <p:cNvPr id="16" name="18 Rectángulo">
            <a:extLst>
              <a:ext uri="{FF2B5EF4-FFF2-40B4-BE49-F238E27FC236}">
                <a16:creationId xmlns:a16="http://schemas.microsoft.com/office/drawing/2014/main" id="{836B2E9B-0C83-E7EE-EB02-621D06753423}"/>
              </a:ext>
            </a:extLst>
          </p:cNvPr>
          <p:cNvSpPr/>
          <p:nvPr/>
        </p:nvSpPr>
        <p:spPr>
          <a:xfrm>
            <a:off x="2975647" y="5362728"/>
            <a:ext cx="8424563" cy="712715"/>
          </a:xfrm>
          <a:prstGeom prst="rect">
            <a:avLst/>
          </a:prstGeom>
          <a:ln>
            <a:solidFill>
              <a:srgbClr val="50215D"/>
            </a:solidFill>
          </a:ln>
        </p:spPr>
        <p:txBody>
          <a:bodyPr wrap="square" anchor="ctr">
            <a:noAutofit/>
          </a:bodyPr>
          <a:lstStyle/>
          <a:p>
            <a:pPr algn="just"/>
            <a:r>
              <a:rPr lang="es-ES" sz="1600" dirty="0"/>
              <a:t>Se realizó entre el 10 al 26 de febrero de 2026</a:t>
            </a:r>
            <a:endParaRPr lang="es-ES_tradnl" sz="1600" dirty="0"/>
          </a:p>
        </p:txBody>
      </p:sp>
      <p:graphicFrame>
        <p:nvGraphicFramePr>
          <p:cNvPr id="17" name="Tabla 16">
            <a:extLst>
              <a:ext uri="{FF2B5EF4-FFF2-40B4-BE49-F238E27FC236}">
                <a16:creationId xmlns:a16="http://schemas.microsoft.com/office/drawing/2014/main" id="{898EA271-C724-F9FF-6199-258701D7F604}"/>
              </a:ext>
            </a:extLst>
          </p:cNvPr>
          <p:cNvGraphicFramePr>
            <a:graphicFrameLocks noGrp="1"/>
          </p:cNvGraphicFramePr>
          <p:nvPr>
            <p:extLst>
              <p:ext uri="{D42A27DB-BD31-4B8C-83A1-F6EECF244321}">
                <p14:modId xmlns:p14="http://schemas.microsoft.com/office/powerpoint/2010/main" val="2048016734"/>
              </p:ext>
            </p:extLst>
          </p:nvPr>
        </p:nvGraphicFramePr>
        <p:xfrm>
          <a:off x="4399006" y="2003265"/>
          <a:ext cx="4439576" cy="2527547"/>
        </p:xfrm>
        <a:graphic>
          <a:graphicData uri="http://schemas.openxmlformats.org/drawingml/2006/table">
            <a:tbl>
              <a:tblPr firstRow="1" firstCol="1" bandRow="1"/>
              <a:tblGrid>
                <a:gridCol w="1900100">
                  <a:extLst>
                    <a:ext uri="{9D8B030D-6E8A-4147-A177-3AD203B41FA5}">
                      <a16:colId xmlns:a16="http://schemas.microsoft.com/office/drawing/2014/main" val="121454164"/>
                    </a:ext>
                  </a:extLst>
                </a:gridCol>
                <a:gridCol w="1900100">
                  <a:extLst>
                    <a:ext uri="{9D8B030D-6E8A-4147-A177-3AD203B41FA5}">
                      <a16:colId xmlns:a16="http://schemas.microsoft.com/office/drawing/2014/main" val="3404149807"/>
                    </a:ext>
                  </a:extLst>
                </a:gridCol>
                <a:gridCol w="639376">
                  <a:extLst>
                    <a:ext uri="{9D8B030D-6E8A-4147-A177-3AD203B41FA5}">
                      <a16:colId xmlns:a16="http://schemas.microsoft.com/office/drawing/2014/main" val="3343642851"/>
                    </a:ext>
                  </a:extLst>
                </a:gridCol>
              </a:tblGrid>
              <a:tr h="272365">
                <a:tc>
                  <a:txBody>
                    <a:bodyPr/>
                    <a:lstStyle/>
                    <a:p>
                      <a:pPr>
                        <a:spcAft>
                          <a:spcPts val="0"/>
                        </a:spcAft>
                      </a:pPr>
                      <a:r>
                        <a:rPr lang="es-CL" sz="1600" b="1" dirty="0">
                          <a:effectLst/>
                          <a:latin typeface="Calibri Light" panose="020F0302020204030204" pitchFamily="34" charset="0"/>
                          <a:ea typeface="Calibri" panose="020F0502020204030204" pitchFamily="34" charset="0"/>
                          <a:cs typeface="Times New Roman" panose="02020603050405020304" pitchFamily="18" charset="0"/>
                        </a:rPr>
                        <a:t>ZONA</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CL" sz="1600" b="1">
                          <a:effectLst/>
                          <a:latin typeface="Calibri Light" panose="020F0302020204030204" pitchFamily="34" charset="0"/>
                          <a:ea typeface="Calibri" panose="020F0502020204030204" pitchFamily="34" charset="0"/>
                          <a:cs typeface="Times New Roman" panose="02020603050405020304" pitchFamily="18" charset="0"/>
                        </a:rPr>
                        <a:t>N</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3910022"/>
                  </a:ext>
                </a:extLst>
              </a:tr>
              <a:tr h="817095">
                <a:tc>
                  <a:txBody>
                    <a:bodyPr/>
                    <a:lstStyle/>
                    <a:p>
                      <a:pPr>
                        <a:spcAft>
                          <a:spcPts val="0"/>
                        </a:spcAft>
                      </a:pPr>
                      <a:r>
                        <a:rPr lang="es-CL" sz="1600" dirty="0">
                          <a:effectLst/>
                          <a:latin typeface="Calibri Light" panose="020F0302020204030204" pitchFamily="34" charset="0"/>
                          <a:ea typeface="Calibri" panose="020F0502020204030204" pitchFamily="34" charset="0"/>
                          <a:cs typeface="Times New Roman" panose="02020603050405020304" pitchFamily="18" charset="0"/>
                        </a:rPr>
                        <a:t>NORTE</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CL" sz="1400" dirty="0">
                          <a:effectLst/>
                          <a:latin typeface="Calibri" panose="020F0502020204030204" pitchFamily="34" charset="0"/>
                          <a:ea typeface="Calibri" panose="020F0502020204030204" pitchFamily="34" charset="0"/>
                          <a:cs typeface="Times New Roman" panose="02020603050405020304" pitchFamily="18" charset="0"/>
                        </a:rPr>
                        <a:t>Arica a Valparaíso</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CL" sz="1100" b="1" i="0" dirty="0">
                          <a:solidFill>
                            <a:srgbClr val="000000"/>
                          </a:solidFill>
                          <a:effectLst/>
                          <a:latin typeface="Calibri" panose="020F0502020204030204" pitchFamily="34" charset="0"/>
                        </a:rPr>
                        <a:t>296</a:t>
                      </a:r>
                    </a:p>
                  </a:txBody>
                  <a:tcPr marR="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3992906"/>
                  </a:ext>
                </a:extLst>
              </a:tr>
              <a:tr h="348627">
                <a:tc>
                  <a:txBody>
                    <a:bodyPr/>
                    <a:lstStyle/>
                    <a:p>
                      <a:pPr>
                        <a:spcAft>
                          <a:spcPts val="0"/>
                        </a:spcAft>
                      </a:pPr>
                      <a:r>
                        <a:rPr lang="es-CL" sz="16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CENTRO</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a:spcAft>
                          <a:spcPts val="0"/>
                        </a:spcAft>
                      </a:pPr>
                      <a:r>
                        <a:rPr lang="es-CL" sz="1400" dirty="0">
                          <a:effectLst/>
                          <a:latin typeface="Calibri" panose="020F0502020204030204" pitchFamily="34" charset="0"/>
                          <a:ea typeface="Calibri" panose="020F0502020204030204" pitchFamily="34" charset="0"/>
                          <a:cs typeface="Times New Roman" panose="02020603050405020304" pitchFamily="18" charset="0"/>
                        </a:rPr>
                        <a:t>Santiago</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algn="ctr" fontAlgn="ctr"/>
                      <a:r>
                        <a:rPr lang="es-CL" sz="1100" b="1" i="0" dirty="0">
                          <a:solidFill>
                            <a:srgbClr val="000000"/>
                          </a:solidFill>
                          <a:effectLst/>
                          <a:latin typeface="Calibri" panose="020F0502020204030204" pitchFamily="34" charset="0"/>
                        </a:rPr>
                        <a:t>294</a:t>
                      </a:r>
                    </a:p>
                  </a:txBody>
                  <a:tcPr marR="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2270297167"/>
                  </a:ext>
                </a:extLst>
              </a:tr>
              <a:tr h="817095">
                <a:tc>
                  <a:txBody>
                    <a:bodyPr/>
                    <a:lstStyle/>
                    <a:p>
                      <a:pPr>
                        <a:spcAft>
                          <a:spcPts val="0"/>
                        </a:spcAft>
                      </a:pPr>
                      <a:r>
                        <a:rPr lang="es-CL" sz="1600">
                          <a:effectLst/>
                          <a:latin typeface="Calibri Light" panose="020F0302020204030204" pitchFamily="34" charset="0"/>
                          <a:ea typeface="Calibri" panose="020F0502020204030204" pitchFamily="34" charset="0"/>
                          <a:cs typeface="Times New Roman" panose="02020603050405020304" pitchFamily="18" charset="0"/>
                        </a:rPr>
                        <a:t>SUR</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CL" sz="1400" dirty="0">
                          <a:effectLst/>
                          <a:latin typeface="Calibri" panose="020F0502020204030204" pitchFamily="34" charset="0"/>
                          <a:ea typeface="Calibri" panose="020F0502020204030204" pitchFamily="34" charset="0"/>
                          <a:cs typeface="Times New Roman" panose="02020603050405020304" pitchFamily="18" charset="0"/>
                        </a:rPr>
                        <a:t>Rancagua a Puerto Montt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CL" sz="1100" b="1" i="0" dirty="0">
                          <a:solidFill>
                            <a:srgbClr val="000000"/>
                          </a:solidFill>
                          <a:effectLst/>
                          <a:latin typeface="Calibri" panose="020F0502020204030204" pitchFamily="34" charset="0"/>
                        </a:rPr>
                        <a:t>410</a:t>
                      </a:r>
                    </a:p>
                  </a:txBody>
                  <a:tcPr marR="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5476588"/>
                  </a:ext>
                </a:extLst>
              </a:tr>
              <a:tr h="272365">
                <a:tc>
                  <a:txBody>
                    <a:bodyPr/>
                    <a:lstStyle/>
                    <a:p>
                      <a:pPr>
                        <a:spcAft>
                          <a:spcPts val="0"/>
                        </a:spcAft>
                      </a:pPr>
                      <a:r>
                        <a:rPr lang="es-CL" sz="1600" b="1" dirty="0">
                          <a:effectLst/>
                          <a:latin typeface="Calibri Light" panose="020F0302020204030204" pitchFamily="34" charset="0"/>
                          <a:ea typeface="Calibri" panose="020F0502020204030204" pitchFamily="34" charset="0"/>
                          <a:cs typeface="Times New Roman" panose="02020603050405020304" pitchFamily="18" charset="0"/>
                        </a:rPr>
                        <a:t>TOTAL</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CL" sz="1600" b="1" dirty="0">
                          <a:effectLst/>
                          <a:latin typeface="Calibri Light" panose="020F0302020204030204" pitchFamily="34" charset="0"/>
                          <a:ea typeface="Calibri" panose="020F0502020204030204" pitchFamily="34" charset="0"/>
                          <a:cs typeface="Times New Roman" panose="02020603050405020304" pitchFamily="18" charset="0"/>
                        </a:rPr>
                        <a:t>1.000</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703829"/>
                  </a:ext>
                </a:extLst>
              </a:tr>
            </a:tbl>
          </a:graphicData>
        </a:graphic>
      </p:graphicFrame>
    </p:spTree>
    <p:extLst>
      <p:ext uri="{BB962C8B-B14F-4D97-AF65-F5344CB8AC3E}">
        <p14:creationId xmlns:p14="http://schemas.microsoft.com/office/powerpoint/2010/main" val="2395122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32A3A9-942F-2B77-1E0E-FCA8CBDBF098}"/>
              </a:ext>
            </a:extLst>
          </p:cNvPr>
          <p:cNvSpPr>
            <a:spLocks noGrp="1"/>
          </p:cNvSpPr>
          <p:nvPr>
            <p:ph type="title"/>
          </p:nvPr>
        </p:nvSpPr>
        <p:spPr>
          <a:xfrm>
            <a:off x="195647" y="365125"/>
            <a:ext cx="6007443" cy="1325563"/>
          </a:xfrm>
        </p:spPr>
        <p:txBody>
          <a:bodyPr>
            <a:normAutofit/>
          </a:bodyPr>
          <a:lstStyle/>
          <a:p>
            <a:r>
              <a:rPr lang="es-ES" sz="4000" b="1" dirty="0"/>
              <a:t>Dinámica del muestreo</a:t>
            </a:r>
          </a:p>
        </p:txBody>
      </p:sp>
      <p:pic>
        <p:nvPicPr>
          <p:cNvPr id="5" name="Marcador de contenido 4" descr="Diagrama&#10;&#10;Descripción generada automáticamente">
            <a:extLst>
              <a:ext uri="{FF2B5EF4-FFF2-40B4-BE49-F238E27FC236}">
                <a16:creationId xmlns:a16="http://schemas.microsoft.com/office/drawing/2014/main" id="{5482431B-03BC-18DF-9E88-047C8DD1FD0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914" y="1825625"/>
            <a:ext cx="5910568" cy="4351338"/>
          </a:xfrm>
        </p:spPr>
      </p:pic>
      <p:sp>
        <p:nvSpPr>
          <p:cNvPr id="6" name="CuadroTexto 5">
            <a:extLst>
              <a:ext uri="{FF2B5EF4-FFF2-40B4-BE49-F238E27FC236}">
                <a16:creationId xmlns:a16="http://schemas.microsoft.com/office/drawing/2014/main" id="{D23D999D-08FA-919C-7C03-2586DE633371}"/>
              </a:ext>
            </a:extLst>
          </p:cNvPr>
          <p:cNvSpPr txBox="1"/>
          <p:nvPr/>
        </p:nvSpPr>
        <p:spPr>
          <a:xfrm>
            <a:off x="2122164" y="5448722"/>
            <a:ext cx="1991458" cy="646331"/>
          </a:xfrm>
          <a:prstGeom prst="rect">
            <a:avLst/>
          </a:prstGeom>
          <a:solidFill>
            <a:schemeClr val="bg2"/>
          </a:solidFill>
        </p:spPr>
        <p:txBody>
          <a:bodyPr wrap="square" rtlCol="0">
            <a:spAutoFit/>
          </a:bodyPr>
          <a:lstStyle/>
          <a:p>
            <a:r>
              <a:rPr lang="es-ES" sz="1200" dirty="0"/>
              <a:t>Un porcentaje responde el cuestionario. Solo algunos lo terminan.</a:t>
            </a:r>
          </a:p>
        </p:txBody>
      </p:sp>
      <p:pic>
        <p:nvPicPr>
          <p:cNvPr id="8" name="Imagen 7" descr="Interfaz de usuario gráfica, Aplicación&#10;&#10;Descripción generada automáticamente">
            <a:extLst>
              <a:ext uri="{FF2B5EF4-FFF2-40B4-BE49-F238E27FC236}">
                <a16:creationId xmlns:a16="http://schemas.microsoft.com/office/drawing/2014/main" id="{AC96C786-D3DC-F1CB-5F35-1A67E8F30F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653" y="1165608"/>
            <a:ext cx="3512436" cy="5692391"/>
          </a:xfrm>
          <a:prstGeom prst="rect">
            <a:avLst/>
          </a:prstGeom>
        </p:spPr>
      </p:pic>
      <p:grpSp>
        <p:nvGrpSpPr>
          <p:cNvPr id="13" name="Grupo 12">
            <a:extLst>
              <a:ext uri="{FF2B5EF4-FFF2-40B4-BE49-F238E27FC236}">
                <a16:creationId xmlns:a16="http://schemas.microsoft.com/office/drawing/2014/main" id="{59013EAB-A7C2-99E3-D64A-DE478609DAC5}"/>
              </a:ext>
            </a:extLst>
          </p:cNvPr>
          <p:cNvGrpSpPr/>
          <p:nvPr/>
        </p:nvGrpSpPr>
        <p:grpSpPr>
          <a:xfrm>
            <a:off x="9065217" y="1165608"/>
            <a:ext cx="3114185" cy="5692392"/>
            <a:chOff x="4723167" y="1165608"/>
            <a:chExt cx="3452649" cy="5692392"/>
          </a:xfrm>
        </p:grpSpPr>
        <p:pic>
          <p:nvPicPr>
            <p:cNvPr id="10" name="Imagen 9">
              <a:extLst>
                <a:ext uri="{FF2B5EF4-FFF2-40B4-BE49-F238E27FC236}">
                  <a16:creationId xmlns:a16="http://schemas.microsoft.com/office/drawing/2014/main" id="{6120BD15-5163-2F70-2065-7648DEF1E626}"/>
                </a:ext>
              </a:extLst>
            </p:cNvPr>
            <p:cNvPicPr>
              <a:picLocks noChangeAspect="1"/>
            </p:cNvPicPr>
            <p:nvPr/>
          </p:nvPicPr>
          <p:blipFill>
            <a:blip r:embed="rId4"/>
            <a:stretch>
              <a:fillRect/>
            </a:stretch>
          </p:blipFill>
          <p:spPr>
            <a:xfrm>
              <a:off x="4723167" y="1165608"/>
              <a:ext cx="3452649" cy="5692392"/>
            </a:xfrm>
            <a:prstGeom prst="rect">
              <a:avLst/>
            </a:prstGeom>
          </p:spPr>
        </p:pic>
        <p:sp>
          <p:nvSpPr>
            <p:cNvPr id="11" name="Rectángulo 10">
              <a:extLst>
                <a:ext uri="{FF2B5EF4-FFF2-40B4-BE49-F238E27FC236}">
                  <a16:creationId xmlns:a16="http://schemas.microsoft.com/office/drawing/2014/main" id="{F28B153F-4794-D607-15B5-46F37B49CD0B}"/>
                </a:ext>
              </a:extLst>
            </p:cNvPr>
            <p:cNvSpPr/>
            <p:nvPr/>
          </p:nvSpPr>
          <p:spPr>
            <a:xfrm>
              <a:off x="6096000" y="1763487"/>
              <a:ext cx="686637" cy="688312"/>
            </a:xfrm>
            <a:prstGeom prst="rect">
              <a:avLst/>
            </a:prstGeom>
            <a:solidFill>
              <a:schemeClr val="bg1">
                <a:lumMod val="95000"/>
              </a:schemeClr>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ES"/>
            </a:p>
          </p:txBody>
        </p:sp>
        <p:sp>
          <p:nvSpPr>
            <p:cNvPr id="12" name="CuadroTexto 11">
              <a:extLst>
                <a:ext uri="{FF2B5EF4-FFF2-40B4-BE49-F238E27FC236}">
                  <a16:creationId xmlns:a16="http://schemas.microsoft.com/office/drawing/2014/main" id="{D76FA2A6-8857-71B0-E60B-476BF9BCAC03}"/>
                </a:ext>
              </a:extLst>
            </p:cNvPr>
            <p:cNvSpPr txBox="1"/>
            <p:nvPr/>
          </p:nvSpPr>
          <p:spPr>
            <a:xfrm>
              <a:off x="5347610" y="4308233"/>
              <a:ext cx="2577311" cy="261610"/>
            </a:xfrm>
            <a:prstGeom prst="rect">
              <a:avLst/>
            </a:prstGeom>
            <a:solidFill>
              <a:schemeClr val="bg1">
                <a:lumMod val="95000"/>
              </a:schemeClr>
            </a:solidFill>
          </p:spPr>
          <p:txBody>
            <a:bodyPr wrap="square" rtlCol="0">
              <a:spAutoFit/>
            </a:bodyPr>
            <a:lstStyle/>
            <a:p>
              <a:r>
                <a:rPr lang="es-ES" sz="1100" dirty="0"/>
                <a:t>Por ejemplo, a 2000 personas</a:t>
              </a:r>
            </a:p>
          </p:txBody>
        </p:sp>
      </p:grpSp>
    </p:spTree>
    <p:extLst>
      <p:ext uri="{BB962C8B-B14F-4D97-AF65-F5344CB8AC3E}">
        <p14:creationId xmlns:p14="http://schemas.microsoft.com/office/powerpoint/2010/main" val="30706191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60E5B2B-0CD9-4544-8D96-158E6FDAA43D}"/>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2800" kern="1200" dirty="0" err="1">
                <a:solidFill>
                  <a:srgbClr val="FFFFFF"/>
                </a:solidFill>
                <a:latin typeface="ADLaM Display" panose="020F0502020204030204" pitchFamily="2" charset="0"/>
                <a:ea typeface="ADLaM Display" panose="020F0502020204030204" pitchFamily="2" charset="0"/>
                <a:cs typeface="ADLaM Display" panose="020F0502020204030204" pitchFamily="2" charset="0"/>
              </a:rPr>
              <a:t>Diseño</a:t>
            </a:r>
            <a:r>
              <a:rPr lang="en-US" sz="2800" kern="1200" dirty="0">
                <a:solidFill>
                  <a:srgbClr val="FFFFFF"/>
                </a:solidFill>
                <a:latin typeface="ADLaM Display" panose="020F0502020204030204" pitchFamily="2" charset="0"/>
                <a:ea typeface="ADLaM Display" panose="020F0502020204030204" pitchFamily="2" charset="0"/>
                <a:cs typeface="ADLaM Display" panose="020F0502020204030204" pitchFamily="2" charset="0"/>
              </a:rPr>
              <a:t> </a:t>
            </a:r>
            <a:r>
              <a:rPr lang="en-US" sz="2800" kern="1200" dirty="0" err="1">
                <a:solidFill>
                  <a:srgbClr val="FFFFFF"/>
                </a:solidFill>
                <a:latin typeface="ADLaM Display" panose="020F0502020204030204" pitchFamily="2" charset="0"/>
                <a:ea typeface="ADLaM Display" panose="020F0502020204030204" pitchFamily="2" charset="0"/>
                <a:cs typeface="ADLaM Display" panose="020F0502020204030204" pitchFamily="2" charset="0"/>
              </a:rPr>
              <a:t>muestral</a:t>
            </a:r>
            <a:endParaRPr lang="en-US" sz="2800" kern="1200" dirty="0">
              <a:solidFill>
                <a:srgbClr val="FFFFFF"/>
              </a:solidFill>
              <a:latin typeface="ADLaM Display" panose="020F0502020204030204" pitchFamily="2" charset="0"/>
              <a:ea typeface="ADLaM Display" panose="020F0502020204030204" pitchFamily="2" charset="0"/>
              <a:cs typeface="ADLaM Display" panose="020F0502020204030204" pitchFamily="2" charset="0"/>
            </a:endParaRPr>
          </a:p>
        </p:txBody>
      </p:sp>
      <p:pic>
        <p:nvPicPr>
          <p:cNvPr id="5" name="Marcador de contenido 4" descr="Interfaz de usuario gráfica, Texto, Aplicación&#10;&#10;Descripción generada automáticamente">
            <a:extLst>
              <a:ext uri="{FF2B5EF4-FFF2-40B4-BE49-F238E27FC236}">
                <a16:creationId xmlns:a16="http://schemas.microsoft.com/office/drawing/2014/main" id="{AEC59BD1-2B70-1FDF-E465-1BD5613548B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38119" y="260884"/>
            <a:ext cx="4688114" cy="6393984"/>
          </a:xfrm>
          <a:prstGeom prst="rect">
            <a:avLst/>
          </a:prstGeom>
        </p:spPr>
      </p:pic>
      <p:pic>
        <p:nvPicPr>
          <p:cNvPr id="6" name="Imagen 5">
            <a:extLst>
              <a:ext uri="{FF2B5EF4-FFF2-40B4-BE49-F238E27FC236}">
                <a16:creationId xmlns:a16="http://schemas.microsoft.com/office/drawing/2014/main" id="{5B500572-1F1C-1482-F1C5-26ACB5D084E6}"/>
              </a:ext>
            </a:extLst>
          </p:cNvPr>
          <p:cNvPicPr>
            <a:picLocks noChangeAspect="1"/>
          </p:cNvPicPr>
          <p:nvPr/>
        </p:nvPicPr>
        <p:blipFill rotWithShape="1">
          <a:blip r:embed="rId3">
            <a:extLst>
              <a:ext uri="{28A0092B-C50C-407E-A947-70E740481C1C}">
                <a14:useLocalDpi xmlns:a14="http://schemas.microsoft.com/office/drawing/2010/main" val="0"/>
              </a:ext>
            </a:extLst>
          </a:blip>
          <a:srcRect l="83978" b="73444"/>
          <a:stretch/>
        </p:blipFill>
        <p:spPr>
          <a:xfrm>
            <a:off x="10299297" y="0"/>
            <a:ext cx="1892703" cy="1725054"/>
          </a:xfrm>
          <a:prstGeom prst="rect">
            <a:avLst/>
          </a:prstGeom>
        </p:spPr>
      </p:pic>
    </p:spTree>
    <p:extLst>
      <p:ext uri="{BB962C8B-B14F-4D97-AF65-F5344CB8AC3E}">
        <p14:creationId xmlns:p14="http://schemas.microsoft.com/office/powerpoint/2010/main" val="628255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8551A-D62A-ED42-EFC3-A1BF65715877}"/>
            </a:ext>
          </a:extLst>
        </p:cNvPr>
        <p:cNvGrpSpPr/>
        <p:nvPr/>
      </p:nvGrpSpPr>
      <p:grpSpPr>
        <a:xfrm>
          <a:off x="0" y="0"/>
          <a:ext cx="0" cy="0"/>
          <a:chOff x="0" y="0"/>
          <a:chExt cx="0" cy="0"/>
        </a:xfrm>
      </p:grpSpPr>
      <p:grpSp>
        <p:nvGrpSpPr>
          <p:cNvPr id="3" name="Grupo 2">
            <a:extLst>
              <a:ext uri="{FF2B5EF4-FFF2-40B4-BE49-F238E27FC236}">
                <a16:creationId xmlns:a16="http://schemas.microsoft.com/office/drawing/2014/main" id="{32D93AAA-D540-9B21-0A11-6A97FCD282D2}"/>
              </a:ext>
            </a:extLst>
          </p:cNvPr>
          <p:cNvGrpSpPr/>
          <p:nvPr/>
        </p:nvGrpSpPr>
        <p:grpSpPr>
          <a:xfrm>
            <a:off x="1589" y="-1700"/>
            <a:ext cx="12188825" cy="6858809"/>
            <a:chOff x="1589" y="-1700"/>
            <a:chExt cx="12188825" cy="6858809"/>
          </a:xfrm>
        </p:grpSpPr>
        <p:sp>
          <p:nvSpPr>
            <p:cNvPr id="5" name="Rectángulo 4">
              <a:extLst>
                <a:ext uri="{FF2B5EF4-FFF2-40B4-BE49-F238E27FC236}">
                  <a16:creationId xmlns:a16="http://schemas.microsoft.com/office/drawing/2014/main" id="{0DA35BE0-2603-BD6D-CA30-CECDC0C34775}"/>
                </a:ext>
              </a:extLst>
            </p:cNvPr>
            <p:cNvSpPr/>
            <p:nvPr/>
          </p:nvSpPr>
          <p:spPr>
            <a:xfrm>
              <a:off x="325522" y="127143"/>
              <a:ext cx="11864892" cy="65908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6000" b="1" dirty="0">
                <a:solidFill>
                  <a:schemeClr val="tx1">
                    <a:lumMod val="65000"/>
                    <a:lumOff val="35000"/>
                  </a:schemeClr>
                </a:solidFill>
              </a:endParaRPr>
            </a:p>
          </p:txBody>
        </p:sp>
        <p:pic>
          <p:nvPicPr>
            <p:cNvPr id="6" name="Imagen 5">
              <a:extLst>
                <a:ext uri="{FF2B5EF4-FFF2-40B4-BE49-F238E27FC236}">
                  <a16:creationId xmlns:a16="http://schemas.microsoft.com/office/drawing/2014/main" id="{6396AA12-C634-90A5-FF9E-96663DE44F59}"/>
                </a:ext>
              </a:extLst>
            </p:cNvPr>
            <p:cNvPicPr>
              <a:picLocks noChangeAspect="1"/>
            </p:cNvPicPr>
            <p:nvPr/>
          </p:nvPicPr>
          <p:blipFill>
            <a:blip r:embed="rId2"/>
            <a:stretch>
              <a:fillRect/>
            </a:stretch>
          </p:blipFill>
          <p:spPr>
            <a:xfrm>
              <a:off x="11173424" y="5830956"/>
              <a:ext cx="1016990" cy="1026153"/>
            </a:xfrm>
            <a:prstGeom prst="rect">
              <a:avLst/>
            </a:prstGeom>
          </p:spPr>
        </p:pic>
        <p:pic>
          <p:nvPicPr>
            <p:cNvPr id="7" name="Imagen 6">
              <a:extLst>
                <a:ext uri="{FF2B5EF4-FFF2-40B4-BE49-F238E27FC236}">
                  <a16:creationId xmlns:a16="http://schemas.microsoft.com/office/drawing/2014/main" id="{562F5D4B-FFF8-9400-C505-91442DAF6109}"/>
                </a:ext>
              </a:extLst>
            </p:cNvPr>
            <p:cNvPicPr>
              <a:picLocks noChangeAspect="1"/>
            </p:cNvPicPr>
            <p:nvPr/>
          </p:nvPicPr>
          <p:blipFill>
            <a:blip r:embed="rId3"/>
            <a:stretch>
              <a:fillRect/>
            </a:stretch>
          </p:blipFill>
          <p:spPr>
            <a:xfrm>
              <a:off x="11491389" y="6403422"/>
              <a:ext cx="589875" cy="274828"/>
            </a:xfrm>
            <a:prstGeom prst="rect">
              <a:avLst/>
            </a:prstGeom>
          </p:spPr>
        </p:pic>
        <p:pic>
          <p:nvPicPr>
            <p:cNvPr id="8" name="Imagen 7">
              <a:extLst>
                <a:ext uri="{FF2B5EF4-FFF2-40B4-BE49-F238E27FC236}">
                  <a16:creationId xmlns:a16="http://schemas.microsoft.com/office/drawing/2014/main" id="{67FEF727-C422-63E0-2158-EF474815DD8E}"/>
                </a:ext>
              </a:extLst>
            </p:cNvPr>
            <p:cNvPicPr>
              <a:picLocks noChangeAspect="1"/>
            </p:cNvPicPr>
            <p:nvPr/>
          </p:nvPicPr>
          <p:blipFill>
            <a:blip r:embed="rId4"/>
            <a:stretch>
              <a:fillRect/>
            </a:stretch>
          </p:blipFill>
          <p:spPr>
            <a:xfrm>
              <a:off x="1589" y="-1700"/>
              <a:ext cx="150959" cy="6858808"/>
            </a:xfrm>
            <a:prstGeom prst="rect">
              <a:avLst/>
            </a:prstGeom>
          </p:spPr>
        </p:pic>
      </p:grpSp>
      <p:sp>
        <p:nvSpPr>
          <p:cNvPr id="2" name="CuadroTexto 1">
            <a:extLst>
              <a:ext uri="{FF2B5EF4-FFF2-40B4-BE49-F238E27FC236}">
                <a16:creationId xmlns:a16="http://schemas.microsoft.com/office/drawing/2014/main" id="{90BC35AB-A6FF-FE1D-C78A-0DAB6852CCF4}"/>
              </a:ext>
            </a:extLst>
          </p:cNvPr>
          <p:cNvSpPr txBox="1"/>
          <p:nvPr/>
        </p:nvSpPr>
        <p:spPr>
          <a:xfrm>
            <a:off x="4809077" y="216818"/>
            <a:ext cx="2897781" cy="369332"/>
          </a:xfrm>
          <a:prstGeom prst="rect">
            <a:avLst/>
          </a:prstGeom>
          <a:noFill/>
        </p:spPr>
        <p:txBody>
          <a:bodyPr wrap="none" rtlCol="0">
            <a:spAutoFit/>
          </a:bodyPr>
          <a:lstStyle/>
          <a:p>
            <a:r>
              <a:rPr lang="es-CL" b="1" dirty="0"/>
              <a:t>PROCESO DE PONDERACIÓN</a:t>
            </a:r>
          </a:p>
        </p:txBody>
      </p:sp>
      <p:graphicFrame>
        <p:nvGraphicFramePr>
          <p:cNvPr id="19" name="Tabla 18">
            <a:extLst>
              <a:ext uri="{FF2B5EF4-FFF2-40B4-BE49-F238E27FC236}">
                <a16:creationId xmlns:a16="http://schemas.microsoft.com/office/drawing/2014/main" id="{C0BEFF8F-609A-650D-1A8D-A773BC116012}"/>
              </a:ext>
            </a:extLst>
          </p:cNvPr>
          <p:cNvGraphicFramePr>
            <a:graphicFrameLocks noGrp="1"/>
          </p:cNvGraphicFramePr>
          <p:nvPr>
            <p:extLst>
              <p:ext uri="{D42A27DB-BD31-4B8C-83A1-F6EECF244321}">
                <p14:modId xmlns:p14="http://schemas.microsoft.com/office/powerpoint/2010/main" val="1714665946"/>
              </p:ext>
            </p:extLst>
          </p:nvPr>
        </p:nvGraphicFramePr>
        <p:xfrm>
          <a:off x="2321163" y="2050170"/>
          <a:ext cx="7873608" cy="3780786"/>
        </p:xfrm>
        <a:graphic>
          <a:graphicData uri="http://schemas.openxmlformats.org/drawingml/2006/table">
            <a:tbl>
              <a:tblPr>
                <a:tableStyleId>{616DA210-FB5B-4158-B5E0-FEB733F419BA}</a:tableStyleId>
              </a:tblPr>
              <a:tblGrid>
                <a:gridCol w="1249221">
                  <a:extLst>
                    <a:ext uri="{9D8B030D-6E8A-4147-A177-3AD203B41FA5}">
                      <a16:colId xmlns:a16="http://schemas.microsoft.com/office/drawing/2014/main" val="3740291685"/>
                    </a:ext>
                  </a:extLst>
                </a:gridCol>
                <a:gridCol w="884132">
                  <a:extLst>
                    <a:ext uri="{9D8B030D-6E8A-4147-A177-3AD203B41FA5}">
                      <a16:colId xmlns:a16="http://schemas.microsoft.com/office/drawing/2014/main" val="223244282"/>
                    </a:ext>
                  </a:extLst>
                </a:gridCol>
                <a:gridCol w="778564">
                  <a:extLst>
                    <a:ext uri="{9D8B030D-6E8A-4147-A177-3AD203B41FA5}">
                      <a16:colId xmlns:a16="http://schemas.microsoft.com/office/drawing/2014/main" val="3792778369"/>
                    </a:ext>
                  </a:extLst>
                </a:gridCol>
                <a:gridCol w="831347">
                  <a:extLst>
                    <a:ext uri="{9D8B030D-6E8A-4147-A177-3AD203B41FA5}">
                      <a16:colId xmlns:a16="http://schemas.microsoft.com/office/drawing/2014/main" val="3293402362"/>
                    </a:ext>
                  </a:extLst>
                </a:gridCol>
                <a:gridCol w="963307">
                  <a:extLst>
                    <a:ext uri="{9D8B030D-6E8A-4147-A177-3AD203B41FA5}">
                      <a16:colId xmlns:a16="http://schemas.microsoft.com/office/drawing/2014/main" val="192902230"/>
                    </a:ext>
                  </a:extLst>
                </a:gridCol>
                <a:gridCol w="1055679">
                  <a:extLst>
                    <a:ext uri="{9D8B030D-6E8A-4147-A177-3AD203B41FA5}">
                      <a16:colId xmlns:a16="http://schemas.microsoft.com/office/drawing/2014/main" val="3497616642"/>
                    </a:ext>
                  </a:extLst>
                </a:gridCol>
                <a:gridCol w="1055679">
                  <a:extLst>
                    <a:ext uri="{9D8B030D-6E8A-4147-A177-3AD203B41FA5}">
                      <a16:colId xmlns:a16="http://schemas.microsoft.com/office/drawing/2014/main" val="3719581228"/>
                    </a:ext>
                  </a:extLst>
                </a:gridCol>
                <a:gridCol w="1055679">
                  <a:extLst>
                    <a:ext uri="{9D8B030D-6E8A-4147-A177-3AD203B41FA5}">
                      <a16:colId xmlns:a16="http://schemas.microsoft.com/office/drawing/2014/main" val="431198811"/>
                    </a:ext>
                  </a:extLst>
                </a:gridCol>
              </a:tblGrid>
              <a:tr h="865011">
                <a:tc>
                  <a:txBody>
                    <a:bodyPr/>
                    <a:lstStyle/>
                    <a:p>
                      <a:pPr algn="l" fontAlgn="b">
                        <a:buNone/>
                      </a:pPr>
                      <a:r>
                        <a:rPr lang="es-CL" sz="1100" b="0" u="none" strike="noStrike" dirty="0">
                          <a:solidFill>
                            <a:schemeClr val="bg1"/>
                          </a:solidFill>
                          <a:effectLst/>
                        </a:rPr>
                        <a:t>ZONA</a:t>
                      </a:r>
                      <a:endParaRPr lang="es-CL" sz="1100" b="0" i="0" u="none" strike="noStrike" dirty="0">
                        <a:solidFill>
                          <a:schemeClr val="bg1"/>
                        </a:solidFill>
                        <a:effectLst/>
                        <a:latin typeface="Calibri" panose="020F0502020204030204" pitchFamily="34" charset="0"/>
                      </a:endParaRPr>
                    </a:p>
                  </a:txBody>
                  <a:tcPr marL="9525" marR="9525" marT="9525" marB="0" anchor="ctr">
                    <a:solidFill>
                      <a:schemeClr val="accent5">
                        <a:lumMod val="50000"/>
                      </a:schemeClr>
                    </a:solidFill>
                  </a:tcPr>
                </a:tc>
                <a:tc>
                  <a:txBody>
                    <a:bodyPr/>
                    <a:lstStyle/>
                    <a:p>
                      <a:pPr algn="l" fontAlgn="b">
                        <a:buNone/>
                      </a:pPr>
                      <a:r>
                        <a:rPr lang="es-CL" sz="1100" b="0" u="none" strike="noStrike" dirty="0">
                          <a:solidFill>
                            <a:schemeClr val="bg1"/>
                          </a:solidFill>
                          <a:effectLst/>
                        </a:rPr>
                        <a:t>NSE</a:t>
                      </a:r>
                      <a:endParaRPr lang="es-CL" sz="1100" b="0" i="0" u="none" strike="noStrike" dirty="0">
                        <a:solidFill>
                          <a:schemeClr val="bg1"/>
                        </a:solidFill>
                        <a:effectLst/>
                        <a:latin typeface="Calibri" panose="020F0502020204030204" pitchFamily="34" charset="0"/>
                      </a:endParaRPr>
                    </a:p>
                  </a:txBody>
                  <a:tcPr marL="9525" marR="9525" marT="9525" marB="0" anchor="ctr">
                    <a:solidFill>
                      <a:schemeClr val="accent5">
                        <a:lumMod val="50000"/>
                      </a:schemeClr>
                    </a:solidFill>
                  </a:tcPr>
                </a:tc>
                <a:tc>
                  <a:txBody>
                    <a:bodyPr/>
                    <a:lstStyle/>
                    <a:p>
                      <a:pPr algn="ctr" fontAlgn="b">
                        <a:buNone/>
                      </a:pPr>
                      <a:r>
                        <a:rPr lang="es-ES" sz="1100" b="0" u="none" strike="noStrike" dirty="0">
                          <a:solidFill>
                            <a:schemeClr val="bg1"/>
                          </a:solidFill>
                          <a:effectLst/>
                        </a:rPr>
                        <a:t>Peso del NSE en la Zona</a:t>
                      </a:r>
                      <a:endParaRPr lang="es-ES" sz="1100" b="0" i="0" u="none" strike="noStrike" dirty="0">
                        <a:solidFill>
                          <a:schemeClr val="bg1"/>
                        </a:solidFill>
                        <a:effectLst/>
                        <a:latin typeface="Calibri" panose="020F0502020204030204" pitchFamily="34" charset="0"/>
                      </a:endParaRPr>
                    </a:p>
                  </a:txBody>
                  <a:tcPr marL="9525" marR="9525" marT="9525" marB="0" anchor="ctr">
                    <a:solidFill>
                      <a:schemeClr val="accent5">
                        <a:lumMod val="50000"/>
                      </a:schemeClr>
                    </a:solidFill>
                  </a:tcPr>
                </a:tc>
                <a:tc>
                  <a:txBody>
                    <a:bodyPr/>
                    <a:lstStyle/>
                    <a:p>
                      <a:pPr algn="ctr" fontAlgn="b">
                        <a:buNone/>
                      </a:pPr>
                      <a:r>
                        <a:rPr lang="es-CL" sz="1100" b="0" u="none" strike="noStrike" dirty="0">
                          <a:solidFill>
                            <a:schemeClr val="bg1"/>
                          </a:solidFill>
                          <a:effectLst/>
                        </a:rPr>
                        <a:t>Peso de la Zona</a:t>
                      </a:r>
                      <a:endParaRPr lang="es-CL" sz="1100" b="0" i="0" u="none" strike="noStrike" dirty="0">
                        <a:solidFill>
                          <a:schemeClr val="bg1"/>
                        </a:solidFill>
                        <a:effectLst/>
                        <a:latin typeface="Calibri" panose="020F0502020204030204" pitchFamily="34" charset="0"/>
                      </a:endParaRPr>
                    </a:p>
                  </a:txBody>
                  <a:tcPr marL="9525" marR="9525" marT="9525" marB="0" anchor="ctr">
                    <a:solidFill>
                      <a:schemeClr val="accent5">
                        <a:lumMod val="50000"/>
                      </a:schemeClr>
                    </a:solidFill>
                  </a:tcPr>
                </a:tc>
                <a:tc>
                  <a:txBody>
                    <a:bodyPr/>
                    <a:lstStyle/>
                    <a:p>
                      <a:pPr algn="ctr" fontAlgn="b">
                        <a:buNone/>
                      </a:pPr>
                      <a:r>
                        <a:rPr lang="it-IT" sz="1100" b="0" u="none" strike="noStrike" dirty="0">
                          <a:solidFill>
                            <a:schemeClr val="bg1"/>
                          </a:solidFill>
                          <a:effectLst/>
                        </a:rPr>
                        <a:t>Peso del tramo Zona - NSE</a:t>
                      </a:r>
                      <a:endParaRPr lang="it-IT" sz="1100" b="0" i="0" u="none" strike="noStrike" dirty="0">
                        <a:solidFill>
                          <a:schemeClr val="bg1"/>
                        </a:solidFill>
                        <a:effectLst/>
                        <a:latin typeface="Calibri" panose="020F0502020204030204" pitchFamily="34" charset="0"/>
                      </a:endParaRPr>
                    </a:p>
                  </a:txBody>
                  <a:tcPr marL="9525" marR="9525" marT="9525" marB="0" anchor="ctr">
                    <a:solidFill>
                      <a:schemeClr val="accent5">
                        <a:lumMod val="50000"/>
                      </a:schemeClr>
                    </a:solidFill>
                  </a:tcPr>
                </a:tc>
                <a:tc>
                  <a:txBody>
                    <a:bodyPr/>
                    <a:lstStyle/>
                    <a:p>
                      <a:pPr algn="ctr" fontAlgn="b">
                        <a:buNone/>
                      </a:pPr>
                      <a:r>
                        <a:rPr lang="es-ES" sz="1100" b="0" u="none" strike="noStrike" dirty="0">
                          <a:solidFill>
                            <a:schemeClr val="bg1"/>
                          </a:solidFill>
                          <a:effectLst/>
                        </a:rPr>
                        <a:t>Cantidad de encuestas en muestra auto ponderada</a:t>
                      </a:r>
                      <a:endParaRPr lang="es-ES" sz="1100" b="0" i="0" u="none" strike="noStrike" dirty="0">
                        <a:solidFill>
                          <a:schemeClr val="bg1"/>
                        </a:solidFill>
                        <a:effectLst/>
                        <a:latin typeface="Calibri" panose="020F0502020204030204" pitchFamily="34" charset="0"/>
                      </a:endParaRPr>
                    </a:p>
                  </a:txBody>
                  <a:tcPr marL="9525" marR="9525" marT="9525" marB="0" anchor="ctr">
                    <a:solidFill>
                      <a:schemeClr val="accent5">
                        <a:lumMod val="50000"/>
                      </a:schemeClr>
                    </a:solidFill>
                  </a:tcPr>
                </a:tc>
                <a:tc>
                  <a:txBody>
                    <a:bodyPr/>
                    <a:lstStyle/>
                    <a:p>
                      <a:pPr algn="ctr" fontAlgn="b">
                        <a:buNone/>
                      </a:pPr>
                      <a:r>
                        <a:rPr lang="es-ES" sz="1100" b="0" u="none" strike="noStrike" dirty="0">
                          <a:solidFill>
                            <a:schemeClr val="bg1"/>
                          </a:solidFill>
                          <a:effectLst/>
                        </a:rPr>
                        <a:t>Cantidad de encuestas de la muestra</a:t>
                      </a:r>
                      <a:endParaRPr lang="es-ES" sz="1100" b="0" i="0" u="none" strike="noStrike" dirty="0">
                        <a:solidFill>
                          <a:schemeClr val="bg1"/>
                        </a:solidFill>
                        <a:effectLst/>
                        <a:latin typeface="Calibri" panose="020F0502020204030204" pitchFamily="34" charset="0"/>
                      </a:endParaRPr>
                    </a:p>
                  </a:txBody>
                  <a:tcPr marL="9525" marR="9525" marT="9525" marB="0" anchor="ctr">
                    <a:solidFill>
                      <a:schemeClr val="accent5">
                        <a:lumMod val="50000"/>
                      </a:schemeClr>
                    </a:solidFill>
                  </a:tcPr>
                </a:tc>
                <a:tc>
                  <a:txBody>
                    <a:bodyPr/>
                    <a:lstStyle/>
                    <a:p>
                      <a:pPr algn="ctr" fontAlgn="b">
                        <a:buNone/>
                      </a:pPr>
                      <a:r>
                        <a:rPr lang="es-CL" sz="1100" b="0" u="none" strike="noStrike" dirty="0">
                          <a:solidFill>
                            <a:schemeClr val="bg1"/>
                          </a:solidFill>
                          <a:effectLst/>
                        </a:rPr>
                        <a:t>Ponderador</a:t>
                      </a:r>
                      <a:endParaRPr lang="es-CL" sz="1100" b="0" i="0" u="none" strike="noStrike" dirty="0">
                        <a:solidFill>
                          <a:schemeClr val="bg1"/>
                        </a:solidFill>
                        <a:effectLst/>
                        <a:latin typeface="Calibri" panose="020F0502020204030204" pitchFamily="34" charset="0"/>
                      </a:endParaRPr>
                    </a:p>
                  </a:txBody>
                  <a:tcPr marL="9525" marR="9525" marT="9525" marB="0" anchor="ctr">
                    <a:solidFill>
                      <a:schemeClr val="accent5">
                        <a:lumMod val="50000"/>
                      </a:schemeClr>
                    </a:solidFill>
                  </a:tcPr>
                </a:tc>
                <a:extLst>
                  <a:ext uri="{0D108BD9-81ED-4DB2-BD59-A6C34878D82A}">
                    <a16:rowId xmlns:a16="http://schemas.microsoft.com/office/drawing/2014/main" val="4018413996"/>
                  </a:ext>
                </a:extLst>
              </a:tr>
              <a:tr h="194385">
                <a:tc>
                  <a:txBody>
                    <a:bodyPr/>
                    <a:lstStyle/>
                    <a:p>
                      <a:pPr algn="l" fontAlgn="b">
                        <a:buNone/>
                      </a:pPr>
                      <a:r>
                        <a:rPr lang="es-CL" sz="1100" b="0" u="none" strike="noStrike">
                          <a:solidFill>
                            <a:srgbClr val="000000"/>
                          </a:solidFill>
                          <a:effectLst/>
                        </a:rPr>
                        <a:t>NORTE</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r>
                        <a:rPr lang="es-CL" sz="1100" b="0" u="none" strike="noStrike">
                          <a:solidFill>
                            <a:srgbClr val="000000"/>
                          </a:solidFill>
                          <a:effectLst/>
                        </a:rPr>
                        <a:t>ABC1</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0,16</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dirty="0">
                          <a:solidFill>
                            <a:srgbClr val="000000"/>
                          </a:solidFill>
                          <a:effectLst/>
                        </a:rPr>
                        <a:t>0,23</a:t>
                      </a:r>
                      <a:endParaRPr lang="es-CL"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dirty="0">
                          <a:solidFill>
                            <a:srgbClr val="000000"/>
                          </a:solidFill>
                          <a:effectLst/>
                        </a:rPr>
                        <a:t>0,03704</a:t>
                      </a:r>
                      <a:endParaRPr lang="es-CL"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37 </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buNone/>
                      </a:pPr>
                      <a:r>
                        <a:rPr lang="es-CL" sz="1000" b="0" i="0" u="none" strike="noStrike">
                          <a:solidFill>
                            <a:srgbClr val="000000"/>
                          </a:solidFill>
                          <a:effectLst/>
                          <a:latin typeface="Calibri" panose="020F0502020204030204" pitchFamily="34" charset="0"/>
                        </a:rPr>
                        <a:t>47</a:t>
                      </a:r>
                    </a:p>
                  </a:txBody>
                  <a:tcPr marL="9525" marR="9525" marT="9525" marB="0" anchor="ctr"/>
                </a:tc>
                <a:tc>
                  <a:txBody>
                    <a:bodyPr/>
                    <a:lstStyle/>
                    <a:p>
                      <a:pPr algn="ctr" fontAlgn="b">
                        <a:buNone/>
                      </a:pPr>
                      <a:r>
                        <a:rPr lang="es-CL" sz="1100" b="0" i="0" u="none" strike="noStrike">
                          <a:solidFill>
                            <a:srgbClr val="000000"/>
                          </a:solidFill>
                          <a:effectLst/>
                          <a:latin typeface="Calibri" panose="020F0502020204030204" pitchFamily="34" charset="0"/>
                        </a:rPr>
                        <a:t>0,78802395</a:t>
                      </a:r>
                    </a:p>
                  </a:txBody>
                  <a:tcPr marL="9525" marR="9525" marT="9525" marB="0" anchor="b"/>
                </a:tc>
                <a:extLst>
                  <a:ext uri="{0D108BD9-81ED-4DB2-BD59-A6C34878D82A}">
                    <a16:rowId xmlns:a16="http://schemas.microsoft.com/office/drawing/2014/main" val="2342127938"/>
                  </a:ext>
                </a:extLst>
              </a:tr>
              <a:tr h="194385">
                <a:tc>
                  <a:txBody>
                    <a:bodyPr/>
                    <a:lstStyle/>
                    <a:p>
                      <a:pPr algn="l" fontAlgn="b">
                        <a:buNone/>
                      </a:pPr>
                      <a:r>
                        <a:rPr lang="es-CL" sz="1100" b="0" u="none" strike="noStrike">
                          <a:solidFill>
                            <a:srgbClr val="000000"/>
                          </a:solidFill>
                          <a:effectLst/>
                        </a:rPr>
                        <a:t>NORTE</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r>
                        <a:rPr lang="es-CL" sz="1100" b="0" u="none" strike="noStrike">
                          <a:solidFill>
                            <a:srgbClr val="000000"/>
                          </a:solidFill>
                          <a:effectLst/>
                        </a:rPr>
                        <a:t>C2</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0,15</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0,23</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dirty="0">
                          <a:solidFill>
                            <a:srgbClr val="000000"/>
                          </a:solidFill>
                          <a:effectLst/>
                        </a:rPr>
                        <a:t>0,03472</a:t>
                      </a:r>
                      <a:endParaRPr lang="es-CL"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35 </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buNone/>
                      </a:pPr>
                      <a:r>
                        <a:rPr lang="es-CL" sz="1000" b="0" i="0" u="none" strike="noStrike">
                          <a:solidFill>
                            <a:srgbClr val="000000"/>
                          </a:solidFill>
                          <a:effectLst/>
                          <a:latin typeface="Calibri" panose="020F0502020204030204" pitchFamily="34" charset="0"/>
                        </a:rPr>
                        <a:t>78</a:t>
                      </a:r>
                    </a:p>
                  </a:txBody>
                  <a:tcPr marL="9525" marR="9525" marT="9525" marB="0" anchor="ctr"/>
                </a:tc>
                <a:tc>
                  <a:txBody>
                    <a:bodyPr/>
                    <a:lstStyle/>
                    <a:p>
                      <a:pPr algn="ctr" fontAlgn="b">
                        <a:buNone/>
                      </a:pPr>
                      <a:r>
                        <a:rPr lang="es-CL" sz="1100" b="0" i="0" u="none" strike="noStrike">
                          <a:solidFill>
                            <a:srgbClr val="000000"/>
                          </a:solidFill>
                          <a:effectLst/>
                          <a:latin typeface="Calibri" panose="020F0502020204030204" pitchFamily="34" charset="0"/>
                        </a:rPr>
                        <a:t>0,44515776</a:t>
                      </a:r>
                    </a:p>
                  </a:txBody>
                  <a:tcPr marL="9525" marR="9525" marT="9525" marB="0" anchor="b"/>
                </a:tc>
                <a:extLst>
                  <a:ext uri="{0D108BD9-81ED-4DB2-BD59-A6C34878D82A}">
                    <a16:rowId xmlns:a16="http://schemas.microsoft.com/office/drawing/2014/main" val="1970265414"/>
                  </a:ext>
                </a:extLst>
              </a:tr>
              <a:tr h="194385">
                <a:tc>
                  <a:txBody>
                    <a:bodyPr/>
                    <a:lstStyle/>
                    <a:p>
                      <a:pPr algn="l" fontAlgn="b">
                        <a:buNone/>
                      </a:pPr>
                      <a:r>
                        <a:rPr lang="es-CL" sz="1100" b="0" u="none" strike="noStrike">
                          <a:solidFill>
                            <a:srgbClr val="000000"/>
                          </a:solidFill>
                          <a:effectLst/>
                        </a:rPr>
                        <a:t>NORTE</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r>
                        <a:rPr lang="es-CL" sz="1100" b="0" u="none" strike="noStrike">
                          <a:solidFill>
                            <a:srgbClr val="000000"/>
                          </a:solidFill>
                          <a:effectLst/>
                        </a:rPr>
                        <a:t>C3</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0,32</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0,23</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dirty="0">
                          <a:solidFill>
                            <a:srgbClr val="000000"/>
                          </a:solidFill>
                          <a:effectLst/>
                        </a:rPr>
                        <a:t>0,07407</a:t>
                      </a:r>
                      <a:endParaRPr lang="es-CL"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74 </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buNone/>
                      </a:pPr>
                      <a:r>
                        <a:rPr lang="es-CL" sz="1000" b="0" i="0" u="none" strike="noStrike">
                          <a:solidFill>
                            <a:srgbClr val="000000"/>
                          </a:solidFill>
                          <a:effectLst/>
                          <a:latin typeface="Calibri" panose="020F0502020204030204" pitchFamily="34" charset="0"/>
                        </a:rPr>
                        <a:t>82</a:t>
                      </a:r>
                    </a:p>
                  </a:txBody>
                  <a:tcPr marL="9525" marR="9525" marT="9525" marB="0" anchor="ctr"/>
                </a:tc>
                <a:tc>
                  <a:txBody>
                    <a:bodyPr/>
                    <a:lstStyle/>
                    <a:p>
                      <a:pPr algn="ctr" fontAlgn="b">
                        <a:buNone/>
                      </a:pPr>
                      <a:r>
                        <a:rPr lang="es-CL" sz="1100" b="0" i="0" u="none" strike="noStrike">
                          <a:solidFill>
                            <a:srgbClr val="000000"/>
                          </a:solidFill>
                          <a:effectLst/>
                          <a:latin typeface="Calibri" panose="020F0502020204030204" pitchFamily="34" charset="0"/>
                        </a:rPr>
                        <a:t>0,90334453</a:t>
                      </a:r>
                    </a:p>
                  </a:txBody>
                  <a:tcPr marL="9525" marR="9525" marT="9525" marB="0" anchor="b"/>
                </a:tc>
                <a:extLst>
                  <a:ext uri="{0D108BD9-81ED-4DB2-BD59-A6C34878D82A}">
                    <a16:rowId xmlns:a16="http://schemas.microsoft.com/office/drawing/2014/main" val="1564929588"/>
                  </a:ext>
                </a:extLst>
              </a:tr>
              <a:tr h="194385">
                <a:tc>
                  <a:txBody>
                    <a:bodyPr/>
                    <a:lstStyle/>
                    <a:p>
                      <a:pPr algn="l" fontAlgn="b">
                        <a:buNone/>
                      </a:pPr>
                      <a:r>
                        <a:rPr lang="es-CL" sz="1100" b="0" u="none" strike="noStrike">
                          <a:solidFill>
                            <a:srgbClr val="000000"/>
                          </a:solidFill>
                          <a:effectLst/>
                        </a:rPr>
                        <a:t>NORTE</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r>
                        <a:rPr lang="es-CL" sz="1100" b="0" u="none" strike="noStrike">
                          <a:solidFill>
                            <a:srgbClr val="000000"/>
                          </a:solidFill>
                          <a:effectLst/>
                        </a:rPr>
                        <a:t>D</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0,30</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0,23</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dirty="0">
                          <a:solidFill>
                            <a:srgbClr val="000000"/>
                          </a:solidFill>
                          <a:effectLst/>
                        </a:rPr>
                        <a:t>0,06944</a:t>
                      </a:r>
                      <a:endParaRPr lang="es-CL"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69 </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buNone/>
                      </a:pPr>
                      <a:r>
                        <a:rPr lang="es-CL" sz="1000" b="0" i="0" u="none" strike="noStrike">
                          <a:solidFill>
                            <a:srgbClr val="000000"/>
                          </a:solidFill>
                          <a:effectLst/>
                          <a:latin typeface="Calibri" panose="020F0502020204030204" pitchFamily="34" charset="0"/>
                        </a:rPr>
                        <a:t>63</a:t>
                      </a:r>
                    </a:p>
                  </a:txBody>
                  <a:tcPr marL="9525" marR="9525" marT="9525" marB="0" anchor="ctr"/>
                </a:tc>
                <a:tc>
                  <a:txBody>
                    <a:bodyPr/>
                    <a:lstStyle/>
                    <a:p>
                      <a:pPr algn="ctr" fontAlgn="b">
                        <a:buNone/>
                      </a:pPr>
                      <a:r>
                        <a:rPr lang="es-CL" sz="1100" b="0" i="0" u="none" strike="noStrike">
                          <a:solidFill>
                            <a:srgbClr val="000000"/>
                          </a:solidFill>
                          <a:effectLst/>
                          <a:latin typeface="Calibri" panose="020F0502020204030204" pitchFamily="34" charset="0"/>
                        </a:rPr>
                        <a:t>1,1022954</a:t>
                      </a:r>
                    </a:p>
                  </a:txBody>
                  <a:tcPr marL="9525" marR="9525" marT="9525" marB="0" anchor="b"/>
                </a:tc>
                <a:extLst>
                  <a:ext uri="{0D108BD9-81ED-4DB2-BD59-A6C34878D82A}">
                    <a16:rowId xmlns:a16="http://schemas.microsoft.com/office/drawing/2014/main" val="1491788703"/>
                  </a:ext>
                </a:extLst>
              </a:tr>
              <a:tr h="194385">
                <a:tc>
                  <a:txBody>
                    <a:bodyPr/>
                    <a:lstStyle/>
                    <a:p>
                      <a:pPr algn="l" fontAlgn="b">
                        <a:buNone/>
                      </a:pPr>
                      <a:r>
                        <a:rPr lang="es-CL" sz="1100" b="0" u="none" strike="noStrike">
                          <a:solidFill>
                            <a:srgbClr val="000000"/>
                          </a:solidFill>
                          <a:effectLst/>
                        </a:rPr>
                        <a:t>NORTE</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r>
                        <a:rPr lang="es-CL" sz="1100" b="0" u="none" strike="noStrike">
                          <a:solidFill>
                            <a:srgbClr val="000000"/>
                          </a:solidFill>
                          <a:effectLst/>
                        </a:rPr>
                        <a:t>E</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0,07</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0,23</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dirty="0">
                          <a:solidFill>
                            <a:srgbClr val="000000"/>
                          </a:solidFill>
                          <a:effectLst/>
                        </a:rPr>
                        <a:t>0,01620</a:t>
                      </a:r>
                      <a:endParaRPr lang="es-CL"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16 </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buNone/>
                      </a:pPr>
                      <a:r>
                        <a:rPr lang="es-CL" sz="1000" b="0" i="0" u="none" strike="noStrike">
                          <a:solidFill>
                            <a:srgbClr val="000000"/>
                          </a:solidFill>
                          <a:effectLst/>
                          <a:latin typeface="Calibri" panose="020F0502020204030204" pitchFamily="34" charset="0"/>
                        </a:rPr>
                        <a:t>26</a:t>
                      </a:r>
                    </a:p>
                  </a:txBody>
                  <a:tcPr marL="9525" marR="9525" marT="9525" marB="0" anchor="ctr"/>
                </a:tc>
                <a:tc>
                  <a:txBody>
                    <a:bodyPr/>
                    <a:lstStyle/>
                    <a:p>
                      <a:pPr algn="ctr" fontAlgn="b">
                        <a:buNone/>
                      </a:pPr>
                      <a:r>
                        <a:rPr lang="es-CL" sz="1100" b="0" i="0" u="none" strike="noStrike">
                          <a:solidFill>
                            <a:srgbClr val="000000"/>
                          </a:solidFill>
                          <a:effectLst/>
                          <a:latin typeface="Calibri" panose="020F0502020204030204" pitchFamily="34" charset="0"/>
                        </a:rPr>
                        <a:t>0,62322086</a:t>
                      </a:r>
                    </a:p>
                  </a:txBody>
                  <a:tcPr marL="9525" marR="9525" marT="9525" marB="0" anchor="b"/>
                </a:tc>
                <a:extLst>
                  <a:ext uri="{0D108BD9-81ED-4DB2-BD59-A6C34878D82A}">
                    <a16:rowId xmlns:a16="http://schemas.microsoft.com/office/drawing/2014/main" val="2937644016"/>
                  </a:ext>
                </a:extLst>
              </a:tr>
              <a:tr h="194385">
                <a:tc>
                  <a:txBody>
                    <a:bodyPr/>
                    <a:lstStyle/>
                    <a:p>
                      <a:pPr algn="l" fontAlgn="b">
                        <a:buNone/>
                      </a:pPr>
                      <a:r>
                        <a:rPr lang="es-CL" sz="1100" b="0" u="none" strike="noStrike">
                          <a:solidFill>
                            <a:srgbClr val="000000"/>
                          </a:solidFill>
                          <a:effectLst/>
                        </a:rPr>
                        <a:t>SANTIAGO</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r>
                        <a:rPr lang="es-CL" sz="1100" b="0" u="none" strike="noStrike">
                          <a:solidFill>
                            <a:srgbClr val="000000"/>
                          </a:solidFill>
                          <a:effectLst/>
                        </a:rPr>
                        <a:t>ABC1</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0,27</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0,40</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0,10813</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108 </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buNone/>
                      </a:pPr>
                      <a:r>
                        <a:rPr lang="es-CL" sz="1000" b="0" i="0" u="none" strike="noStrike">
                          <a:solidFill>
                            <a:srgbClr val="000000"/>
                          </a:solidFill>
                          <a:effectLst/>
                          <a:latin typeface="Calibri" panose="020F0502020204030204" pitchFamily="34" charset="0"/>
                        </a:rPr>
                        <a:t>68</a:t>
                      </a:r>
                    </a:p>
                  </a:txBody>
                  <a:tcPr marL="9525" marR="9525" marT="9525" marB="0" anchor="ctr"/>
                </a:tc>
                <a:tc>
                  <a:txBody>
                    <a:bodyPr/>
                    <a:lstStyle/>
                    <a:p>
                      <a:pPr algn="ctr" fontAlgn="b">
                        <a:buNone/>
                      </a:pPr>
                      <a:r>
                        <a:rPr lang="es-CL" sz="1100" b="0" i="0" u="none" strike="noStrike">
                          <a:solidFill>
                            <a:srgbClr val="000000"/>
                          </a:solidFill>
                          <a:effectLst/>
                          <a:latin typeface="Calibri" panose="020F0502020204030204" pitchFamily="34" charset="0"/>
                        </a:rPr>
                        <a:t>1,5900762</a:t>
                      </a:r>
                    </a:p>
                  </a:txBody>
                  <a:tcPr marL="9525" marR="9525" marT="9525" marB="0" anchor="b"/>
                </a:tc>
                <a:extLst>
                  <a:ext uri="{0D108BD9-81ED-4DB2-BD59-A6C34878D82A}">
                    <a16:rowId xmlns:a16="http://schemas.microsoft.com/office/drawing/2014/main" val="249174238"/>
                  </a:ext>
                </a:extLst>
              </a:tr>
              <a:tr h="194385">
                <a:tc>
                  <a:txBody>
                    <a:bodyPr/>
                    <a:lstStyle/>
                    <a:p>
                      <a:pPr algn="l" fontAlgn="b">
                        <a:buNone/>
                      </a:pPr>
                      <a:r>
                        <a:rPr lang="es-CL" sz="1100" b="0" u="none" strike="noStrike">
                          <a:solidFill>
                            <a:srgbClr val="000000"/>
                          </a:solidFill>
                          <a:effectLst/>
                        </a:rPr>
                        <a:t>SANTIAGO</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r>
                        <a:rPr lang="es-CL" sz="1100" b="0" u="none" strike="noStrike">
                          <a:solidFill>
                            <a:srgbClr val="000000"/>
                          </a:solidFill>
                          <a:effectLst/>
                        </a:rPr>
                        <a:t>C2</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0,17</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0,40</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dirty="0">
                          <a:solidFill>
                            <a:srgbClr val="000000"/>
                          </a:solidFill>
                          <a:effectLst/>
                        </a:rPr>
                        <a:t>0,06808</a:t>
                      </a:r>
                      <a:endParaRPr lang="es-CL"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68 </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buNone/>
                      </a:pPr>
                      <a:r>
                        <a:rPr lang="es-CL" sz="1000" b="0" i="0" u="none" strike="noStrike">
                          <a:solidFill>
                            <a:srgbClr val="000000"/>
                          </a:solidFill>
                          <a:effectLst/>
                          <a:latin typeface="Calibri" panose="020F0502020204030204" pitchFamily="34" charset="0"/>
                        </a:rPr>
                        <a:t>105</a:t>
                      </a:r>
                    </a:p>
                  </a:txBody>
                  <a:tcPr marL="9525" marR="9525" marT="9525" marB="0" anchor="ctr"/>
                </a:tc>
                <a:tc>
                  <a:txBody>
                    <a:bodyPr/>
                    <a:lstStyle/>
                    <a:p>
                      <a:pPr algn="ctr" fontAlgn="b">
                        <a:buNone/>
                      </a:pPr>
                      <a:r>
                        <a:rPr lang="es-CL" sz="1100" b="0" i="0" u="none" strike="noStrike">
                          <a:solidFill>
                            <a:srgbClr val="000000"/>
                          </a:solidFill>
                          <a:effectLst/>
                          <a:latin typeface="Calibri" panose="020F0502020204030204" pitchFamily="34" charset="0"/>
                        </a:rPr>
                        <a:t>0,6483697</a:t>
                      </a:r>
                    </a:p>
                  </a:txBody>
                  <a:tcPr marL="9525" marR="9525" marT="9525" marB="0" anchor="b"/>
                </a:tc>
                <a:extLst>
                  <a:ext uri="{0D108BD9-81ED-4DB2-BD59-A6C34878D82A}">
                    <a16:rowId xmlns:a16="http://schemas.microsoft.com/office/drawing/2014/main" val="4277250376"/>
                  </a:ext>
                </a:extLst>
              </a:tr>
              <a:tr h="194385">
                <a:tc>
                  <a:txBody>
                    <a:bodyPr/>
                    <a:lstStyle/>
                    <a:p>
                      <a:pPr algn="l" fontAlgn="b">
                        <a:buNone/>
                      </a:pPr>
                      <a:r>
                        <a:rPr lang="es-CL" sz="1100" b="0" u="none" strike="noStrike">
                          <a:solidFill>
                            <a:srgbClr val="000000"/>
                          </a:solidFill>
                          <a:effectLst/>
                        </a:rPr>
                        <a:t>SANTIAGO</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r>
                        <a:rPr lang="es-CL" sz="1100" b="0" u="none" strike="noStrike">
                          <a:solidFill>
                            <a:srgbClr val="000000"/>
                          </a:solidFill>
                          <a:effectLst/>
                        </a:rPr>
                        <a:t>C3</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0,29</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0,40</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dirty="0">
                          <a:solidFill>
                            <a:srgbClr val="000000"/>
                          </a:solidFill>
                          <a:effectLst/>
                        </a:rPr>
                        <a:t>0,11613</a:t>
                      </a:r>
                      <a:endParaRPr lang="es-CL"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116 </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buNone/>
                      </a:pPr>
                      <a:r>
                        <a:rPr lang="es-CL" sz="1000" b="0" i="0" u="none" strike="noStrike">
                          <a:solidFill>
                            <a:srgbClr val="000000"/>
                          </a:solidFill>
                          <a:effectLst/>
                          <a:latin typeface="Calibri" panose="020F0502020204030204" pitchFamily="34" charset="0"/>
                        </a:rPr>
                        <a:t>76</a:t>
                      </a:r>
                    </a:p>
                  </a:txBody>
                  <a:tcPr marL="9525" marR="9525" marT="9525" marB="0" anchor="ctr"/>
                </a:tc>
                <a:tc>
                  <a:txBody>
                    <a:bodyPr/>
                    <a:lstStyle/>
                    <a:p>
                      <a:pPr algn="ctr" fontAlgn="b">
                        <a:buNone/>
                      </a:pPr>
                      <a:r>
                        <a:rPr lang="es-CL" sz="1100" b="0" i="0" u="none" strike="noStrike">
                          <a:solidFill>
                            <a:srgbClr val="000000"/>
                          </a:solidFill>
                          <a:effectLst/>
                          <a:latin typeface="Calibri" panose="020F0502020204030204" pitchFamily="34" charset="0"/>
                        </a:rPr>
                        <a:t>1,52808493</a:t>
                      </a:r>
                    </a:p>
                  </a:txBody>
                  <a:tcPr marL="9525" marR="9525" marT="9525" marB="0" anchor="b"/>
                </a:tc>
                <a:extLst>
                  <a:ext uri="{0D108BD9-81ED-4DB2-BD59-A6C34878D82A}">
                    <a16:rowId xmlns:a16="http://schemas.microsoft.com/office/drawing/2014/main" val="3658323999"/>
                  </a:ext>
                </a:extLst>
              </a:tr>
              <a:tr h="194385">
                <a:tc>
                  <a:txBody>
                    <a:bodyPr/>
                    <a:lstStyle/>
                    <a:p>
                      <a:pPr algn="l" fontAlgn="b">
                        <a:buNone/>
                      </a:pPr>
                      <a:r>
                        <a:rPr lang="es-CL" sz="1100" b="0" u="none" strike="noStrike">
                          <a:solidFill>
                            <a:srgbClr val="000000"/>
                          </a:solidFill>
                          <a:effectLst/>
                        </a:rPr>
                        <a:t>SANTIAGO</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r>
                        <a:rPr lang="es-CL" sz="1100" b="0" u="none" strike="noStrike">
                          <a:solidFill>
                            <a:srgbClr val="000000"/>
                          </a:solidFill>
                          <a:effectLst/>
                        </a:rPr>
                        <a:t>D</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0,23</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0,40</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0,09211</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92 </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buNone/>
                      </a:pPr>
                      <a:r>
                        <a:rPr lang="es-CL" sz="1000" b="0" i="0" u="none" strike="noStrike">
                          <a:solidFill>
                            <a:srgbClr val="000000"/>
                          </a:solidFill>
                          <a:effectLst/>
                          <a:latin typeface="Calibri" panose="020F0502020204030204" pitchFamily="34" charset="0"/>
                        </a:rPr>
                        <a:t>41</a:t>
                      </a:r>
                    </a:p>
                  </a:txBody>
                  <a:tcPr marL="9525" marR="9525" marT="9525" marB="0" anchor="ctr"/>
                </a:tc>
                <a:tc>
                  <a:txBody>
                    <a:bodyPr/>
                    <a:lstStyle/>
                    <a:p>
                      <a:pPr algn="ctr" fontAlgn="b">
                        <a:buNone/>
                      </a:pPr>
                      <a:r>
                        <a:rPr lang="es-CL" sz="1100" b="0" i="0" u="none" strike="noStrike">
                          <a:solidFill>
                            <a:srgbClr val="000000"/>
                          </a:solidFill>
                          <a:effectLst/>
                          <a:latin typeface="Calibri" panose="020F0502020204030204" pitchFamily="34" charset="0"/>
                        </a:rPr>
                        <a:t>2,24650333</a:t>
                      </a:r>
                    </a:p>
                  </a:txBody>
                  <a:tcPr marL="9525" marR="9525" marT="9525" marB="0" anchor="b"/>
                </a:tc>
                <a:extLst>
                  <a:ext uri="{0D108BD9-81ED-4DB2-BD59-A6C34878D82A}">
                    <a16:rowId xmlns:a16="http://schemas.microsoft.com/office/drawing/2014/main" val="3263018452"/>
                  </a:ext>
                </a:extLst>
              </a:tr>
              <a:tr h="194385">
                <a:tc>
                  <a:txBody>
                    <a:bodyPr/>
                    <a:lstStyle/>
                    <a:p>
                      <a:pPr algn="l" fontAlgn="b">
                        <a:buNone/>
                      </a:pPr>
                      <a:r>
                        <a:rPr lang="es-CL" sz="1100" b="0" u="none" strike="noStrike">
                          <a:solidFill>
                            <a:srgbClr val="000000"/>
                          </a:solidFill>
                          <a:effectLst/>
                        </a:rPr>
                        <a:t>SANTIAGO</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r>
                        <a:rPr lang="es-CL" sz="1100" b="0" u="none" strike="noStrike">
                          <a:solidFill>
                            <a:srgbClr val="000000"/>
                          </a:solidFill>
                          <a:effectLst/>
                        </a:rPr>
                        <a:t>E</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0,04</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0,40</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dirty="0">
                          <a:solidFill>
                            <a:srgbClr val="000000"/>
                          </a:solidFill>
                          <a:effectLst/>
                        </a:rPr>
                        <a:t>0,01602</a:t>
                      </a:r>
                      <a:endParaRPr lang="es-CL"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16 </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buNone/>
                      </a:pPr>
                      <a:r>
                        <a:rPr lang="es-CL" sz="1000" b="0" i="0" u="none" strike="noStrike">
                          <a:solidFill>
                            <a:srgbClr val="000000"/>
                          </a:solidFill>
                          <a:effectLst/>
                          <a:latin typeface="Calibri" panose="020F0502020204030204" pitchFamily="34" charset="0"/>
                        </a:rPr>
                        <a:t>4</a:t>
                      </a:r>
                    </a:p>
                  </a:txBody>
                  <a:tcPr marL="9525" marR="9525" marT="9525" marB="0" anchor="ctr"/>
                </a:tc>
                <a:tc>
                  <a:txBody>
                    <a:bodyPr/>
                    <a:lstStyle/>
                    <a:p>
                      <a:pPr algn="ctr" fontAlgn="b">
                        <a:buNone/>
                      </a:pPr>
                      <a:r>
                        <a:rPr lang="es-CL" sz="1100" b="0" i="0" u="none" strike="noStrike">
                          <a:solidFill>
                            <a:srgbClr val="000000"/>
                          </a:solidFill>
                          <a:effectLst/>
                          <a:latin typeface="Calibri" panose="020F0502020204030204" pitchFamily="34" charset="0"/>
                        </a:rPr>
                        <a:t>4,00463636</a:t>
                      </a:r>
                    </a:p>
                  </a:txBody>
                  <a:tcPr marL="9525" marR="9525" marT="9525" marB="0" anchor="b"/>
                </a:tc>
                <a:extLst>
                  <a:ext uri="{0D108BD9-81ED-4DB2-BD59-A6C34878D82A}">
                    <a16:rowId xmlns:a16="http://schemas.microsoft.com/office/drawing/2014/main" val="163901912"/>
                  </a:ext>
                </a:extLst>
              </a:tr>
              <a:tr h="194385">
                <a:tc>
                  <a:txBody>
                    <a:bodyPr/>
                    <a:lstStyle/>
                    <a:p>
                      <a:pPr algn="l" fontAlgn="b">
                        <a:buNone/>
                      </a:pPr>
                      <a:r>
                        <a:rPr lang="es-CL" sz="1100" b="0" u="none" strike="noStrike">
                          <a:solidFill>
                            <a:srgbClr val="000000"/>
                          </a:solidFill>
                          <a:effectLst/>
                        </a:rPr>
                        <a:t>SUR</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r>
                        <a:rPr lang="es-CL" sz="1100" b="0" u="none" strike="noStrike">
                          <a:solidFill>
                            <a:srgbClr val="000000"/>
                          </a:solidFill>
                          <a:effectLst/>
                        </a:rPr>
                        <a:t>ABC1</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0,14</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0,37</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0,05153</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52 </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buNone/>
                      </a:pPr>
                      <a:r>
                        <a:rPr lang="es-CL" sz="1000" b="0" i="0" u="none" strike="noStrike">
                          <a:solidFill>
                            <a:srgbClr val="000000"/>
                          </a:solidFill>
                          <a:effectLst/>
                          <a:latin typeface="Calibri" panose="020F0502020204030204" pitchFamily="34" charset="0"/>
                        </a:rPr>
                        <a:t>46</a:t>
                      </a:r>
                    </a:p>
                  </a:txBody>
                  <a:tcPr marL="9525" marR="9525" marT="9525" marB="0" anchor="ctr"/>
                </a:tc>
                <a:tc>
                  <a:txBody>
                    <a:bodyPr/>
                    <a:lstStyle/>
                    <a:p>
                      <a:pPr algn="ctr" fontAlgn="b">
                        <a:buNone/>
                      </a:pPr>
                      <a:r>
                        <a:rPr lang="es-CL" sz="1100" b="0" i="0" u="none" strike="noStrike">
                          <a:solidFill>
                            <a:srgbClr val="000000"/>
                          </a:solidFill>
                          <a:effectLst/>
                          <a:latin typeface="Calibri" panose="020F0502020204030204" pitchFamily="34" charset="0"/>
                        </a:rPr>
                        <a:t>1,12016535</a:t>
                      </a:r>
                    </a:p>
                  </a:txBody>
                  <a:tcPr marL="9525" marR="9525" marT="9525" marB="0" anchor="b"/>
                </a:tc>
                <a:extLst>
                  <a:ext uri="{0D108BD9-81ED-4DB2-BD59-A6C34878D82A}">
                    <a16:rowId xmlns:a16="http://schemas.microsoft.com/office/drawing/2014/main" val="1579308770"/>
                  </a:ext>
                </a:extLst>
              </a:tr>
              <a:tr h="194385">
                <a:tc>
                  <a:txBody>
                    <a:bodyPr/>
                    <a:lstStyle/>
                    <a:p>
                      <a:pPr algn="l" fontAlgn="b">
                        <a:buNone/>
                      </a:pPr>
                      <a:r>
                        <a:rPr lang="es-CL" sz="1100" b="0" u="none" strike="noStrike">
                          <a:solidFill>
                            <a:srgbClr val="000000"/>
                          </a:solidFill>
                          <a:effectLst/>
                        </a:rPr>
                        <a:t>SUR</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r>
                        <a:rPr lang="es-CL" sz="1100" b="0" u="none" strike="noStrike">
                          <a:solidFill>
                            <a:srgbClr val="000000"/>
                          </a:solidFill>
                          <a:effectLst/>
                        </a:rPr>
                        <a:t>C2</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0,13</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0,37</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dirty="0">
                          <a:solidFill>
                            <a:srgbClr val="000000"/>
                          </a:solidFill>
                          <a:effectLst/>
                        </a:rPr>
                        <a:t>0,04785</a:t>
                      </a:r>
                      <a:endParaRPr lang="es-CL"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48 </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buNone/>
                      </a:pPr>
                      <a:r>
                        <a:rPr lang="es-CL" sz="1000" b="0" i="0" u="none" strike="noStrike">
                          <a:solidFill>
                            <a:srgbClr val="000000"/>
                          </a:solidFill>
                          <a:effectLst/>
                          <a:latin typeface="Calibri" panose="020F0502020204030204" pitchFamily="34" charset="0"/>
                        </a:rPr>
                        <a:t>110</a:t>
                      </a:r>
                    </a:p>
                  </a:txBody>
                  <a:tcPr marL="9525" marR="9525" marT="9525" marB="0" anchor="ctr"/>
                </a:tc>
                <a:tc>
                  <a:txBody>
                    <a:bodyPr/>
                    <a:lstStyle/>
                    <a:p>
                      <a:pPr algn="ctr" fontAlgn="b">
                        <a:buNone/>
                      </a:pPr>
                      <a:r>
                        <a:rPr lang="es-CL" sz="1100" b="0" i="0" u="none" strike="noStrike">
                          <a:solidFill>
                            <a:srgbClr val="000000"/>
                          </a:solidFill>
                          <a:effectLst/>
                          <a:latin typeface="Calibri" panose="020F0502020204030204" pitchFamily="34" charset="0"/>
                        </a:rPr>
                        <a:t>0,4349733</a:t>
                      </a:r>
                    </a:p>
                  </a:txBody>
                  <a:tcPr marL="9525" marR="9525" marT="9525" marB="0" anchor="b"/>
                </a:tc>
                <a:extLst>
                  <a:ext uri="{0D108BD9-81ED-4DB2-BD59-A6C34878D82A}">
                    <a16:rowId xmlns:a16="http://schemas.microsoft.com/office/drawing/2014/main" val="2400025485"/>
                  </a:ext>
                </a:extLst>
              </a:tr>
              <a:tr h="194385">
                <a:tc>
                  <a:txBody>
                    <a:bodyPr/>
                    <a:lstStyle/>
                    <a:p>
                      <a:pPr algn="l" fontAlgn="b">
                        <a:buNone/>
                      </a:pPr>
                      <a:r>
                        <a:rPr lang="es-CL" sz="1100" b="0" u="none" strike="noStrike">
                          <a:solidFill>
                            <a:srgbClr val="000000"/>
                          </a:solidFill>
                          <a:effectLst/>
                        </a:rPr>
                        <a:t>SUR</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r>
                        <a:rPr lang="es-CL" sz="1100" b="0" u="none" strike="noStrike">
                          <a:solidFill>
                            <a:srgbClr val="000000"/>
                          </a:solidFill>
                          <a:effectLst/>
                        </a:rPr>
                        <a:t>C3</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0,28</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0,37</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0,10306</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103 </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buNone/>
                      </a:pPr>
                      <a:r>
                        <a:rPr lang="es-CL" sz="1000" b="0" i="0" u="none" strike="noStrike">
                          <a:solidFill>
                            <a:srgbClr val="000000"/>
                          </a:solidFill>
                          <a:effectLst/>
                          <a:latin typeface="Calibri" panose="020F0502020204030204" pitchFamily="34" charset="0"/>
                        </a:rPr>
                        <a:t>134</a:t>
                      </a:r>
                    </a:p>
                  </a:txBody>
                  <a:tcPr marL="9525" marR="9525" marT="9525" marB="0" anchor="ctr"/>
                </a:tc>
                <a:tc>
                  <a:txBody>
                    <a:bodyPr/>
                    <a:lstStyle/>
                    <a:p>
                      <a:pPr algn="ctr" fontAlgn="b">
                        <a:buNone/>
                      </a:pPr>
                      <a:r>
                        <a:rPr lang="es-CL" sz="1100" b="0" i="0" u="none" strike="noStrike">
                          <a:solidFill>
                            <a:srgbClr val="000000"/>
                          </a:solidFill>
                          <a:effectLst/>
                          <a:latin typeface="Calibri" panose="020F0502020204030204" pitchFamily="34" charset="0"/>
                        </a:rPr>
                        <a:t>0,76906875</a:t>
                      </a:r>
                    </a:p>
                  </a:txBody>
                  <a:tcPr marL="9525" marR="9525" marT="9525" marB="0" anchor="b"/>
                </a:tc>
                <a:extLst>
                  <a:ext uri="{0D108BD9-81ED-4DB2-BD59-A6C34878D82A}">
                    <a16:rowId xmlns:a16="http://schemas.microsoft.com/office/drawing/2014/main" val="134307765"/>
                  </a:ext>
                </a:extLst>
              </a:tr>
              <a:tr h="194385">
                <a:tc>
                  <a:txBody>
                    <a:bodyPr/>
                    <a:lstStyle/>
                    <a:p>
                      <a:pPr algn="l" fontAlgn="b">
                        <a:buNone/>
                      </a:pPr>
                      <a:r>
                        <a:rPr lang="es-CL" sz="1100" b="0" u="none" strike="noStrike">
                          <a:solidFill>
                            <a:srgbClr val="000000"/>
                          </a:solidFill>
                          <a:effectLst/>
                        </a:rPr>
                        <a:t>SUR</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r>
                        <a:rPr lang="es-CL" sz="1100" b="0" u="none" strike="noStrike">
                          <a:solidFill>
                            <a:srgbClr val="000000"/>
                          </a:solidFill>
                          <a:effectLst/>
                        </a:rPr>
                        <a:t>D</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0,36</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0,37</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dirty="0">
                          <a:solidFill>
                            <a:srgbClr val="000000"/>
                          </a:solidFill>
                          <a:effectLst/>
                        </a:rPr>
                        <a:t>0,13250</a:t>
                      </a:r>
                      <a:endParaRPr lang="es-CL"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132 </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buNone/>
                      </a:pPr>
                      <a:r>
                        <a:rPr lang="es-CL" sz="1000" b="0" i="0" u="none" strike="noStrike">
                          <a:solidFill>
                            <a:srgbClr val="000000"/>
                          </a:solidFill>
                          <a:effectLst/>
                          <a:latin typeface="Calibri" panose="020F0502020204030204" pitchFamily="34" charset="0"/>
                        </a:rPr>
                        <a:t>86</a:t>
                      </a:r>
                    </a:p>
                  </a:txBody>
                  <a:tcPr marL="9525" marR="9525" marT="9525" marB="0" anchor="ctr"/>
                </a:tc>
                <a:tc>
                  <a:txBody>
                    <a:bodyPr/>
                    <a:lstStyle/>
                    <a:p>
                      <a:pPr algn="ctr" fontAlgn="b">
                        <a:buNone/>
                      </a:pPr>
                      <a:r>
                        <a:rPr lang="es-CL" sz="1100" b="0" i="0" u="none" strike="noStrike">
                          <a:solidFill>
                            <a:srgbClr val="000000"/>
                          </a:solidFill>
                          <a:effectLst/>
                          <a:latin typeface="Calibri" panose="020F0502020204030204" pitchFamily="34" charset="0"/>
                        </a:rPr>
                        <a:t>1,54069254</a:t>
                      </a:r>
                    </a:p>
                  </a:txBody>
                  <a:tcPr marL="9525" marR="9525" marT="9525" marB="0" anchor="b"/>
                </a:tc>
                <a:extLst>
                  <a:ext uri="{0D108BD9-81ED-4DB2-BD59-A6C34878D82A}">
                    <a16:rowId xmlns:a16="http://schemas.microsoft.com/office/drawing/2014/main" val="3621701179"/>
                  </a:ext>
                </a:extLst>
              </a:tr>
              <a:tr h="194385">
                <a:tc>
                  <a:txBody>
                    <a:bodyPr/>
                    <a:lstStyle/>
                    <a:p>
                      <a:pPr algn="l" fontAlgn="b">
                        <a:buNone/>
                      </a:pPr>
                      <a:r>
                        <a:rPr lang="es-CL" sz="1100" b="0" u="none" strike="noStrike">
                          <a:solidFill>
                            <a:srgbClr val="000000"/>
                          </a:solidFill>
                          <a:effectLst/>
                        </a:rPr>
                        <a:t>SUR</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r>
                        <a:rPr lang="es-CL" sz="1100" b="0" u="none" strike="noStrike">
                          <a:solidFill>
                            <a:srgbClr val="000000"/>
                          </a:solidFill>
                          <a:effectLst/>
                        </a:rPr>
                        <a:t>E</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0,09</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a:solidFill>
                            <a:srgbClr val="000000"/>
                          </a:solidFill>
                          <a:effectLst/>
                        </a:rPr>
                        <a:t>0,37</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dirty="0">
                          <a:solidFill>
                            <a:srgbClr val="000000"/>
                          </a:solidFill>
                          <a:effectLst/>
                        </a:rPr>
                        <a:t>0,03312</a:t>
                      </a:r>
                      <a:endParaRPr lang="es-CL"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CL" sz="1100" b="0" u="none" strike="noStrike" dirty="0">
                          <a:solidFill>
                            <a:srgbClr val="000000"/>
                          </a:solidFill>
                          <a:effectLst/>
                        </a:rPr>
                        <a:t>33 </a:t>
                      </a:r>
                      <a:endParaRPr lang="es-CL"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ctr">
                        <a:buNone/>
                      </a:pPr>
                      <a:r>
                        <a:rPr lang="es-CL" sz="1000" b="0" i="0" u="none" strike="noStrike" dirty="0">
                          <a:solidFill>
                            <a:srgbClr val="000000"/>
                          </a:solidFill>
                          <a:effectLst/>
                          <a:latin typeface="Calibri" panose="020F0502020204030204" pitchFamily="34" charset="0"/>
                        </a:rPr>
                        <a:t>34</a:t>
                      </a:r>
                    </a:p>
                  </a:txBody>
                  <a:tcPr marL="9525" marR="9525" marT="9525" marB="0" anchor="ctr"/>
                </a:tc>
                <a:tc>
                  <a:txBody>
                    <a:bodyPr/>
                    <a:lstStyle/>
                    <a:p>
                      <a:pPr algn="ctr" fontAlgn="b">
                        <a:buNone/>
                      </a:pPr>
                      <a:r>
                        <a:rPr lang="es-CL" sz="1100" b="0" i="0" u="none" strike="noStrike" dirty="0">
                          <a:solidFill>
                            <a:srgbClr val="000000"/>
                          </a:solidFill>
                          <a:effectLst/>
                          <a:latin typeface="Calibri" panose="020F0502020204030204" pitchFamily="34" charset="0"/>
                        </a:rPr>
                        <a:t>0,97426146</a:t>
                      </a:r>
                    </a:p>
                  </a:txBody>
                  <a:tcPr marL="9525" marR="9525" marT="9525" marB="0" anchor="b"/>
                </a:tc>
                <a:extLst>
                  <a:ext uri="{0D108BD9-81ED-4DB2-BD59-A6C34878D82A}">
                    <a16:rowId xmlns:a16="http://schemas.microsoft.com/office/drawing/2014/main" val="1566825904"/>
                  </a:ext>
                </a:extLst>
              </a:tr>
            </a:tbl>
          </a:graphicData>
        </a:graphic>
      </p:graphicFrame>
      <p:sp>
        <p:nvSpPr>
          <p:cNvPr id="20" name="CuadroTexto 19">
            <a:extLst>
              <a:ext uri="{FF2B5EF4-FFF2-40B4-BE49-F238E27FC236}">
                <a16:creationId xmlns:a16="http://schemas.microsoft.com/office/drawing/2014/main" id="{5E72294C-835F-D21C-F4EA-ECF276680BBC}"/>
              </a:ext>
            </a:extLst>
          </p:cNvPr>
          <p:cNvSpPr txBox="1"/>
          <p:nvPr/>
        </p:nvSpPr>
        <p:spPr>
          <a:xfrm>
            <a:off x="1847653" y="775688"/>
            <a:ext cx="8653807" cy="954107"/>
          </a:xfrm>
          <a:prstGeom prst="rect">
            <a:avLst/>
          </a:prstGeom>
          <a:noFill/>
        </p:spPr>
        <p:txBody>
          <a:bodyPr wrap="square" rtlCol="0">
            <a:spAutoFit/>
          </a:bodyPr>
          <a:lstStyle/>
          <a:p>
            <a:pPr marL="285750" indent="-285750">
              <a:buFont typeface="Arial" panose="020B0604020202020204" pitchFamily="34" charset="0"/>
              <a:buChar char="•"/>
            </a:pPr>
            <a:r>
              <a:rPr lang="es-CL" sz="1400" dirty="0"/>
              <a:t>La muestra fue ponderada por las variables de Zona y Nivel Socioeconómico</a:t>
            </a:r>
          </a:p>
          <a:p>
            <a:pPr marL="285750" indent="-285750">
              <a:buFont typeface="Arial" panose="020B0604020202020204" pitchFamily="34" charset="0"/>
              <a:buChar char="•"/>
            </a:pPr>
            <a:r>
              <a:rPr lang="es-CL" sz="1400" dirty="0"/>
              <a:t>La distribución poblacional de la Zona fue sacada de los datos del INE</a:t>
            </a:r>
          </a:p>
          <a:p>
            <a:pPr marL="285750" indent="-285750">
              <a:buFont typeface="Arial" panose="020B0604020202020204" pitchFamily="34" charset="0"/>
              <a:buChar char="•"/>
            </a:pPr>
            <a:r>
              <a:rPr lang="es-CL" sz="1400" dirty="0"/>
              <a:t>La forma de cálculo del NSE y la distribución del NSE por Zona fue inferida de la información oficial de la AIM, actualización 2023</a:t>
            </a:r>
          </a:p>
        </p:txBody>
      </p:sp>
      <p:pic>
        <p:nvPicPr>
          <p:cNvPr id="4" name="Imagen 3">
            <a:extLst>
              <a:ext uri="{FF2B5EF4-FFF2-40B4-BE49-F238E27FC236}">
                <a16:creationId xmlns:a16="http://schemas.microsoft.com/office/drawing/2014/main" id="{00151CBE-9F02-6E29-623D-288DB672EA5A}"/>
              </a:ext>
            </a:extLst>
          </p:cNvPr>
          <p:cNvPicPr>
            <a:picLocks noChangeAspect="1"/>
          </p:cNvPicPr>
          <p:nvPr/>
        </p:nvPicPr>
        <p:blipFill rotWithShape="1">
          <a:blip r:embed="rId5">
            <a:extLst>
              <a:ext uri="{28A0092B-C50C-407E-A947-70E740481C1C}">
                <a14:useLocalDpi xmlns:a14="http://schemas.microsoft.com/office/drawing/2010/main" val="0"/>
              </a:ext>
            </a:extLst>
          </a:blip>
          <a:srcRect l="83978" b="73444"/>
          <a:stretch/>
        </p:blipFill>
        <p:spPr>
          <a:xfrm>
            <a:off x="10299297" y="-11970"/>
            <a:ext cx="1892703" cy="1725054"/>
          </a:xfrm>
          <a:prstGeom prst="rect">
            <a:avLst/>
          </a:prstGeom>
        </p:spPr>
      </p:pic>
    </p:spTree>
    <p:extLst>
      <p:ext uri="{BB962C8B-B14F-4D97-AF65-F5344CB8AC3E}">
        <p14:creationId xmlns:p14="http://schemas.microsoft.com/office/powerpoint/2010/main" val="1297868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E9319-A2A2-EA82-77F4-B6F52B94CA87}"/>
            </a:ext>
          </a:extLst>
        </p:cNvPr>
        <p:cNvGrpSpPr/>
        <p:nvPr/>
      </p:nvGrpSpPr>
      <p:grpSpPr>
        <a:xfrm>
          <a:off x="0" y="0"/>
          <a:ext cx="0" cy="0"/>
          <a:chOff x="0" y="0"/>
          <a:chExt cx="0" cy="0"/>
        </a:xfrm>
      </p:grpSpPr>
      <p:grpSp>
        <p:nvGrpSpPr>
          <p:cNvPr id="7" name="Grupo 6">
            <a:extLst>
              <a:ext uri="{FF2B5EF4-FFF2-40B4-BE49-F238E27FC236}">
                <a16:creationId xmlns:a16="http://schemas.microsoft.com/office/drawing/2014/main" id="{0352F698-1FF6-15FA-BE41-80E8F8475A06}"/>
              </a:ext>
            </a:extLst>
          </p:cNvPr>
          <p:cNvGrpSpPr/>
          <p:nvPr/>
        </p:nvGrpSpPr>
        <p:grpSpPr>
          <a:xfrm>
            <a:off x="794" y="-2147"/>
            <a:ext cx="12190412" cy="6859702"/>
            <a:chOff x="794" y="-2147"/>
            <a:chExt cx="12190412" cy="6859702"/>
          </a:xfrm>
        </p:grpSpPr>
        <p:grpSp>
          <p:nvGrpSpPr>
            <p:cNvPr id="8" name="Grupo 7">
              <a:extLst>
                <a:ext uri="{FF2B5EF4-FFF2-40B4-BE49-F238E27FC236}">
                  <a16:creationId xmlns:a16="http://schemas.microsoft.com/office/drawing/2014/main" id="{031469EE-8B6F-F966-E90B-8AD7DD20AD5B}"/>
                </a:ext>
              </a:extLst>
            </p:cNvPr>
            <p:cNvGrpSpPr/>
            <p:nvPr/>
          </p:nvGrpSpPr>
          <p:grpSpPr>
            <a:xfrm>
              <a:off x="794" y="-2147"/>
              <a:ext cx="12190412" cy="6859702"/>
              <a:chOff x="0" y="-2594"/>
              <a:chExt cx="12191999" cy="6860595"/>
            </a:xfrm>
          </p:grpSpPr>
          <p:sp>
            <p:nvSpPr>
              <p:cNvPr id="10" name="Rectángulo 9">
                <a:extLst>
                  <a:ext uri="{FF2B5EF4-FFF2-40B4-BE49-F238E27FC236}">
                    <a16:creationId xmlns:a16="http://schemas.microsoft.com/office/drawing/2014/main" id="{C06D18FF-145D-B2DF-5DF7-9431FF3AA2AF}"/>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1" name="Imagen 10">
                <a:extLst>
                  <a:ext uri="{FF2B5EF4-FFF2-40B4-BE49-F238E27FC236}">
                    <a16:creationId xmlns:a16="http://schemas.microsoft.com/office/drawing/2014/main" id="{782593CE-26D8-D307-FCBF-DBCB47A2E0DF}"/>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2" name="Imagen 11">
                <a:extLst>
                  <a:ext uri="{FF2B5EF4-FFF2-40B4-BE49-F238E27FC236}">
                    <a16:creationId xmlns:a16="http://schemas.microsoft.com/office/drawing/2014/main" id="{E46D20DC-FB20-0A40-E0D7-B79AE9353154}"/>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3" name="Imagen 12">
                <a:extLst>
                  <a:ext uri="{FF2B5EF4-FFF2-40B4-BE49-F238E27FC236}">
                    <a16:creationId xmlns:a16="http://schemas.microsoft.com/office/drawing/2014/main" id="{737137DB-A64C-FC59-3C51-271BAE5FB3E1}"/>
                  </a:ext>
                </a:extLst>
              </p:cNvPr>
              <p:cNvPicPr>
                <a:picLocks noChangeAspect="1"/>
              </p:cNvPicPr>
              <p:nvPr/>
            </p:nvPicPr>
            <p:blipFill>
              <a:blip r:embed="rId4"/>
              <a:stretch>
                <a:fillRect/>
              </a:stretch>
            </p:blipFill>
            <p:spPr>
              <a:xfrm>
                <a:off x="0" y="-2594"/>
                <a:ext cx="150998" cy="6860594"/>
              </a:xfrm>
              <a:prstGeom prst="rect">
                <a:avLst/>
              </a:prstGeom>
            </p:spPr>
          </p:pic>
        </p:grpSp>
        <p:sp>
          <p:nvSpPr>
            <p:cNvPr id="9" name="CuadroTexto 8">
              <a:extLst>
                <a:ext uri="{FF2B5EF4-FFF2-40B4-BE49-F238E27FC236}">
                  <a16:creationId xmlns:a16="http://schemas.microsoft.com/office/drawing/2014/main" id="{107DA7B0-AEB2-7136-43E3-3121E51F8740}"/>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grpSp>
      <p:sp>
        <p:nvSpPr>
          <p:cNvPr id="2" name="CuadroTexto 1">
            <a:extLst>
              <a:ext uri="{FF2B5EF4-FFF2-40B4-BE49-F238E27FC236}">
                <a16:creationId xmlns:a16="http://schemas.microsoft.com/office/drawing/2014/main" id="{E8B73315-AFBD-3A0F-FF2D-70BEFF141E90}"/>
              </a:ext>
            </a:extLst>
          </p:cNvPr>
          <p:cNvSpPr txBox="1"/>
          <p:nvPr/>
        </p:nvSpPr>
        <p:spPr>
          <a:xfrm>
            <a:off x="1732500" y="633581"/>
            <a:ext cx="881460" cy="369332"/>
          </a:xfrm>
          <a:prstGeom prst="rect">
            <a:avLst/>
          </a:prstGeom>
          <a:noFill/>
        </p:spPr>
        <p:txBody>
          <a:bodyPr wrap="none" rtlCol="0">
            <a:spAutoFit/>
          </a:bodyPr>
          <a:lstStyle/>
          <a:p>
            <a:pPr algn="ctr"/>
            <a:r>
              <a:rPr lang="es-CL" dirty="0"/>
              <a:t>Género</a:t>
            </a:r>
          </a:p>
        </p:txBody>
      </p:sp>
      <p:sp>
        <p:nvSpPr>
          <p:cNvPr id="3" name="CuadroTexto 2">
            <a:extLst>
              <a:ext uri="{FF2B5EF4-FFF2-40B4-BE49-F238E27FC236}">
                <a16:creationId xmlns:a16="http://schemas.microsoft.com/office/drawing/2014/main" id="{99B2645C-7D2F-581F-2D34-842F53A2B8AC}"/>
              </a:ext>
            </a:extLst>
          </p:cNvPr>
          <p:cNvSpPr txBox="1"/>
          <p:nvPr/>
        </p:nvSpPr>
        <p:spPr>
          <a:xfrm>
            <a:off x="5881395" y="633581"/>
            <a:ext cx="647742" cy="369332"/>
          </a:xfrm>
          <a:prstGeom prst="rect">
            <a:avLst/>
          </a:prstGeom>
          <a:noFill/>
        </p:spPr>
        <p:txBody>
          <a:bodyPr wrap="none" rtlCol="0">
            <a:spAutoFit/>
          </a:bodyPr>
          <a:lstStyle/>
          <a:p>
            <a:pPr algn="ctr"/>
            <a:r>
              <a:rPr lang="es-CL" dirty="0"/>
              <a:t>Edad</a:t>
            </a:r>
          </a:p>
        </p:txBody>
      </p:sp>
      <p:sp>
        <p:nvSpPr>
          <p:cNvPr id="4" name="CuadroTexto 3">
            <a:extLst>
              <a:ext uri="{FF2B5EF4-FFF2-40B4-BE49-F238E27FC236}">
                <a16:creationId xmlns:a16="http://schemas.microsoft.com/office/drawing/2014/main" id="{3272D0B0-B804-5977-379F-D59A01704C85}"/>
              </a:ext>
            </a:extLst>
          </p:cNvPr>
          <p:cNvSpPr txBox="1"/>
          <p:nvPr/>
        </p:nvSpPr>
        <p:spPr>
          <a:xfrm>
            <a:off x="9890093" y="633581"/>
            <a:ext cx="643061" cy="369332"/>
          </a:xfrm>
          <a:prstGeom prst="rect">
            <a:avLst/>
          </a:prstGeom>
          <a:noFill/>
        </p:spPr>
        <p:txBody>
          <a:bodyPr wrap="none" rtlCol="0">
            <a:spAutoFit/>
          </a:bodyPr>
          <a:lstStyle/>
          <a:p>
            <a:pPr algn="ctr"/>
            <a:r>
              <a:rPr lang="es-CL" dirty="0"/>
              <a:t>Zona</a:t>
            </a:r>
          </a:p>
        </p:txBody>
      </p:sp>
      <p:sp>
        <p:nvSpPr>
          <p:cNvPr id="6" name="CuadroTexto 5">
            <a:extLst>
              <a:ext uri="{FF2B5EF4-FFF2-40B4-BE49-F238E27FC236}">
                <a16:creationId xmlns:a16="http://schemas.microsoft.com/office/drawing/2014/main" id="{020FF099-8FDD-A707-58DA-CFB74ED50C91}"/>
              </a:ext>
            </a:extLst>
          </p:cNvPr>
          <p:cNvSpPr txBox="1"/>
          <p:nvPr/>
        </p:nvSpPr>
        <p:spPr>
          <a:xfrm>
            <a:off x="2792729" y="4907094"/>
            <a:ext cx="6825074" cy="646331"/>
          </a:xfrm>
          <a:prstGeom prst="rect">
            <a:avLst/>
          </a:prstGeom>
          <a:noFill/>
        </p:spPr>
        <p:txBody>
          <a:bodyPr wrap="none" rtlCol="0">
            <a:spAutoFit/>
          </a:bodyPr>
          <a:lstStyle/>
          <a:p>
            <a:pPr algn="ctr"/>
            <a:r>
              <a:rPr lang="es-CL" b="1" dirty="0"/>
              <a:t>DATOS PONDERADOS</a:t>
            </a:r>
          </a:p>
          <a:p>
            <a:pPr algn="ctr"/>
            <a:r>
              <a:rPr lang="es-CL" b="1" dirty="0"/>
              <a:t>EN LAS LÁMINAS RESTANTES TODOS LOS DATOS ESTÁN PONDERADOS</a:t>
            </a:r>
          </a:p>
        </p:txBody>
      </p:sp>
      <p:graphicFrame>
        <p:nvGraphicFramePr>
          <p:cNvPr id="5" name="Gráfico 4">
            <a:extLst>
              <a:ext uri="{FF2B5EF4-FFF2-40B4-BE49-F238E27FC236}">
                <a16:creationId xmlns:a16="http://schemas.microsoft.com/office/drawing/2014/main" id="{D0731B02-7D1B-82E4-75E0-65504681250A}"/>
              </a:ext>
            </a:extLst>
          </p:cNvPr>
          <p:cNvGraphicFramePr>
            <a:graphicFrameLocks/>
          </p:cNvGraphicFramePr>
          <p:nvPr>
            <p:extLst>
              <p:ext uri="{D42A27DB-BD31-4B8C-83A1-F6EECF244321}">
                <p14:modId xmlns:p14="http://schemas.microsoft.com/office/powerpoint/2010/main" val="3558095874"/>
              </p:ext>
            </p:extLst>
          </p:nvPr>
        </p:nvGraphicFramePr>
        <p:xfrm>
          <a:off x="268230" y="1213427"/>
          <a:ext cx="3810000" cy="31750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7" name="Gráfico 16">
            <a:extLst>
              <a:ext uri="{FF2B5EF4-FFF2-40B4-BE49-F238E27FC236}">
                <a16:creationId xmlns:a16="http://schemas.microsoft.com/office/drawing/2014/main" id="{6B4DC60B-1812-B08C-9E4F-12EED04DF9DD}"/>
              </a:ext>
            </a:extLst>
          </p:cNvPr>
          <p:cNvGraphicFramePr>
            <a:graphicFrameLocks/>
          </p:cNvGraphicFramePr>
          <p:nvPr>
            <p:extLst>
              <p:ext uri="{D42A27DB-BD31-4B8C-83A1-F6EECF244321}">
                <p14:modId xmlns:p14="http://schemas.microsoft.com/office/powerpoint/2010/main" val="3493761737"/>
              </p:ext>
            </p:extLst>
          </p:nvPr>
        </p:nvGraphicFramePr>
        <p:xfrm>
          <a:off x="8306623" y="1213427"/>
          <a:ext cx="3810000" cy="31750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Gráfico 13">
            <a:extLst>
              <a:ext uri="{FF2B5EF4-FFF2-40B4-BE49-F238E27FC236}">
                <a16:creationId xmlns:a16="http://schemas.microsoft.com/office/drawing/2014/main" id="{293117DC-D042-2E82-3F11-BBCE417F6DE7}"/>
              </a:ext>
            </a:extLst>
          </p:cNvPr>
          <p:cNvGraphicFramePr>
            <a:graphicFrameLocks/>
          </p:cNvGraphicFramePr>
          <p:nvPr>
            <p:extLst>
              <p:ext uri="{D42A27DB-BD31-4B8C-83A1-F6EECF244321}">
                <p14:modId xmlns:p14="http://schemas.microsoft.com/office/powerpoint/2010/main" val="2203416931"/>
              </p:ext>
            </p:extLst>
          </p:nvPr>
        </p:nvGraphicFramePr>
        <p:xfrm>
          <a:off x="4303772" y="1213427"/>
          <a:ext cx="3810000" cy="31750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613544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BC1A4-A7C7-CF5A-9906-49961D87B5F8}"/>
            </a:ext>
          </a:extLst>
        </p:cNvPr>
        <p:cNvGrpSpPr/>
        <p:nvPr/>
      </p:nvGrpSpPr>
      <p:grpSpPr>
        <a:xfrm>
          <a:off x="0" y="0"/>
          <a:ext cx="0" cy="0"/>
          <a:chOff x="0" y="0"/>
          <a:chExt cx="0" cy="0"/>
        </a:xfrm>
      </p:grpSpPr>
      <p:grpSp>
        <p:nvGrpSpPr>
          <p:cNvPr id="6" name="Grupo 5">
            <a:extLst>
              <a:ext uri="{FF2B5EF4-FFF2-40B4-BE49-F238E27FC236}">
                <a16:creationId xmlns:a16="http://schemas.microsoft.com/office/drawing/2014/main" id="{0E9A846A-24C2-F689-0765-5D82C7163859}"/>
              </a:ext>
            </a:extLst>
          </p:cNvPr>
          <p:cNvGrpSpPr/>
          <p:nvPr/>
        </p:nvGrpSpPr>
        <p:grpSpPr>
          <a:xfrm>
            <a:off x="794" y="-2147"/>
            <a:ext cx="12190412" cy="6859702"/>
            <a:chOff x="794" y="-2147"/>
            <a:chExt cx="12190412" cy="6859702"/>
          </a:xfrm>
        </p:grpSpPr>
        <p:grpSp>
          <p:nvGrpSpPr>
            <p:cNvPr id="7" name="Grupo 6">
              <a:extLst>
                <a:ext uri="{FF2B5EF4-FFF2-40B4-BE49-F238E27FC236}">
                  <a16:creationId xmlns:a16="http://schemas.microsoft.com/office/drawing/2014/main" id="{367BC965-C1B4-4B68-64B5-D329F17F2C5E}"/>
                </a:ext>
              </a:extLst>
            </p:cNvPr>
            <p:cNvGrpSpPr/>
            <p:nvPr/>
          </p:nvGrpSpPr>
          <p:grpSpPr>
            <a:xfrm>
              <a:off x="794" y="-2147"/>
              <a:ext cx="12190412" cy="6859702"/>
              <a:chOff x="0" y="-2594"/>
              <a:chExt cx="12191999" cy="6860595"/>
            </a:xfrm>
          </p:grpSpPr>
          <p:sp>
            <p:nvSpPr>
              <p:cNvPr id="9" name="Rectángulo 8">
                <a:extLst>
                  <a:ext uri="{FF2B5EF4-FFF2-40B4-BE49-F238E27FC236}">
                    <a16:creationId xmlns:a16="http://schemas.microsoft.com/office/drawing/2014/main" id="{3B119F70-F5DE-1A49-7F51-91FCD21D9367}"/>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0" name="Imagen 9">
                <a:extLst>
                  <a:ext uri="{FF2B5EF4-FFF2-40B4-BE49-F238E27FC236}">
                    <a16:creationId xmlns:a16="http://schemas.microsoft.com/office/drawing/2014/main" id="{DB8BD969-B70F-1C55-11DE-52207B698367}"/>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1" name="Imagen 10">
                <a:extLst>
                  <a:ext uri="{FF2B5EF4-FFF2-40B4-BE49-F238E27FC236}">
                    <a16:creationId xmlns:a16="http://schemas.microsoft.com/office/drawing/2014/main" id="{6A672117-3A4D-E72B-8316-4629ACD585A2}"/>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2" name="Imagen 11">
                <a:extLst>
                  <a:ext uri="{FF2B5EF4-FFF2-40B4-BE49-F238E27FC236}">
                    <a16:creationId xmlns:a16="http://schemas.microsoft.com/office/drawing/2014/main" id="{E6C46517-CF8C-9A03-FCA0-3FD6505B1874}"/>
                  </a:ext>
                </a:extLst>
              </p:cNvPr>
              <p:cNvPicPr>
                <a:picLocks noChangeAspect="1"/>
              </p:cNvPicPr>
              <p:nvPr/>
            </p:nvPicPr>
            <p:blipFill>
              <a:blip r:embed="rId4"/>
              <a:stretch>
                <a:fillRect/>
              </a:stretch>
            </p:blipFill>
            <p:spPr>
              <a:xfrm>
                <a:off x="0" y="-2594"/>
                <a:ext cx="150998" cy="6860594"/>
              </a:xfrm>
              <a:prstGeom prst="rect">
                <a:avLst/>
              </a:prstGeom>
            </p:spPr>
          </p:pic>
        </p:grpSp>
        <p:sp>
          <p:nvSpPr>
            <p:cNvPr id="8" name="CuadroTexto 7">
              <a:extLst>
                <a:ext uri="{FF2B5EF4-FFF2-40B4-BE49-F238E27FC236}">
                  <a16:creationId xmlns:a16="http://schemas.microsoft.com/office/drawing/2014/main" id="{FA2527CC-0977-CFD6-2B35-2E463CE13DC5}"/>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grpSp>
      <p:sp>
        <p:nvSpPr>
          <p:cNvPr id="5" name="Rectángulo 4">
            <a:extLst>
              <a:ext uri="{FF2B5EF4-FFF2-40B4-BE49-F238E27FC236}">
                <a16:creationId xmlns:a16="http://schemas.microsoft.com/office/drawing/2014/main" id="{582F2016-CEF4-AE0D-FCC4-F6B6819BA2AF}"/>
              </a:ext>
            </a:extLst>
          </p:cNvPr>
          <p:cNvSpPr/>
          <p:nvPr/>
        </p:nvSpPr>
        <p:spPr>
          <a:xfrm>
            <a:off x="1508452" y="2807868"/>
            <a:ext cx="9983638"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s-ES"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Nivel Socioeconómico</a:t>
            </a:r>
            <a:endParaRPr lang="es-MX" sz="2800" b="1" dirty="0">
              <a:solidFill>
                <a:srgbClr val="00B0F0"/>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55955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BFB79-C48E-DCA9-9CCE-3C457E628A68}"/>
            </a:ext>
          </a:extLst>
        </p:cNvPr>
        <p:cNvGrpSpPr/>
        <p:nvPr/>
      </p:nvGrpSpPr>
      <p:grpSpPr>
        <a:xfrm>
          <a:off x="0" y="0"/>
          <a:ext cx="0" cy="0"/>
          <a:chOff x="0" y="0"/>
          <a:chExt cx="0" cy="0"/>
        </a:xfrm>
      </p:grpSpPr>
      <p:grpSp>
        <p:nvGrpSpPr>
          <p:cNvPr id="7" name="Grupo 6">
            <a:extLst>
              <a:ext uri="{FF2B5EF4-FFF2-40B4-BE49-F238E27FC236}">
                <a16:creationId xmlns:a16="http://schemas.microsoft.com/office/drawing/2014/main" id="{5DA10D73-72B1-89DC-EA04-3719A5B5AB87}"/>
              </a:ext>
            </a:extLst>
          </p:cNvPr>
          <p:cNvGrpSpPr/>
          <p:nvPr/>
        </p:nvGrpSpPr>
        <p:grpSpPr>
          <a:xfrm>
            <a:off x="794" y="-2147"/>
            <a:ext cx="12190412" cy="6859702"/>
            <a:chOff x="794" y="-2147"/>
            <a:chExt cx="12190412" cy="6859702"/>
          </a:xfrm>
        </p:grpSpPr>
        <p:grpSp>
          <p:nvGrpSpPr>
            <p:cNvPr id="8" name="Grupo 7">
              <a:extLst>
                <a:ext uri="{FF2B5EF4-FFF2-40B4-BE49-F238E27FC236}">
                  <a16:creationId xmlns:a16="http://schemas.microsoft.com/office/drawing/2014/main" id="{10268C46-DBE8-911E-E9BE-57EE2B0F04F0}"/>
                </a:ext>
              </a:extLst>
            </p:cNvPr>
            <p:cNvGrpSpPr/>
            <p:nvPr/>
          </p:nvGrpSpPr>
          <p:grpSpPr>
            <a:xfrm>
              <a:off x="794" y="-2147"/>
              <a:ext cx="12190412" cy="6859702"/>
              <a:chOff x="0" y="-2594"/>
              <a:chExt cx="12191999" cy="6860595"/>
            </a:xfrm>
          </p:grpSpPr>
          <p:sp>
            <p:nvSpPr>
              <p:cNvPr id="10" name="Rectángulo 9">
                <a:extLst>
                  <a:ext uri="{FF2B5EF4-FFF2-40B4-BE49-F238E27FC236}">
                    <a16:creationId xmlns:a16="http://schemas.microsoft.com/office/drawing/2014/main" id="{23BA4FC6-63EF-1F6E-BCB2-F3B30D767C4A}"/>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1" name="Imagen 10">
                <a:extLst>
                  <a:ext uri="{FF2B5EF4-FFF2-40B4-BE49-F238E27FC236}">
                    <a16:creationId xmlns:a16="http://schemas.microsoft.com/office/drawing/2014/main" id="{53F3BB19-9D51-652A-C572-5762A1CBF023}"/>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2" name="Imagen 11">
                <a:extLst>
                  <a:ext uri="{FF2B5EF4-FFF2-40B4-BE49-F238E27FC236}">
                    <a16:creationId xmlns:a16="http://schemas.microsoft.com/office/drawing/2014/main" id="{6356AF10-9879-B96D-BDC3-22CF31DC29F1}"/>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3" name="Imagen 12">
                <a:extLst>
                  <a:ext uri="{FF2B5EF4-FFF2-40B4-BE49-F238E27FC236}">
                    <a16:creationId xmlns:a16="http://schemas.microsoft.com/office/drawing/2014/main" id="{AD68C55B-D5A5-57F2-E48F-4FD5D8067535}"/>
                  </a:ext>
                </a:extLst>
              </p:cNvPr>
              <p:cNvPicPr>
                <a:picLocks noChangeAspect="1"/>
              </p:cNvPicPr>
              <p:nvPr/>
            </p:nvPicPr>
            <p:blipFill>
              <a:blip r:embed="rId4"/>
              <a:stretch>
                <a:fillRect/>
              </a:stretch>
            </p:blipFill>
            <p:spPr>
              <a:xfrm>
                <a:off x="0" y="-2594"/>
                <a:ext cx="150998" cy="6860594"/>
              </a:xfrm>
              <a:prstGeom prst="rect">
                <a:avLst/>
              </a:prstGeom>
            </p:spPr>
          </p:pic>
        </p:grpSp>
        <p:sp>
          <p:nvSpPr>
            <p:cNvPr id="9" name="CuadroTexto 8">
              <a:extLst>
                <a:ext uri="{FF2B5EF4-FFF2-40B4-BE49-F238E27FC236}">
                  <a16:creationId xmlns:a16="http://schemas.microsoft.com/office/drawing/2014/main" id="{D921A168-736A-E1F6-616B-5FEB5B2DA1C5}"/>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grpSp>
      <p:graphicFrame>
        <p:nvGraphicFramePr>
          <p:cNvPr id="3" name="Gráfico 2">
            <a:extLst>
              <a:ext uri="{FF2B5EF4-FFF2-40B4-BE49-F238E27FC236}">
                <a16:creationId xmlns:a16="http://schemas.microsoft.com/office/drawing/2014/main" id="{7777B56B-5732-B3DC-DA72-AF866F535491}"/>
              </a:ext>
            </a:extLst>
          </p:cNvPr>
          <p:cNvGraphicFramePr>
            <a:graphicFrameLocks/>
          </p:cNvGraphicFramePr>
          <p:nvPr>
            <p:extLst>
              <p:ext uri="{D42A27DB-BD31-4B8C-83A1-F6EECF244321}">
                <p14:modId xmlns:p14="http://schemas.microsoft.com/office/powerpoint/2010/main" val="2167660072"/>
              </p:ext>
            </p:extLst>
          </p:nvPr>
        </p:nvGraphicFramePr>
        <p:xfrm>
          <a:off x="3739066" y="1220051"/>
          <a:ext cx="5037841" cy="4417898"/>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5868732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p:cNvGrpSpPr/>
          <p:nvPr/>
        </p:nvGrpSpPr>
        <p:grpSpPr>
          <a:xfrm>
            <a:off x="1589" y="-1700"/>
            <a:ext cx="12188825" cy="6858809"/>
            <a:chOff x="1589" y="-1700"/>
            <a:chExt cx="12188825" cy="6858809"/>
          </a:xfrm>
        </p:grpSpPr>
        <p:sp>
          <p:nvSpPr>
            <p:cNvPr id="5" name="Rectángulo 4"/>
            <p:cNvSpPr/>
            <p:nvPr/>
          </p:nvSpPr>
          <p:spPr>
            <a:xfrm>
              <a:off x="325522" y="127143"/>
              <a:ext cx="11864892" cy="65908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s-CL" sz="5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cs typeface="Arial" panose="020B0604020202020204" pitchFamily="34" charset="0"/>
                </a:rPr>
                <a:t>Evaluación expresidentes</a:t>
              </a:r>
              <a:endParaRPr kumimoji="0" lang="es-CL" sz="5400" b="1" i="0" u="none" strike="noStrike" kern="1200" cap="none" spc="0" normalizeH="0" baseline="0" noProof="0" dirty="0">
                <a:ln>
                  <a:noFill/>
                </a:ln>
                <a:solidFill>
                  <a:srgbClr val="ED7431"/>
                </a:solidFill>
                <a:effectLst/>
                <a:uLnTx/>
                <a:uFillTx/>
                <a:latin typeface="Arial" panose="020B0604020202020204" pitchFamily="34" charset="0"/>
                <a:cs typeface="Arial" panose="020B0604020202020204" pitchFamily="34" charset="0"/>
              </a:endParaRPr>
            </a:p>
          </p:txBody>
        </p:sp>
        <p:pic>
          <p:nvPicPr>
            <p:cNvPr id="6" name="Imagen 5"/>
            <p:cNvPicPr>
              <a:picLocks noChangeAspect="1"/>
            </p:cNvPicPr>
            <p:nvPr/>
          </p:nvPicPr>
          <p:blipFill>
            <a:blip r:embed="rId2"/>
            <a:stretch>
              <a:fillRect/>
            </a:stretch>
          </p:blipFill>
          <p:spPr>
            <a:xfrm>
              <a:off x="11173424" y="5830956"/>
              <a:ext cx="1016990" cy="1026153"/>
            </a:xfrm>
            <a:prstGeom prst="rect">
              <a:avLst/>
            </a:prstGeom>
          </p:spPr>
        </p:pic>
        <p:pic>
          <p:nvPicPr>
            <p:cNvPr id="7" name="Imagen 6"/>
            <p:cNvPicPr>
              <a:picLocks noChangeAspect="1"/>
            </p:cNvPicPr>
            <p:nvPr/>
          </p:nvPicPr>
          <p:blipFill>
            <a:blip r:embed="rId3"/>
            <a:stretch>
              <a:fillRect/>
            </a:stretch>
          </p:blipFill>
          <p:spPr>
            <a:xfrm>
              <a:off x="11491389" y="6403422"/>
              <a:ext cx="589875" cy="274828"/>
            </a:xfrm>
            <a:prstGeom prst="rect">
              <a:avLst/>
            </a:prstGeom>
          </p:spPr>
        </p:pic>
        <p:pic>
          <p:nvPicPr>
            <p:cNvPr id="8" name="Imagen 7"/>
            <p:cNvPicPr>
              <a:picLocks noChangeAspect="1"/>
            </p:cNvPicPr>
            <p:nvPr/>
          </p:nvPicPr>
          <p:blipFill>
            <a:blip r:embed="rId4"/>
            <a:stretch>
              <a:fillRect/>
            </a:stretch>
          </p:blipFill>
          <p:spPr>
            <a:xfrm>
              <a:off x="1589" y="-1700"/>
              <a:ext cx="150959" cy="6858808"/>
            </a:xfrm>
            <a:prstGeom prst="rect">
              <a:avLst/>
            </a:prstGeom>
          </p:spPr>
        </p:pic>
      </p:grpSp>
      <p:pic>
        <p:nvPicPr>
          <p:cNvPr id="10" name="Imagen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19405" y="0"/>
            <a:ext cx="1471006" cy="1342663"/>
          </a:xfrm>
          <a:prstGeom prst="rect">
            <a:avLst/>
          </a:prstGeom>
        </p:spPr>
      </p:pic>
    </p:spTree>
    <p:extLst>
      <p:ext uri="{BB962C8B-B14F-4D97-AF65-F5344CB8AC3E}">
        <p14:creationId xmlns:p14="http://schemas.microsoft.com/office/powerpoint/2010/main" val="4207918194"/>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upo 5">
            <a:extLst>
              <a:ext uri="{FF2B5EF4-FFF2-40B4-BE49-F238E27FC236}">
                <a16:creationId xmlns:a16="http://schemas.microsoft.com/office/drawing/2014/main" id="{9CCD45CF-503D-064F-B1F7-A8BD4533CC27}"/>
              </a:ext>
            </a:extLst>
          </p:cNvPr>
          <p:cNvGrpSpPr/>
          <p:nvPr/>
        </p:nvGrpSpPr>
        <p:grpSpPr>
          <a:xfrm>
            <a:off x="794" y="-2147"/>
            <a:ext cx="12190412" cy="6859702"/>
            <a:chOff x="794" y="-2147"/>
            <a:chExt cx="12190412" cy="6859702"/>
          </a:xfrm>
        </p:grpSpPr>
        <p:grpSp>
          <p:nvGrpSpPr>
            <p:cNvPr id="7" name="Grupo 6">
              <a:extLst>
                <a:ext uri="{FF2B5EF4-FFF2-40B4-BE49-F238E27FC236}">
                  <a16:creationId xmlns:a16="http://schemas.microsoft.com/office/drawing/2014/main" id="{A4B61771-964F-7344-BFDF-D94696106CC4}"/>
                </a:ext>
              </a:extLst>
            </p:cNvPr>
            <p:cNvGrpSpPr/>
            <p:nvPr/>
          </p:nvGrpSpPr>
          <p:grpSpPr>
            <a:xfrm>
              <a:off x="794" y="-2147"/>
              <a:ext cx="12190412" cy="6859702"/>
              <a:chOff x="0" y="-2594"/>
              <a:chExt cx="12191999" cy="6860595"/>
            </a:xfrm>
          </p:grpSpPr>
          <p:sp>
            <p:nvSpPr>
              <p:cNvPr id="9" name="Rectángulo 8">
                <a:extLst>
                  <a:ext uri="{FF2B5EF4-FFF2-40B4-BE49-F238E27FC236}">
                    <a16:creationId xmlns:a16="http://schemas.microsoft.com/office/drawing/2014/main" id="{278A72DD-BC5D-3B42-8BEE-A8F037F4C1C6}"/>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0" name="Imagen 9">
                <a:extLst>
                  <a:ext uri="{FF2B5EF4-FFF2-40B4-BE49-F238E27FC236}">
                    <a16:creationId xmlns:a16="http://schemas.microsoft.com/office/drawing/2014/main" id="{DDB9E342-17A5-7144-8E38-7C2BD11F0383}"/>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1" name="Imagen 10">
                <a:extLst>
                  <a:ext uri="{FF2B5EF4-FFF2-40B4-BE49-F238E27FC236}">
                    <a16:creationId xmlns:a16="http://schemas.microsoft.com/office/drawing/2014/main" id="{8C0443C9-1145-AD47-A73B-82C910B90B74}"/>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2" name="Imagen 11">
                <a:extLst>
                  <a:ext uri="{FF2B5EF4-FFF2-40B4-BE49-F238E27FC236}">
                    <a16:creationId xmlns:a16="http://schemas.microsoft.com/office/drawing/2014/main" id="{A75444E8-E2BD-A944-A727-63FD220DFFE9}"/>
                  </a:ext>
                </a:extLst>
              </p:cNvPr>
              <p:cNvPicPr>
                <a:picLocks noChangeAspect="1"/>
              </p:cNvPicPr>
              <p:nvPr/>
            </p:nvPicPr>
            <p:blipFill>
              <a:blip r:embed="rId4"/>
              <a:stretch>
                <a:fillRect/>
              </a:stretch>
            </p:blipFill>
            <p:spPr>
              <a:xfrm>
                <a:off x="0" y="-2594"/>
                <a:ext cx="150998" cy="6860594"/>
              </a:xfrm>
              <a:prstGeom prst="rect">
                <a:avLst/>
              </a:prstGeom>
            </p:spPr>
          </p:pic>
        </p:grpSp>
        <p:sp>
          <p:nvSpPr>
            <p:cNvPr id="8" name="CuadroTexto 7">
              <a:extLst>
                <a:ext uri="{FF2B5EF4-FFF2-40B4-BE49-F238E27FC236}">
                  <a16:creationId xmlns:a16="http://schemas.microsoft.com/office/drawing/2014/main" id="{243E8297-37CB-BE4F-9F6B-F3CECA8FC477}"/>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grpSp>
      <p:sp>
        <p:nvSpPr>
          <p:cNvPr id="5" name="Rectángulo 4">
            <a:extLst>
              <a:ext uri="{FF2B5EF4-FFF2-40B4-BE49-F238E27FC236}">
                <a16:creationId xmlns:a16="http://schemas.microsoft.com/office/drawing/2014/main" id="{E2BF82F9-D3DB-4DC7-942F-E99A992103AB}"/>
              </a:ext>
            </a:extLst>
          </p:cNvPr>
          <p:cNvSpPr/>
          <p:nvPr/>
        </p:nvSpPr>
        <p:spPr>
          <a:xfrm>
            <a:off x="1508452" y="2807868"/>
            <a:ext cx="9983638"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s-MX"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P001. </a:t>
            </a:r>
            <a:r>
              <a:rPr lang="es-ES"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De acuerdo a lo que usted conoce de la historia de Chile y/o lo que usted ha vivido, ponga nota de 1 a 7 a los(a) siguientes gobernantes de la República de Chile (el uno significa que fue un pésimo gobernante y un 7 significa que fue uno excelente)</a:t>
            </a:r>
            <a:endParaRPr lang="es-MX" sz="2800" b="1" dirty="0">
              <a:solidFill>
                <a:srgbClr val="00B0F0"/>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09278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5A7B24-5605-5B93-2EAE-E5FE60C30BC7}"/>
            </a:ext>
          </a:extLst>
        </p:cNvPr>
        <p:cNvGrpSpPr/>
        <p:nvPr/>
      </p:nvGrpSpPr>
      <p:grpSpPr>
        <a:xfrm>
          <a:off x="0" y="0"/>
          <a:ext cx="0" cy="0"/>
          <a:chOff x="0" y="0"/>
          <a:chExt cx="0" cy="0"/>
        </a:xfrm>
      </p:grpSpPr>
      <p:grpSp>
        <p:nvGrpSpPr>
          <p:cNvPr id="7" name="Grupo 6">
            <a:extLst>
              <a:ext uri="{FF2B5EF4-FFF2-40B4-BE49-F238E27FC236}">
                <a16:creationId xmlns:a16="http://schemas.microsoft.com/office/drawing/2014/main" id="{37EAA069-E46D-49BE-4477-F6CE1F33CD0A}"/>
              </a:ext>
            </a:extLst>
          </p:cNvPr>
          <p:cNvGrpSpPr/>
          <p:nvPr/>
        </p:nvGrpSpPr>
        <p:grpSpPr>
          <a:xfrm>
            <a:off x="794" y="-2147"/>
            <a:ext cx="12190412" cy="6859702"/>
            <a:chOff x="794" y="-2147"/>
            <a:chExt cx="12190412" cy="6859702"/>
          </a:xfrm>
        </p:grpSpPr>
        <p:grpSp>
          <p:nvGrpSpPr>
            <p:cNvPr id="8" name="Grupo 7">
              <a:extLst>
                <a:ext uri="{FF2B5EF4-FFF2-40B4-BE49-F238E27FC236}">
                  <a16:creationId xmlns:a16="http://schemas.microsoft.com/office/drawing/2014/main" id="{6FABA066-C81D-5677-CD7A-9E88744C53CA}"/>
                </a:ext>
              </a:extLst>
            </p:cNvPr>
            <p:cNvGrpSpPr/>
            <p:nvPr/>
          </p:nvGrpSpPr>
          <p:grpSpPr>
            <a:xfrm>
              <a:off x="794" y="-2147"/>
              <a:ext cx="12190412" cy="6859702"/>
              <a:chOff x="0" y="-2594"/>
              <a:chExt cx="12191999" cy="6860595"/>
            </a:xfrm>
          </p:grpSpPr>
          <p:sp>
            <p:nvSpPr>
              <p:cNvPr id="10" name="Rectángulo 9">
                <a:extLst>
                  <a:ext uri="{FF2B5EF4-FFF2-40B4-BE49-F238E27FC236}">
                    <a16:creationId xmlns:a16="http://schemas.microsoft.com/office/drawing/2014/main" id="{4F81B14F-90B4-C335-56AF-1E86D5E982F0}"/>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1" name="Imagen 10">
                <a:extLst>
                  <a:ext uri="{FF2B5EF4-FFF2-40B4-BE49-F238E27FC236}">
                    <a16:creationId xmlns:a16="http://schemas.microsoft.com/office/drawing/2014/main" id="{13E0567D-7856-DD8E-912A-A527D756FE0D}"/>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2" name="Imagen 11">
                <a:extLst>
                  <a:ext uri="{FF2B5EF4-FFF2-40B4-BE49-F238E27FC236}">
                    <a16:creationId xmlns:a16="http://schemas.microsoft.com/office/drawing/2014/main" id="{29A1C563-CDDB-916E-3736-25F249BD2A2E}"/>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3" name="Imagen 12">
                <a:extLst>
                  <a:ext uri="{FF2B5EF4-FFF2-40B4-BE49-F238E27FC236}">
                    <a16:creationId xmlns:a16="http://schemas.microsoft.com/office/drawing/2014/main" id="{4523CBFD-91B9-5481-F327-798669B71BE6}"/>
                  </a:ext>
                </a:extLst>
              </p:cNvPr>
              <p:cNvPicPr>
                <a:picLocks noChangeAspect="1"/>
              </p:cNvPicPr>
              <p:nvPr/>
            </p:nvPicPr>
            <p:blipFill>
              <a:blip r:embed="rId4"/>
              <a:stretch>
                <a:fillRect/>
              </a:stretch>
            </p:blipFill>
            <p:spPr>
              <a:xfrm>
                <a:off x="0" y="-2594"/>
                <a:ext cx="150998" cy="6860594"/>
              </a:xfrm>
              <a:prstGeom prst="rect">
                <a:avLst/>
              </a:prstGeom>
            </p:spPr>
          </p:pic>
        </p:grpSp>
        <p:sp>
          <p:nvSpPr>
            <p:cNvPr id="9" name="CuadroTexto 8">
              <a:extLst>
                <a:ext uri="{FF2B5EF4-FFF2-40B4-BE49-F238E27FC236}">
                  <a16:creationId xmlns:a16="http://schemas.microsoft.com/office/drawing/2014/main" id="{6DF59188-4004-706E-08A7-0FD329705F7A}"/>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grpSp>
      <p:graphicFrame>
        <p:nvGraphicFramePr>
          <p:cNvPr id="2" name="Gráfico 1">
            <a:extLst>
              <a:ext uri="{FF2B5EF4-FFF2-40B4-BE49-F238E27FC236}">
                <a16:creationId xmlns:a16="http://schemas.microsoft.com/office/drawing/2014/main" id="{127101B3-DBB9-033C-B83C-2A48077C44BE}"/>
              </a:ext>
            </a:extLst>
          </p:cNvPr>
          <p:cNvGraphicFramePr>
            <a:graphicFrameLocks/>
          </p:cNvGraphicFramePr>
          <p:nvPr>
            <p:extLst>
              <p:ext uri="{D42A27DB-BD31-4B8C-83A1-F6EECF244321}">
                <p14:modId xmlns:p14="http://schemas.microsoft.com/office/powerpoint/2010/main" val="2896419134"/>
              </p:ext>
            </p:extLst>
          </p:nvPr>
        </p:nvGraphicFramePr>
        <p:xfrm>
          <a:off x="151772" y="-2148"/>
          <a:ext cx="12040228" cy="636620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7611173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9FF99BD-075F-4761-A995-6FC574BD2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B21A54-9BA3-4EA9-B460-5A829ADD9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FA8F714-B9D8-488A-8CCA-E9948FF91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descr="Gráfico, Gráfico de líneas&#10;&#10;Descripción generada automáticamente">
            <a:extLst>
              <a:ext uri="{FF2B5EF4-FFF2-40B4-BE49-F238E27FC236}">
                <a16:creationId xmlns:a16="http://schemas.microsoft.com/office/drawing/2014/main" id="{31991438-6FCD-BA6A-8304-2FC81E26E5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6131" y="1123527"/>
            <a:ext cx="6139733" cy="4604800"/>
          </a:xfrm>
          <a:prstGeom prst="rect">
            <a:avLst/>
          </a:prstGeom>
        </p:spPr>
      </p:pic>
      <p:sp>
        <p:nvSpPr>
          <p:cNvPr id="4" name="CuadroTexto 3">
            <a:extLst>
              <a:ext uri="{FF2B5EF4-FFF2-40B4-BE49-F238E27FC236}">
                <a16:creationId xmlns:a16="http://schemas.microsoft.com/office/drawing/2014/main" id="{22850363-E173-DF10-120A-1990E48B0609}"/>
              </a:ext>
            </a:extLst>
          </p:cNvPr>
          <p:cNvSpPr txBox="1"/>
          <p:nvPr/>
        </p:nvSpPr>
        <p:spPr>
          <a:xfrm>
            <a:off x="1037968" y="1499286"/>
            <a:ext cx="1573427" cy="1200329"/>
          </a:xfrm>
          <a:prstGeom prst="rect">
            <a:avLst/>
          </a:prstGeom>
          <a:noFill/>
        </p:spPr>
        <p:txBody>
          <a:bodyPr wrap="square" rtlCol="0">
            <a:spAutoFit/>
          </a:bodyPr>
          <a:lstStyle/>
          <a:p>
            <a:r>
              <a:rPr lang="es-ES" dirty="0"/>
              <a:t>Primeros lugares de evaluación de expresidentes</a:t>
            </a:r>
          </a:p>
        </p:txBody>
      </p:sp>
      <p:sp>
        <p:nvSpPr>
          <p:cNvPr id="5" name="CuadroTexto 4">
            <a:extLst>
              <a:ext uri="{FF2B5EF4-FFF2-40B4-BE49-F238E27FC236}">
                <a16:creationId xmlns:a16="http://schemas.microsoft.com/office/drawing/2014/main" id="{386C844D-156A-2B3C-BD91-5705E958F29C}"/>
              </a:ext>
            </a:extLst>
          </p:cNvPr>
          <p:cNvSpPr txBox="1"/>
          <p:nvPr/>
        </p:nvSpPr>
        <p:spPr>
          <a:xfrm>
            <a:off x="7414054" y="3064476"/>
            <a:ext cx="3591697" cy="2862322"/>
          </a:xfrm>
          <a:prstGeom prst="rect">
            <a:avLst/>
          </a:prstGeom>
          <a:noFill/>
        </p:spPr>
        <p:txBody>
          <a:bodyPr wrap="square" rtlCol="0">
            <a:spAutoFit/>
          </a:bodyPr>
          <a:lstStyle/>
          <a:p>
            <a:r>
              <a:rPr lang="es-ES" dirty="0"/>
              <a:t>El gran crecimiento de Piñera en los últimos meses no se explica por ninguna de las variables que emanan del cuestionario. Pero su abrupto y sorprendente crecimiento de sus dos gobiernos coincide con el tercer factor que surge. Al ver esto aún no lo entenderá, pero desde diciembre hay un fenómeno particular. Y lo veremos al final. </a:t>
            </a:r>
          </a:p>
        </p:txBody>
      </p:sp>
    </p:spTree>
    <p:extLst>
      <p:ext uri="{BB962C8B-B14F-4D97-AF65-F5344CB8AC3E}">
        <p14:creationId xmlns:p14="http://schemas.microsoft.com/office/powerpoint/2010/main" val="9623245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9FF99BD-075F-4761-A995-6FC574BD2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B21A54-9BA3-4EA9-B460-5A829ADD9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FA8F714-B9D8-488A-8CCA-E9948FF91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descr="Gráfico, Gráfico de líneas&#10;&#10;Descripción generada automáticamente">
            <a:extLst>
              <a:ext uri="{FF2B5EF4-FFF2-40B4-BE49-F238E27FC236}">
                <a16:creationId xmlns:a16="http://schemas.microsoft.com/office/drawing/2014/main" id="{E5FC3325-90D6-E45D-8EF0-126E5ED02D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6131" y="1123527"/>
            <a:ext cx="6139733" cy="4604800"/>
          </a:xfrm>
          <a:prstGeom prst="rect">
            <a:avLst/>
          </a:prstGeom>
        </p:spPr>
      </p:pic>
      <p:sp>
        <p:nvSpPr>
          <p:cNvPr id="4" name="CuadroTexto 3">
            <a:extLst>
              <a:ext uri="{FF2B5EF4-FFF2-40B4-BE49-F238E27FC236}">
                <a16:creationId xmlns:a16="http://schemas.microsoft.com/office/drawing/2014/main" id="{1682CEAF-C7B9-0400-62EC-7F55FF05133E}"/>
              </a:ext>
            </a:extLst>
          </p:cNvPr>
          <p:cNvSpPr txBox="1"/>
          <p:nvPr/>
        </p:nvSpPr>
        <p:spPr>
          <a:xfrm>
            <a:off x="1037968" y="1499286"/>
            <a:ext cx="1573427" cy="1200329"/>
          </a:xfrm>
          <a:prstGeom prst="rect">
            <a:avLst/>
          </a:prstGeom>
          <a:noFill/>
        </p:spPr>
        <p:txBody>
          <a:bodyPr wrap="square" rtlCol="0">
            <a:spAutoFit/>
          </a:bodyPr>
          <a:lstStyle/>
          <a:p>
            <a:r>
              <a:rPr lang="es-ES" dirty="0"/>
              <a:t>Últimos lugares evaluación expresidentes.</a:t>
            </a:r>
          </a:p>
        </p:txBody>
      </p:sp>
    </p:spTree>
    <p:extLst>
      <p:ext uri="{BB962C8B-B14F-4D97-AF65-F5344CB8AC3E}">
        <p14:creationId xmlns:p14="http://schemas.microsoft.com/office/powerpoint/2010/main" val="19378234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p:cNvGrpSpPr/>
          <p:nvPr/>
        </p:nvGrpSpPr>
        <p:grpSpPr>
          <a:xfrm>
            <a:off x="1589" y="-1700"/>
            <a:ext cx="12188825" cy="6858809"/>
            <a:chOff x="1589" y="-1700"/>
            <a:chExt cx="12188825" cy="6858809"/>
          </a:xfrm>
        </p:grpSpPr>
        <p:sp>
          <p:nvSpPr>
            <p:cNvPr id="5" name="Rectángulo 4"/>
            <p:cNvSpPr/>
            <p:nvPr/>
          </p:nvSpPr>
          <p:spPr>
            <a:xfrm>
              <a:off x="325522" y="127143"/>
              <a:ext cx="11864892" cy="65908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s-CL" sz="5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cs typeface="Arial" panose="020B0604020202020204" pitchFamily="34" charset="0"/>
                </a:rPr>
                <a:t>Valores</a:t>
              </a:r>
              <a:endParaRPr kumimoji="0" lang="es-CL" sz="5400" b="1" i="0" u="none" strike="noStrike" kern="1200" cap="none" spc="0" normalizeH="0" baseline="0" noProof="0" dirty="0">
                <a:ln>
                  <a:noFill/>
                </a:ln>
                <a:solidFill>
                  <a:srgbClr val="ED7431"/>
                </a:solidFill>
                <a:effectLst/>
                <a:uLnTx/>
                <a:uFillTx/>
                <a:latin typeface="Arial" panose="020B0604020202020204" pitchFamily="34" charset="0"/>
                <a:cs typeface="Arial" panose="020B0604020202020204" pitchFamily="34" charset="0"/>
              </a:endParaRPr>
            </a:p>
          </p:txBody>
        </p:sp>
        <p:pic>
          <p:nvPicPr>
            <p:cNvPr id="6" name="Imagen 5"/>
            <p:cNvPicPr>
              <a:picLocks noChangeAspect="1"/>
            </p:cNvPicPr>
            <p:nvPr/>
          </p:nvPicPr>
          <p:blipFill>
            <a:blip r:embed="rId2"/>
            <a:stretch>
              <a:fillRect/>
            </a:stretch>
          </p:blipFill>
          <p:spPr>
            <a:xfrm>
              <a:off x="11173424" y="5830956"/>
              <a:ext cx="1016990" cy="1026153"/>
            </a:xfrm>
            <a:prstGeom prst="rect">
              <a:avLst/>
            </a:prstGeom>
          </p:spPr>
        </p:pic>
        <p:pic>
          <p:nvPicPr>
            <p:cNvPr id="7" name="Imagen 6"/>
            <p:cNvPicPr>
              <a:picLocks noChangeAspect="1"/>
            </p:cNvPicPr>
            <p:nvPr/>
          </p:nvPicPr>
          <p:blipFill>
            <a:blip r:embed="rId3"/>
            <a:stretch>
              <a:fillRect/>
            </a:stretch>
          </p:blipFill>
          <p:spPr>
            <a:xfrm>
              <a:off x="11491389" y="6403422"/>
              <a:ext cx="589875" cy="274828"/>
            </a:xfrm>
            <a:prstGeom prst="rect">
              <a:avLst/>
            </a:prstGeom>
          </p:spPr>
        </p:pic>
        <p:pic>
          <p:nvPicPr>
            <p:cNvPr id="8" name="Imagen 7"/>
            <p:cNvPicPr>
              <a:picLocks noChangeAspect="1"/>
            </p:cNvPicPr>
            <p:nvPr/>
          </p:nvPicPr>
          <p:blipFill>
            <a:blip r:embed="rId4"/>
            <a:stretch>
              <a:fillRect/>
            </a:stretch>
          </p:blipFill>
          <p:spPr>
            <a:xfrm>
              <a:off x="1589" y="-1700"/>
              <a:ext cx="150959" cy="6858808"/>
            </a:xfrm>
            <a:prstGeom prst="rect">
              <a:avLst/>
            </a:prstGeom>
          </p:spPr>
        </p:pic>
      </p:grpSp>
      <p:pic>
        <p:nvPicPr>
          <p:cNvPr id="10" name="Imagen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19405" y="0"/>
            <a:ext cx="1471006" cy="1342663"/>
          </a:xfrm>
          <a:prstGeom prst="rect">
            <a:avLst/>
          </a:prstGeom>
        </p:spPr>
      </p:pic>
    </p:spTree>
    <p:extLst>
      <p:ext uri="{BB962C8B-B14F-4D97-AF65-F5344CB8AC3E}">
        <p14:creationId xmlns:p14="http://schemas.microsoft.com/office/powerpoint/2010/main" val="3036850391"/>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7CFAF-6172-C53D-C284-1C3CA8D4FA28}"/>
            </a:ext>
          </a:extLst>
        </p:cNvPr>
        <p:cNvGrpSpPr/>
        <p:nvPr/>
      </p:nvGrpSpPr>
      <p:grpSpPr>
        <a:xfrm>
          <a:off x="0" y="0"/>
          <a:ext cx="0" cy="0"/>
          <a:chOff x="0" y="0"/>
          <a:chExt cx="0" cy="0"/>
        </a:xfrm>
      </p:grpSpPr>
      <p:grpSp>
        <p:nvGrpSpPr>
          <p:cNvPr id="6" name="Grupo 5">
            <a:extLst>
              <a:ext uri="{FF2B5EF4-FFF2-40B4-BE49-F238E27FC236}">
                <a16:creationId xmlns:a16="http://schemas.microsoft.com/office/drawing/2014/main" id="{C80E1B07-E789-6F3B-849E-D001927C5ABE}"/>
              </a:ext>
            </a:extLst>
          </p:cNvPr>
          <p:cNvGrpSpPr/>
          <p:nvPr/>
        </p:nvGrpSpPr>
        <p:grpSpPr>
          <a:xfrm>
            <a:off x="794" y="-2147"/>
            <a:ext cx="12190412" cy="6859702"/>
            <a:chOff x="794" y="-2147"/>
            <a:chExt cx="12190412" cy="6859702"/>
          </a:xfrm>
        </p:grpSpPr>
        <p:grpSp>
          <p:nvGrpSpPr>
            <p:cNvPr id="7" name="Grupo 6">
              <a:extLst>
                <a:ext uri="{FF2B5EF4-FFF2-40B4-BE49-F238E27FC236}">
                  <a16:creationId xmlns:a16="http://schemas.microsoft.com/office/drawing/2014/main" id="{879E87BC-18A1-A581-AB6B-597E5E84D09C}"/>
                </a:ext>
              </a:extLst>
            </p:cNvPr>
            <p:cNvGrpSpPr/>
            <p:nvPr/>
          </p:nvGrpSpPr>
          <p:grpSpPr>
            <a:xfrm>
              <a:off x="794" y="-2147"/>
              <a:ext cx="12190412" cy="6859702"/>
              <a:chOff x="0" y="-2594"/>
              <a:chExt cx="12191999" cy="6860595"/>
            </a:xfrm>
          </p:grpSpPr>
          <p:sp>
            <p:nvSpPr>
              <p:cNvPr id="9" name="Rectángulo 8">
                <a:extLst>
                  <a:ext uri="{FF2B5EF4-FFF2-40B4-BE49-F238E27FC236}">
                    <a16:creationId xmlns:a16="http://schemas.microsoft.com/office/drawing/2014/main" id="{3941B754-0DC0-AB99-1597-2D662F57CA9A}"/>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0" name="Imagen 9">
                <a:extLst>
                  <a:ext uri="{FF2B5EF4-FFF2-40B4-BE49-F238E27FC236}">
                    <a16:creationId xmlns:a16="http://schemas.microsoft.com/office/drawing/2014/main" id="{61E69A51-97CF-93B8-31B5-DAFD6F557DFD}"/>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1" name="Imagen 10">
                <a:extLst>
                  <a:ext uri="{FF2B5EF4-FFF2-40B4-BE49-F238E27FC236}">
                    <a16:creationId xmlns:a16="http://schemas.microsoft.com/office/drawing/2014/main" id="{1655BA65-1B70-6665-CB4D-23C9AC0373C9}"/>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2" name="Imagen 11">
                <a:extLst>
                  <a:ext uri="{FF2B5EF4-FFF2-40B4-BE49-F238E27FC236}">
                    <a16:creationId xmlns:a16="http://schemas.microsoft.com/office/drawing/2014/main" id="{D1748989-D13E-5C2A-BBAE-6050B203CDD5}"/>
                  </a:ext>
                </a:extLst>
              </p:cNvPr>
              <p:cNvPicPr>
                <a:picLocks noChangeAspect="1"/>
              </p:cNvPicPr>
              <p:nvPr/>
            </p:nvPicPr>
            <p:blipFill>
              <a:blip r:embed="rId4"/>
              <a:stretch>
                <a:fillRect/>
              </a:stretch>
            </p:blipFill>
            <p:spPr>
              <a:xfrm>
                <a:off x="0" y="-2594"/>
                <a:ext cx="150998" cy="6860594"/>
              </a:xfrm>
              <a:prstGeom prst="rect">
                <a:avLst/>
              </a:prstGeom>
            </p:spPr>
          </p:pic>
        </p:grpSp>
        <p:sp>
          <p:nvSpPr>
            <p:cNvPr id="8" name="CuadroTexto 7">
              <a:extLst>
                <a:ext uri="{FF2B5EF4-FFF2-40B4-BE49-F238E27FC236}">
                  <a16:creationId xmlns:a16="http://schemas.microsoft.com/office/drawing/2014/main" id="{FD68AE0D-F503-94B6-CB76-889F9E8171EF}"/>
                </a:ext>
              </a:extLst>
            </p:cNvPr>
            <p:cNvSpPr txBox="1"/>
            <p:nvPr/>
          </p:nvSpPr>
          <p:spPr>
            <a:xfrm>
              <a:off x="469046" y="6404195"/>
              <a:ext cx="360040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000" b="1" i="1" u="none" strike="noStrike" kern="1200" cap="none" spc="0" normalizeH="0" baseline="0" noProof="0" dirty="0">
                  <a:ln>
                    <a:noFill/>
                  </a:ln>
                  <a:solidFill>
                    <a:prstClr val="black">
                      <a:lumMod val="65000"/>
                      <a:lumOff val="35000"/>
                    </a:prstClr>
                  </a:solidFill>
                  <a:effectLst/>
                  <a:uLnTx/>
                  <a:uFillTx/>
                  <a:latin typeface="Times" pitchFamily="2" charset="0"/>
                  <a:ea typeface="+mn-ea"/>
                  <a:cs typeface="+mn-cs"/>
                </a:rPr>
                <a:t>Base: Todos los Entrevistados (n=1.000)</a:t>
              </a:r>
              <a:endParaRPr kumimoji="0" lang="es-CL" sz="1000" b="0" i="1" u="none" strike="noStrike" kern="1200" cap="none" spc="0" normalizeH="0" baseline="0" noProof="0" dirty="0">
                <a:ln>
                  <a:noFill/>
                </a:ln>
                <a:solidFill>
                  <a:prstClr val="black">
                    <a:lumMod val="65000"/>
                    <a:lumOff val="35000"/>
                  </a:prstClr>
                </a:solidFill>
                <a:effectLst/>
                <a:uLnTx/>
                <a:uFillTx/>
                <a:latin typeface="Times" pitchFamily="2" charset="0"/>
                <a:ea typeface="+mn-ea"/>
                <a:cs typeface="+mn-cs"/>
              </a:endParaRPr>
            </a:p>
          </p:txBody>
        </p:sp>
      </p:grpSp>
      <p:sp>
        <p:nvSpPr>
          <p:cNvPr id="5" name="Rectángulo 4">
            <a:extLst>
              <a:ext uri="{FF2B5EF4-FFF2-40B4-BE49-F238E27FC236}">
                <a16:creationId xmlns:a16="http://schemas.microsoft.com/office/drawing/2014/main" id="{66CFA93F-7505-7ED3-F3A6-5337E9D591D2}"/>
              </a:ext>
            </a:extLst>
          </p:cNvPr>
          <p:cNvSpPr/>
          <p:nvPr/>
        </p:nvSpPr>
        <p:spPr>
          <a:xfrm>
            <a:off x="1508452" y="2807868"/>
            <a:ext cx="9983638"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s-MX" sz="28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Calibri" panose="020F0502020204030204" pitchFamily="34" charset="0"/>
                <a:cs typeface="Arial" panose="020B0604020202020204" pitchFamily="34" charset="0"/>
              </a:rPr>
              <a:t>P002. </a:t>
            </a:r>
            <a:r>
              <a:rPr kumimoji="0" lang="es-ES" sz="28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Calibri" panose="020F0502020204030204" pitchFamily="34" charset="0"/>
                <a:cs typeface="Arial" panose="020B0604020202020204" pitchFamily="34" charset="0"/>
              </a:rPr>
              <a:t>¿Cuál de los siguientes valores considera usted más importante para una sociedad? (Marque solo uno)</a:t>
            </a:r>
            <a:endParaRPr kumimoji="0" lang="es-MX" sz="2800" b="1" i="0" u="none" strike="noStrike" kern="1200" cap="none" spc="0" normalizeH="0" baseline="0" noProof="0" dirty="0">
              <a:ln>
                <a:noFill/>
              </a:ln>
              <a:solidFill>
                <a:srgbClr val="00B0F0"/>
              </a:solidFill>
              <a:effectLst/>
              <a:uLnTx/>
              <a:uFillTx/>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066764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DE4C7-19A2-ECC3-7A28-07B553CD89F3}"/>
            </a:ext>
          </a:extLst>
        </p:cNvPr>
        <p:cNvGrpSpPr/>
        <p:nvPr/>
      </p:nvGrpSpPr>
      <p:grpSpPr>
        <a:xfrm>
          <a:off x="0" y="0"/>
          <a:ext cx="0" cy="0"/>
          <a:chOff x="0" y="0"/>
          <a:chExt cx="0" cy="0"/>
        </a:xfrm>
      </p:grpSpPr>
      <p:grpSp>
        <p:nvGrpSpPr>
          <p:cNvPr id="7" name="Grupo 6">
            <a:extLst>
              <a:ext uri="{FF2B5EF4-FFF2-40B4-BE49-F238E27FC236}">
                <a16:creationId xmlns:a16="http://schemas.microsoft.com/office/drawing/2014/main" id="{D1C9D8DE-0CC4-60EC-35AE-8A834CF5E436}"/>
              </a:ext>
            </a:extLst>
          </p:cNvPr>
          <p:cNvGrpSpPr/>
          <p:nvPr/>
        </p:nvGrpSpPr>
        <p:grpSpPr>
          <a:xfrm>
            <a:off x="794" y="-2147"/>
            <a:ext cx="12190412" cy="6859702"/>
            <a:chOff x="794" y="-2147"/>
            <a:chExt cx="12190412" cy="6859702"/>
          </a:xfrm>
        </p:grpSpPr>
        <p:grpSp>
          <p:nvGrpSpPr>
            <p:cNvPr id="8" name="Grupo 7">
              <a:extLst>
                <a:ext uri="{FF2B5EF4-FFF2-40B4-BE49-F238E27FC236}">
                  <a16:creationId xmlns:a16="http://schemas.microsoft.com/office/drawing/2014/main" id="{07C2F6FF-3A95-3173-2B29-BE5EB6178370}"/>
                </a:ext>
              </a:extLst>
            </p:cNvPr>
            <p:cNvGrpSpPr/>
            <p:nvPr/>
          </p:nvGrpSpPr>
          <p:grpSpPr>
            <a:xfrm>
              <a:off x="794" y="-2147"/>
              <a:ext cx="12190412" cy="6859702"/>
              <a:chOff x="0" y="-2594"/>
              <a:chExt cx="12191999" cy="6860595"/>
            </a:xfrm>
          </p:grpSpPr>
          <p:sp>
            <p:nvSpPr>
              <p:cNvPr id="10" name="Rectángulo 9">
                <a:extLst>
                  <a:ext uri="{FF2B5EF4-FFF2-40B4-BE49-F238E27FC236}">
                    <a16:creationId xmlns:a16="http://schemas.microsoft.com/office/drawing/2014/main" id="{452DDE2B-E824-FF53-0D2B-75932802F940}"/>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1" name="Imagen 10">
                <a:extLst>
                  <a:ext uri="{FF2B5EF4-FFF2-40B4-BE49-F238E27FC236}">
                    <a16:creationId xmlns:a16="http://schemas.microsoft.com/office/drawing/2014/main" id="{C515A54D-5488-E39A-2DF8-8A696434A35A}"/>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2" name="Imagen 11">
                <a:extLst>
                  <a:ext uri="{FF2B5EF4-FFF2-40B4-BE49-F238E27FC236}">
                    <a16:creationId xmlns:a16="http://schemas.microsoft.com/office/drawing/2014/main" id="{512EB514-8C6B-4A58-C593-1EA9BE658A4A}"/>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3" name="Imagen 12">
                <a:extLst>
                  <a:ext uri="{FF2B5EF4-FFF2-40B4-BE49-F238E27FC236}">
                    <a16:creationId xmlns:a16="http://schemas.microsoft.com/office/drawing/2014/main" id="{B1FA3993-498F-5E96-F52A-120F5ADE283C}"/>
                  </a:ext>
                </a:extLst>
              </p:cNvPr>
              <p:cNvPicPr>
                <a:picLocks noChangeAspect="1"/>
              </p:cNvPicPr>
              <p:nvPr/>
            </p:nvPicPr>
            <p:blipFill>
              <a:blip r:embed="rId4"/>
              <a:stretch>
                <a:fillRect/>
              </a:stretch>
            </p:blipFill>
            <p:spPr>
              <a:xfrm>
                <a:off x="0" y="-2594"/>
                <a:ext cx="150998" cy="6860594"/>
              </a:xfrm>
              <a:prstGeom prst="rect">
                <a:avLst/>
              </a:prstGeom>
            </p:spPr>
          </p:pic>
        </p:grpSp>
        <p:sp>
          <p:nvSpPr>
            <p:cNvPr id="9" name="CuadroTexto 8">
              <a:extLst>
                <a:ext uri="{FF2B5EF4-FFF2-40B4-BE49-F238E27FC236}">
                  <a16:creationId xmlns:a16="http://schemas.microsoft.com/office/drawing/2014/main" id="{75271DF7-363D-0500-F435-2481EE9F03CC}"/>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grpSp>
      <p:graphicFrame>
        <p:nvGraphicFramePr>
          <p:cNvPr id="3" name="Gráfico 2">
            <a:extLst>
              <a:ext uri="{FF2B5EF4-FFF2-40B4-BE49-F238E27FC236}">
                <a16:creationId xmlns:a16="http://schemas.microsoft.com/office/drawing/2014/main" id="{1DF2BF1D-F930-D839-F408-3DD751B1D0C3}"/>
              </a:ext>
            </a:extLst>
          </p:cNvPr>
          <p:cNvGraphicFramePr>
            <a:graphicFrameLocks/>
          </p:cNvGraphicFramePr>
          <p:nvPr>
            <p:extLst>
              <p:ext uri="{D42A27DB-BD31-4B8C-83A1-F6EECF244321}">
                <p14:modId xmlns:p14="http://schemas.microsoft.com/office/powerpoint/2010/main" val="4048477510"/>
              </p:ext>
            </p:extLst>
          </p:nvPr>
        </p:nvGraphicFramePr>
        <p:xfrm>
          <a:off x="3899322" y="984106"/>
          <a:ext cx="4717330" cy="487692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3902464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EF054F30-9062-F052-D31C-1B13E3CE1A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300" y="0"/>
            <a:ext cx="114554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1A6C3DFE-832E-0265-DC8A-BD2BF3287359}"/>
              </a:ext>
            </a:extLst>
          </p:cNvPr>
          <p:cNvSpPr txBox="1"/>
          <p:nvPr/>
        </p:nvSpPr>
        <p:spPr>
          <a:xfrm>
            <a:off x="2809100" y="1631088"/>
            <a:ext cx="4637903" cy="1077218"/>
          </a:xfrm>
          <a:prstGeom prst="rect">
            <a:avLst/>
          </a:prstGeom>
          <a:noFill/>
        </p:spPr>
        <p:txBody>
          <a:bodyPr wrap="square" rtlCol="0">
            <a:spAutoFit/>
          </a:bodyPr>
          <a:lstStyle/>
          <a:p>
            <a:r>
              <a:rPr lang="es-ES" sz="1600" dirty="0"/>
              <a:t>Verificamos que no es un movimiento </a:t>
            </a:r>
            <a:r>
              <a:rPr lang="es-ES" sz="1600" dirty="0" err="1"/>
              <a:t>random</a:t>
            </a:r>
            <a:r>
              <a:rPr lang="es-ES" sz="1600" dirty="0"/>
              <a:t> el de ‘orden’ en primeros meses 2023. La coyuntura estuvo marcada por discusión ley Naín Retamal  (promulgada en terreno de la encuesta).</a:t>
            </a:r>
          </a:p>
        </p:txBody>
      </p:sp>
      <p:cxnSp>
        <p:nvCxnSpPr>
          <p:cNvPr id="4" name="Conector recto de flecha 3">
            <a:extLst>
              <a:ext uri="{FF2B5EF4-FFF2-40B4-BE49-F238E27FC236}">
                <a16:creationId xmlns:a16="http://schemas.microsoft.com/office/drawing/2014/main" id="{5DD86530-BDE1-94C9-6360-C2FF9AF95907}"/>
              </a:ext>
            </a:extLst>
          </p:cNvPr>
          <p:cNvCxnSpPr/>
          <p:nvPr/>
        </p:nvCxnSpPr>
        <p:spPr>
          <a:xfrm flipH="1">
            <a:off x="4769708" y="2619632"/>
            <a:ext cx="370703" cy="2553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71188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1B195-2968-2005-02E4-82217887500E}"/>
            </a:ext>
          </a:extLst>
        </p:cNvPr>
        <p:cNvGrpSpPr/>
        <p:nvPr/>
      </p:nvGrpSpPr>
      <p:grpSpPr>
        <a:xfrm>
          <a:off x="0" y="0"/>
          <a:ext cx="0" cy="0"/>
          <a:chOff x="0" y="0"/>
          <a:chExt cx="0" cy="0"/>
        </a:xfrm>
      </p:grpSpPr>
      <p:grpSp>
        <p:nvGrpSpPr>
          <p:cNvPr id="6" name="Grupo 5">
            <a:extLst>
              <a:ext uri="{FF2B5EF4-FFF2-40B4-BE49-F238E27FC236}">
                <a16:creationId xmlns:a16="http://schemas.microsoft.com/office/drawing/2014/main" id="{86B24A07-8B87-37DE-12D2-F23459C43E00}"/>
              </a:ext>
            </a:extLst>
          </p:cNvPr>
          <p:cNvGrpSpPr/>
          <p:nvPr/>
        </p:nvGrpSpPr>
        <p:grpSpPr>
          <a:xfrm>
            <a:off x="794" y="-2147"/>
            <a:ext cx="12190412" cy="6859702"/>
            <a:chOff x="794" y="-2147"/>
            <a:chExt cx="12190412" cy="6859702"/>
          </a:xfrm>
        </p:grpSpPr>
        <p:grpSp>
          <p:nvGrpSpPr>
            <p:cNvPr id="7" name="Grupo 6">
              <a:extLst>
                <a:ext uri="{FF2B5EF4-FFF2-40B4-BE49-F238E27FC236}">
                  <a16:creationId xmlns:a16="http://schemas.microsoft.com/office/drawing/2014/main" id="{E64A1CB9-CB9D-D058-2BCD-C039047B8356}"/>
                </a:ext>
              </a:extLst>
            </p:cNvPr>
            <p:cNvGrpSpPr/>
            <p:nvPr/>
          </p:nvGrpSpPr>
          <p:grpSpPr>
            <a:xfrm>
              <a:off x="794" y="-2147"/>
              <a:ext cx="12190412" cy="6859702"/>
              <a:chOff x="0" y="-2594"/>
              <a:chExt cx="12191999" cy="6860595"/>
            </a:xfrm>
          </p:grpSpPr>
          <p:sp>
            <p:nvSpPr>
              <p:cNvPr id="9" name="Rectángulo 8">
                <a:extLst>
                  <a:ext uri="{FF2B5EF4-FFF2-40B4-BE49-F238E27FC236}">
                    <a16:creationId xmlns:a16="http://schemas.microsoft.com/office/drawing/2014/main" id="{514054A1-FBF8-A522-129E-A60CC68B9BFD}"/>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0" name="Imagen 9">
                <a:extLst>
                  <a:ext uri="{FF2B5EF4-FFF2-40B4-BE49-F238E27FC236}">
                    <a16:creationId xmlns:a16="http://schemas.microsoft.com/office/drawing/2014/main" id="{3EFE1F1B-DBEC-B6D0-C4C7-0B4119110A95}"/>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1" name="Imagen 10">
                <a:extLst>
                  <a:ext uri="{FF2B5EF4-FFF2-40B4-BE49-F238E27FC236}">
                    <a16:creationId xmlns:a16="http://schemas.microsoft.com/office/drawing/2014/main" id="{CE2F95DF-BEB4-46D6-1DDB-D910F1F35877}"/>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2" name="Imagen 11">
                <a:extLst>
                  <a:ext uri="{FF2B5EF4-FFF2-40B4-BE49-F238E27FC236}">
                    <a16:creationId xmlns:a16="http://schemas.microsoft.com/office/drawing/2014/main" id="{F926C6F6-275E-6B17-3421-72894A412A73}"/>
                  </a:ext>
                </a:extLst>
              </p:cNvPr>
              <p:cNvPicPr>
                <a:picLocks noChangeAspect="1"/>
              </p:cNvPicPr>
              <p:nvPr/>
            </p:nvPicPr>
            <p:blipFill>
              <a:blip r:embed="rId4"/>
              <a:stretch>
                <a:fillRect/>
              </a:stretch>
            </p:blipFill>
            <p:spPr>
              <a:xfrm>
                <a:off x="0" y="-2594"/>
                <a:ext cx="150998" cy="6860594"/>
              </a:xfrm>
              <a:prstGeom prst="rect">
                <a:avLst/>
              </a:prstGeom>
            </p:spPr>
          </p:pic>
        </p:grpSp>
        <p:sp>
          <p:nvSpPr>
            <p:cNvPr id="8" name="CuadroTexto 7">
              <a:extLst>
                <a:ext uri="{FF2B5EF4-FFF2-40B4-BE49-F238E27FC236}">
                  <a16:creationId xmlns:a16="http://schemas.microsoft.com/office/drawing/2014/main" id="{D1AE6EF4-7884-E330-0DD9-6CE05B4C82F5}"/>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grpSp>
      <p:sp>
        <p:nvSpPr>
          <p:cNvPr id="5" name="Rectángulo 4">
            <a:extLst>
              <a:ext uri="{FF2B5EF4-FFF2-40B4-BE49-F238E27FC236}">
                <a16:creationId xmlns:a16="http://schemas.microsoft.com/office/drawing/2014/main" id="{21C6016E-E289-9B6F-FA69-0FA132F903BE}"/>
              </a:ext>
            </a:extLst>
          </p:cNvPr>
          <p:cNvSpPr/>
          <p:nvPr/>
        </p:nvSpPr>
        <p:spPr>
          <a:xfrm>
            <a:off x="1508452" y="2807868"/>
            <a:ext cx="9983638"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s-MX"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P003. </a:t>
            </a:r>
            <a:r>
              <a:rPr lang="es-ES"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En Chile hay personas que tienen mucho dinero.</a:t>
            </a:r>
          </a:p>
          <a:p>
            <a:pPr>
              <a:lnSpc>
                <a:spcPct val="107000"/>
              </a:lnSpc>
              <a:spcAft>
                <a:spcPts val="800"/>
              </a:spcAft>
            </a:pPr>
            <a:r>
              <a:rPr lang="es-ES"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¿Cuál frase representa mejor su visión de las causas por las que se llega a ser rico?</a:t>
            </a:r>
          </a:p>
        </p:txBody>
      </p:sp>
    </p:spTree>
    <p:extLst>
      <p:ext uri="{BB962C8B-B14F-4D97-AF65-F5344CB8AC3E}">
        <p14:creationId xmlns:p14="http://schemas.microsoft.com/office/powerpoint/2010/main" val="13985050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8F08B-CF2C-36E9-9B89-07E675C75052}"/>
            </a:ext>
          </a:extLst>
        </p:cNvPr>
        <p:cNvGrpSpPr/>
        <p:nvPr/>
      </p:nvGrpSpPr>
      <p:grpSpPr>
        <a:xfrm>
          <a:off x="0" y="0"/>
          <a:ext cx="0" cy="0"/>
          <a:chOff x="0" y="0"/>
          <a:chExt cx="0" cy="0"/>
        </a:xfrm>
      </p:grpSpPr>
      <p:grpSp>
        <p:nvGrpSpPr>
          <p:cNvPr id="7" name="Grupo 6">
            <a:extLst>
              <a:ext uri="{FF2B5EF4-FFF2-40B4-BE49-F238E27FC236}">
                <a16:creationId xmlns:a16="http://schemas.microsoft.com/office/drawing/2014/main" id="{85268207-8697-ED8C-D532-43E053BCEF5E}"/>
              </a:ext>
            </a:extLst>
          </p:cNvPr>
          <p:cNvGrpSpPr/>
          <p:nvPr/>
        </p:nvGrpSpPr>
        <p:grpSpPr>
          <a:xfrm>
            <a:off x="794" y="-2147"/>
            <a:ext cx="12190412" cy="6859702"/>
            <a:chOff x="794" y="-2147"/>
            <a:chExt cx="12190412" cy="6859702"/>
          </a:xfrm>
        </p:grpSpPr>
        <p:grpSp>
          <p:nvGrpSpPr>
            <p:cNvPr id="8" name="Grupo 7">
              <a:extLst>
                <a:ext uri="{FF2B5EF4-FFF2-40B4-BE49-F238E27FC236}">
                  <a16:creationId xmlns:a16="http://schemas.microsoft.com/office/drawing/2014/main" id="{4B6DDF30-86AA-B083-C54E-A367A6B03726}"/>
                </a:ext>
              </a:extLst>
            </p:cNvPr>
            <p:cNvGrpSpPr/>
            <p:nvPr/>
          </p:nvGrpSpPr>
          <p:grpSpPr>
            <a:xfrm>
              <a:off x="794" y="-2147"/>
              <a:ext cx="12190412" cy="6859702"/>
              <a:chOff x="0" y="-2594"/>
              <a:chExt cx="12191999" cy="6860595"/>
            </a:xfrm>
          </p:grpSpPr>
          <p:sp>
            <p:nvSpPr>
              <p:cNvPr id="10" name="Rectángulo 9">
                <a:extLst>
                  <a:ext uri="{FF2B5EF4-FFF2-40B4-BE49-F238E27FC236}">
                    <a16:creationId xmlns:a16="http://schemas.microsoft.com/office/drawing/2014/main" id="{9AFCC9EE-7180-910E-2129-529A6D2E0474}"/>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1" name="Imagen 10">
                <a:extLst>
                  <a:ext uri="{FF2B5EF4-FFF2-40B4-BE49-F238E27FC236}">
                    <a16:creationId xmlns:a16="http://schemas.microsoft.com/office/drawing/2014/main" id="{C887E0E0-6100-8C33-8572-1C444792F300}"/>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2" name="Imagen 11">
                <a:extLst>
                  <a:ext uri="{FF2B5EF4-FFF2-40B4-BE49-F238E27FC236}">
                    <a16:creationId xmlns:a16="http://schemas.microsoft.com/office/drawing/2014/main" id="{D2C476AD-3FFA-A635-F24C-771717B18D98}"/>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3" name="Imagen 12">
                <a:extLst>
                  <a:ext uri="{FF2B5EF4-FFF2-40B4-BE49-F238E27FC236}">
                    <a16:creationId xmlns:a16="http://schemas.microsoft.com/office/drawing/2014/main" id="{66186494-1785-976B-6D58-3A41F439A4AF}"/>
                  </a:ext>
                </a:extLst>
              </p:cNvPr>
              <p:cNvPicPr>
                <a:picLocks noChangeAspect="1"/>
              </p:cNvPicPr>
              <p:nvPr/>
            </p:nvPicPr>
            <p:blipFill>
              <a:blip r:embed="rId4"/>
              <a:stretch>
                <a:fillRect/>
              </a:stretch>
            </p:blipFill>
            <p:spPr>
              <a:xfrm>
                <a:off x="0" y="-2594"/>
                <a:ext cx="150998" cy="6860594"/>
              </a:xfrm>
              <a:prstGeom prst="rect">
                <a:avLst/>
              </a:prstGeom>
            </p:spPr>
          </p:pic>
        </p:grpSp>
        <p:sp>
          <p:nvSpPr>
            <p:cNvPr id="9" name="CuadroTexto 8">
              <a:extLst>
                <a:ext uri="{FF2B5EF4-FFF2-40B4-BE49-F238E27FC236}">
                  <a16:creationId xmlns:a16="http://schemas.microsoft.com/office/drawing/2014/main" id="{31B87E79-3A9D-D66B-18D7-18956B2B8EDB}"/>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grpSp>
      <p:graphicFrame>
        <p:nvGraphicFramePr>
          <p:cNvPr id="2" name="Gráfico 1">
            <a:extLst>
              <a:ext uri="{FF2B5EF4-FFF2-40B4-BE49-F238E27FC236}">
                <a16:creationId xmlns:a16="http://schemas.microsoft.com/office/drawing/2014/main" id="{04A30A42-1183-5B58-4F68-F6482ADBF131}"/>
              </a:ext>
            </a:extLst>
          </p:cNvPr>
          <p:cNvGraphicFramePr>
            <a:graphicFrameLocks/>
          </p:cNvGraphicFramePr>
          <p:nvPr>
            <p:extLst>
              <p:ext uri="{D42A27DB-BD31-4B8C-83A1-F6EECF244321}">
                <p14:modId xmlns:p14="http://schemas.microsoft.com/office/powerpoint/2010/main" val="1488420471"/>
              </p:ext>
            </p:extLst>
          </p:nvPr>
        </p:nvGraphicFramePr>
        <p:xfrm>
          <a:off x="1631092" y="990538"/>
          <a:ext cx="9127524" cy="487692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634129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2E0C5299-6037-590D-538C-23811667ED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423" y="1046204"/>
            <a:ext cx="11091863" cy="58117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18414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707A5-77D8-0889-812C-84DC0F57378D}"/>
            </a:ext>
          </a:extLst>
        </p:cNvPr>
        <p:cNvGrpSpPr/>
        <p:nvPr/>
      </p:nvGrpSpPr>
      <p:grpSpPr>
        <a:xfrm>
          <a:off x="0" y="0"/>
          <a:ext cx="0" cy="0"/>
          <a:chOff x="0" y="0"/>
          <a:chExt cx="0" cy="0"/>
        </a:xfrm>
      </p:grpSpPr>
      <p:grpSp>
        <p:nvGrpSpPr>
          <p:cNvPr id="7" name="Grupo 6">
            <a:extLst>
              <a:ext uri="{FF2B5EF4-FFF2-40B4-BE49-F238E27FC236}">
                <a16:creationId xmlns:a16="http://schemas.microsoft.com/office/drawing/2014/main" id="{18C5950B-9D30-474D-1325-0F563069E86C}"/>
              </a:ext>
            </a:extLst>
          </p:cNvPr>
          <p:cNvGrpSpPr/>
          <p:nvPr/>
        </p:nvGrpSpPr>
        <p:grpSpPr>
          <a:xfrm>
            <a:off x="794" y="-2147"/>
            <a:ext cx="12190412" cy="6859702"/>
            <a:chOff x="0" y="-2594"/>
            <a:chExt cx="12191999" cy="6860595"/>
          </a:xfrm>
        </p:grpSpPr>
        <p:sp>
          <p:nvSpPr>
            <p:cNvPr id="9" name="Rectángulo 8">
              <a:extLst>
                <a:ext uri="{FF2B5EF4-FFF2-40B4-BE49-F238E27FC236}">
                  <a16:creationId xmlns:a16="http://schemas.microsoft.com/office/drawing/2014/main" id="{EBE0F603-2767-755E-B8A8-56B1573B497C}"/>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0" name="Imagen 9">
              <a:extLst>
                <a:ext uri="{FF2B5EF4-FFF2-40B4-BE49-F238E27FC236}">
                  <a16:creationId xmlns:a16="http://schemas.microsoft.com/office/drawing/2014/main" id="{31569609-7F40-44CF-E150-8BC1328089BF}"/>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1" name="Imagen 10">
              <a:extLst>
                <a:ext uri="{FF2B5EF4-FFF2-40B4-BE49-F238E27FC236}">
                  <a16:creationId xmlns:a16="http://schemas.microsoft.com/office/drawing/2014/main" id="{0617CD20-C9AC-FA34-F7F9-5A92D6A8B607}"/>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2" name="Imagen 11">
              <a:extLst>
                <a:ext uri="{FF2B5EF4-FFF2-40B4-BE49-F238E27FC236}">
                  <a16:creationId xmlns:a16="http://schemas.microsoft.com/office/drawing/2014/main" id="{42649540-2324-08FE-48BC-CC1214A13666}"/>
                </a:ext>
              </a:extLst>
            </p:cNvPr>
            <p:cNvPicPr>
              <a:picLocks noChangeAspect="1"/>
            </p:cNvPicPr>
            <p:nvPr/>
          </p:nvPicPr>
          <p:blipFill>
            <a:blip r:embed="rId4"/>
            <a:stretch>
              <a:fillRect/>
            </a:stretch>
          </p:blipFill>
          <p:spPr>
            <a:xfrm>
              <a:off x="0" y="-2594"/>
              <a:ext cx="150998" cy="6860594"/>
            </a:xfrm>
            <a:prstGeom prst="rect">
              <a:avLst/>
            </a:prstGeom>
          </p:spPr>
        </p:pic>
      </p:grpSp>
      <p:sp>
        <p:nvSpPr>
          <p:cNvPr id="5" name="Rectángulo 4">
            <a:extLst>
              <a:ext uri="{FF2B5EF4-FFF2-40B4-BE49-F238E27FC236}">
                <a16:creationId xmlns:a16="http://schemas.microsoft.com/office/drawing/2014/main" id="{C819F7C0-B33D-5866-0ADB-539B796B7789}"/>
              </a:ext>
            </a:extLst>
          </p:cNvPr>
          <p:cNvSpPr/>
          <p:nvPr/>
        </p:nvSpPr>
        <p:spPr>
          <a:xfrm>
            <a:off x="1394691" y="2807868"/>
            <a:ext cx="10206181"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s-MX"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P013. </a:t>
            </a:r>
            <a:r>
              <a:rPr lang="es-ES"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¿Qué tan justificable le parece pasar a llevar reglas o normas si la causa lo amerita?</a:t>
            </a:r>
            <a:endParaRPr lang="es-MX" i="1" dirty="0">
              <a:solidFill>
                <a:srgbClr val="00B0F0"/>
              </a:solidFill>
              <a:latin typeface="Arial" panose="020B0604020202020204" pitchFamily="34" charset="0"/>
              <a:ea typeface="Calibri" panose="020F0502020204030204" pitchFamily="34" charset="0"/>
              <a:cs typeface="Arial" panose="020B0604020202020204" pitchFamily="34" charset="0"/>
            </a:endParaRPr>
          </a:p>
        </p:txBody>
      </p:sp>
      <p:sp>
        <p:nvSpPr>
          <p:cNvPr id="2" name="CuadroTexto 1">
            <a:extLst>
              <a:ext uri="{FF2B5EF4-FFF2-40B4-BE49-F238E27FC236}">
                <a16:creationId xmlns:a16="http://schemas.microsoft.com/office/drawing/2014/main" id="{6560E3CE-B9D9-88B7-B9FD-C71847ABF80C}"/>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spTree>
    <p:extLst>
      <p:ext uri="{BB962C8B-B14F-4D97-AF65-F5344CB8AC3E}">
        <p14:creationId xmlns:p14="http://schemas.microsoft.com/office/powerpoint/2010/main" val="37673975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22EDF7-69E4-D6AA-D6AF-3195181EB43A}"/>
            </a:ext>
          </a:extLst>
        </p:cNvPr>
        <p:cNvGrpSpPr/>
        <p:nvPr/>
      </p:nvGrpSpPr>
      <p:grpSpPr>
        <a:xfrm>
          <a:off x="0" y="0"/>
          <a:ext cx="0" cy="0"/>
          <a:chOff x="0" y="0"/>
          <a:chExt cx="0" cy="0"/>
        </a:xfrm>
      </p:grpSpPr>
      <p:grpSp>
        <p:nvGrpSpPr>
          <p:cNvPr id="7" name="Grupo 6">
            <a:extLst>
              <a:ext uri="{FF2B5EF4-FFF2-40B4-BE49-F238E27FC236}">
                <a16:creationId xmlns:a16="http://schemas.microsoft.com/office/drawing/2014/main" id="{A21E3869-58DB-E554-615D-41D93A7466DF}"/>
              </a:ext>
            </a:extLst>
          </p:cNvPr>
          <p:cNvGrpSpPr/>
          <p:nvPr/>
        </p:nvGrpSpPr>
        <p:grpSpPr>
          <a:xfrm>
            <a:off x="794" y="-2147"/>
            <a:ext cx="12190412" cy="6859702"/>
            <a:chOff x="794" y="-2147"/>
            <a:chExt cx="12190412" cy="6859702"/>
          </a:xfrm>
        </p:grpSpPr>
        <p:grpSp>
          <p:nvGrpSpPr>
            <p:cNvPr id="8" name="Grupo 7">
              <a:extLst>
                <a:ext uri="{FF2B5EF4-FFF2-40B4-BE49-F238E27FC236}">
                  <a16:creationId xmlns:a16="http://schemas.microsoft.com/office/drawing/2014/main" id="{18ABDB47-A928-8763-EC8E-8AA707AE2CB4}"/>
                </a:ext>
              </a:extLst>
            </p:cNvPr>
            <p:cNvGrpSpPr/>
            <p:nvPr/>
          </p:nvGrpSpPr>
          <p:grpSpPr>
            <a:xfrm>
              <a:off x="794" y="-2147"/>
              <a:ext cx="12190412" cy="6859702"/>
              <a:chOff x="0" y="-2594"/>
              <a:chExt cx="12191999" cy="6860595"/>
            </a:xfrm>
          </p:grpSpPr>
          <p:sp>
            <p:nvSpPr>
              <p:cNvPr id="10" name="Rectángulo 9">
                <a:extLst>
                  <a:ext uri="{FF2B5EF4-FFF2-40B4-BE49-F238E27FC236}">
                    <a16:creationId xmlns:a16="http://schemas.microsoft.com/office/drawing/2014/main" id="{6D928338-EB7B-4D66-C39B-88D165EC87AE}"/>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1" name="Imagen 10">
                <a:extLst>
                  <a:ext uri="{FF2B5EF4-FFF2-40B4-BE49-F238E27FC236}">
                    <a16:creationId xmlns:a16="http://schemas.microsoft.com/office/drawing/2014/main" id="{D343A935-D671-854B-E257-F6D4764EF15C}"/>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2" name="Imagen 11">
                <a:extLst>
                  <a:ext uri="{FF2B5EF4-FFF2-40B4-BE49-F238E27FC236}">
                    <a16:creationId xmlns:a16="http://schemas.microsoft.com/office/drawing/2014/main" id="{ED7E3E76-1A14-815E-5821-03C7309797F6}"/>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3" name="Imagen 12">
                <a:extLst>
                  <a:ext uri="{FF2B5EF4-FFF2-40B4-BE49-F238E27FC236}">
                    <a16:creationId xmlns:a16="http://schemas.microsoft.com/office/drawing/2014/main" id="{84EA4029-FCF5-D37C-95FA-6F50CCEF82A3}"/>
                  </a:ext>
                </a:extLst>
              </p:cNvPr>
              <p:cNvPicPr>
                <a:picLocks noChangeAspect="1"/>
              </p:cNvPicPr>
              <p:nvPr/>
            </p:nvPicPr>
            <p:blipFill>
              <a:blip r:embed="rId4"/>
              <a:stretch>
                <a:fillRect/>
              </a:stretch>
            </p:blipFill>
            <p:spPr>
              <a:xfrm>
                <a:off x="0" y="-2594"/>
                <a:ext cx="150998" cy="6860594"/>
              </a:xfrm>
              <a:prstGeom prst="rect">
                <a:avLst/>
              </a:prstGeom>
            </p:spPr>
          </p:pic>
        </p:grpSp>
        <p:sp>
          <p:nvSpPr>
            <p:cNvPr id="9" name="CuadroTexto 8">
              <a:extLst>
                <a:ext uri="{FF2B5EF4-FFF2-40B4-BE49-F238E27FC236}">
                  <a16:creationId xmlns:a16="http://schemas.microsoft.com/office/drawing/2014/main" id="{837EEF21-8C7B-A323-1725-95E312E6D462}"/>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grpSp>
      <p:graphicFrame>
        <p:nvGraphicFramePr>
          <p:cNvPr id="2" name="Gráfico 1">
            <a:extLst>
              <a:ext uri="{FF2B5EF4-FFF2-40B4-BE49-F238E27FC236}">
                <a16:creationId xmlns:a16="http://schemas.microsoft.com/office/drawing/2014/main" id="{3E207686-2D54-0EB5-A115-2B06FE72AA67}"/>
              </a:ext>
            </a:extLst>
          </p:cNvPr>
          <p:cNvGraphicFramePr>
            <a:graphicFrameLocks/>
          </p:cNvGraphicFramePr>
          <p:nvPr/>
        </p:nvGraphicFramePr>
        <p:xfrm>
          <a:off x="3894608" y="990538"/>
          <a:ext cx="4726757" cy="487692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685203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uadroTexto 2">
            <a:extLst>
              <a:ext uri="{FF2B5EF4-FFF2-40B4-BE49-F238E27FC236}">
                <a16:creationId xmlns:a16="http://schemas.microsoft.com/office/drawing/2014/main" id="{E2BC91ED-A954-C15F-FDBE-E3B2EFD2FF3D}"/>
              </a:ext>
            </a:extLst>
          </p:cNvPr>
          <p:cNvGraphicFramePr/>
          <p:nvPr>
            <p:extLst>
              <p:ext uri="{D42A27DB-BD31-4B8C-83A1-F6EECF244321}">
                <p14:modId xmlns:p14="http://schemas.microsoft.com/office/powerpoint/2010/main" val="4276535444"/>
              </p:ext>
            </p:extLst>
          </p:nvPr>
        </p:nvGraphicFramePr>
        <p:xfrm>
          <a:off x="838200" y="180091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ángulo 3">
            <a:extLst>
              <a:ext uri="{FF2B5EF4-FFF2-40B4-BE49-F238E27FC236}">
                <a16:creationId xmlns:a16="http://schemas.microsoft.com/office/drawing/2014/main" id="{085EC46B-6BA6-D76D-FD15-05588A851A27}"/>
              </a:ext>
            </a:extLst>
          </p:cNvPr>
          <p:cNvSpPr/>
          <p:nvPr/>
        </p:nvSpPr>
        <p:spPr>
          <a:xfrm>
            <a:off x="0" y="0"/>
            <a:ext cx="12373232" cy="1800911"/>
          </a:xfrm>
          <a:prstGeom prst="rect">
            <a:avLst/>
          </a:prstGeom>
          <a:solidFill>
            <a:schemeClr val="bg1">
              <a:lumMod val="95000"/>
            </a:schemeClr>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ES"/>
          </a:p>
        </p:txBody>
      </p:sp>
      <p:sp>
        <p:nvSpPr>
          <p:cNvPr id="6" name="Rectángulo 5">
            <a:extLst>
              <a:ext uri="{FF2B5EF4-FFF2-40B4-BE49-F238E27FC236}">
                <a16:creationId xmlns:a16="http://schemas.microsoft.com/office/drawing/2014/main" id="{4A4899FF-44A6-E177-4092-4054028FAAAE}"/>
              </a:ext>
            </a:extLst>
          </p:cNvPr>
          <p:cNvSpPr/>
          <p:nvPr/>
        </p:nvSpPr>
        <p:spPr>
          <a:xfrm>
            <a:off x="-12360" y="6152249"/>
            <a:ext cx="12373232" cy="933227"/>
          </a:xfrm>
          <a:prstGeom prst="rect">
            <a:avLst/>
          </a:prstGeom>
          <a:solidFill>
            <a:schemeClr val="bg1">
              <a:lumMod val="95000"/>
            </a:schemeClr>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ES"/>
          </a:p>
        </p:txBody>
      </p:sp>
      <p:sp>
        <p:nvSpPr>
          <p:cNvPr id="7" name="Rectángulo 6">
            <a:extLst>
              <a:ext uri="{FF2B5EF4-FFF2-40B4-BE49-F238E27FC236}">
                <a16:creationId xmlns:a16="http://schemas.microsoft.com/office/drawing/2014/main" id="{FE5C53BE-A4A9-49EC-CBAA-4A897924244B}"/>
              </a:ext>
            </a:extLst>
          </p:cNvPr>
          <p:cNvSpPr/>
          <p:nvPr/>
        </p:nvSpPr>
        <p:spPr>
          <a:xfrm rot="5400000">
            <a:off x="-4700596" y="4877705"/>
            <a:ext cx="10008733" cy="632261"/>
          </a:xfrm>
          <a:prstGeom prst="rect">
            <a:avLst/>
          </a:prstGeom>
          <a:solidFill>
            <a:schemeClr val="bg1">
              <a:lumMod val="95000"/>
            </a:schemeClr>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ES"/>
          </a:p>
        </p:txBody>
      </p:sp>
      <p:sp>
        <p:nvSpPr>
          <p:cNvPr id="8" name="Rectángulo 7">
            <a:extLst>
              <a:ext uri="{FF2B5EF4-FFF2-40B4-BE49-F238E27FC236}">
                <a16:creationId xmlns:a16="http://schemas.microsoft.com/office/drawing/2014/main" id="{CB0AC82E-D3E3-A25C-CF21-F2F9C334B361}"/>
              </a:ext>
            </a:extLst>
          </p:cNvPr>
          <p:cNvSpPr/>
          <p:nvPr/>
        </p:nvSpPr>
        <p:spPr>
          <a:xfrm rot="5400000">
            <a:off x="6877644" y="4997153"/>
            <a:ext cx="10008733" cy="632261"/>
          </a:xfrm>
          <a:prstGeom prst="rect">
            <a:avLst/>
          </a:prstGeom>
          <a:solidFill>
            <a:schemeClr val="bg1">
              <a:lumMod val="95000"/>
            </a:schemeClr>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ES"/>
          </a:p>
        </p:txBody>
      </p:sp>
      <p:pic>
        <p:nvPicPr>
          <p:cNvPr id="10" name="Imagen 9">
            <a:extLst>
              <a:ext uri="{FF2B5EF4-FFF2-40B4-BE49-F238E27FC236}">
                <a16:creationId xmlns:a16="http://schemas.microsoft.com/office/drawing/2014/main" id="{5EC111F7-C283-46A1-01E6-F0E63F7D1409}"/>
              </a:ext>
            </a:extLst>
          </p:cNvPr>
          <p:cNvPicPr>
            <a:picLocks noChangeAspect="1"/>
          </p:cNvPicPr>
          <p:nvPr/>
        </p:nvPicPr>
        <p:blipFill rotWithShape="1">
          <a:blip r:embed="rId7">
            <a:extLst>
              <a:ext uri="{28A0092B-C50C-407E-A947-70E740481C1C}">
                <a14:useLocalDpi xmlns:a14="http://schemas.microsoft.com/office/drawing/2010/main" val="0"/>
              </a:ext>
            </a:extLst>
          </a:blip>
          <a:srcRect l="83978" b="73444"/>
          <a:stretch/>
        </p:blipFill>
        <p:spPr>
          <a:xfrm>
            <a:off x="10167490" y="82129"/>
            <a:ext cx="1892703" cy="1725054"/>
          </a:xfrm>
          <a:prstGeom prst="rect">
            <a:avLst/>
          </a:prstGeom>
        </p:spPr>
      </p:pic>
    </p:spTree>
    <p:extLst>
      <p:ext uri="{BB962C8B-B14F-4D97-AF65-F5344CB8AC3E}">
        <p14:creationId xmlns:p14="http://schemas.microsoft.com/office/powerpoint/2010/main" val="5057244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2211372-5474-5BFA-0C7E-809DF89F5CDB}"/>
              </a:ext>
            </a:extLst>
          </p:cNvPr>
          <p:cNvSpPr txBox="1"/>
          <p:nvPr/>
        </p:nvSpPr>
        <p:spPr>
          <a:xfrm>
            <a:off x="1449859" y="3171568"/>
            <a:ext cx="8476735" cy="2246769"/>
          </a:xfrm>
          <a:prstGeom prst="rect">
            <a:avLst/>
          </a:prstGeom>
          <a:noFill/>
        </p:spPr>
        <p:txBody>
          <a:bodyPr wrap="square" rtlCol="0">
            <a:spAutoFit/>
          </a:bodyPr>
          <a:lstStyle/>
          <a:p>
            <a:r>
              <a:rPr lang="es-ES" sz="2800" b="1" dirty="0"/>
              <a:t>Podríamos pensar que hay una relación entre pasar a llevar las reglas y una posición de derecha. Sin embargo, la correlación con ese eje es baja (no muy baja en todo caso). Pero el eje que explica esta tendencia es otro. Lo veremos al final.</a:t>
            </a:r>
          </a:p>
        </p:txBody>
      </p:sp>
      <p:pic>
        <p:nvPicPr>
          <p:cNvPr id="3" name="Imagen 2">
            <a:extLst>
              <a:ext uri="{FF2B5EF4-FFF2-40B4-BE49-F238E27FC236}">
                <a16:creationId xmlns:a16="http://schemas.microsoft.com/office/drawing/2014/main" id="{527362CF-F3BA-C466-F2DC-2EF2FA4F543F}"/>
              </a:ext>
            </a:extLst>
          </p:cNvPr>
          <p:cNvPicPr>
            <a:picLocks noChangeAspect="1"/>
          </p:cNvPicPr>
          <p:nvPr/>
        </p:nvPicPr>
        <p:blipFill rotWithShape="1">
          <a:blip r:embed="rId2">
            <a:extLst>
              <a:ext uri="{28A0092B-C50C-407E-A947-70E740481C1C}">
                <a14:useLocalDpi xmlns:a14="http://schemas.microsoft.com/office/drawing/2010/main" val="0"/>
              </a:ext>
            </a:extLst>
          </a:blip>
          <a:srcRect l="83978" b="73444"/>
          <a:stretch/>
        </p:blipFill>
        <p:spPr>
          <a:xfrm>
            <a:off x="10299298" y="16225"/>
            <a:ext cx="1892703" cy="1725054"/>
          </a:xfrm>
          <a:prstGeom prst="rect">
            <a:avLst/>
          </a:prstGeom>
        </p:spPr>
      </p:pic>
    </p:spTree>
    <p:extLst>
      <p:ext uri="{BB962C8B-B14F-4D97-AF65-F5344CB8AC3E}">
        <p14:creationId xmlns:p14="http://schemas.microsoft.com/office/powerpoint/2010/main" val="18433892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p:cNvGrpSpPr/>
          <p:nvPr/>
        </p:nvGrpSpPr>
        <p:grpSpPr>
          <a:xfrm>
            <a:off x="1589" y="-1700"/>
            <a:ext cx="12188825" cy="6858809"/>
            <a:chOff x="1589" y="-1700"/>
            <a:chExt cx="12188825" cy="6858809"/>
          </a:xfrm>
        </p:grpSpPr>
        <p:sp>
          <p:nvSpPr>
            <p:cNvPr id="5" name="Rectángulo 4"/>
            <p:cNvSpPr/>
            <p:nvPr/>
          </p:nvSpPr>
          <p:spPr>
            <a:xfrm>
              <a:off x="325522" y="127143"/>
              <a:ext cx="11864892" cy="65908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5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Proyecciones al futuro</a:t>
              </a:r>
              <a:endParaRPr kumimoji="0" lang="es-CL" sz="5400" b="1" i="0" u="none" strike="noStrike" kern="1200" cap="none" spc="0" normalizeH="0" baseline="0" noProof="0" dirty="0">
                <a:ln>
                  <a:noFill/>
                </a:ln>
                <a:solidFill>
                  <a:srgbClr val="ED7431"/>
                </a:solidFill>
                <a:effectLst/>
                <a:uLnTx/>
                <a:uFillTx/>
                <a:latin typeface="Arial" panose="020B0604020202020204" pitchFamily="34" charset="0"/>
                <a:ea typeface="+mn-ea"/>
                <a:cs typeface="Arial" panose="020B0604020202020204" pitchFamily="34" charset="0"/>
              </a:endParaRPr>
            </a:p>
          </p:txBody>
        </p:sp>
        <p:pic>
          <p:nvPicPr>
            <p:cNvPr id="6" name="Imagen 5"/>
            <p:cNvPicPr>
              <a:picLocks noChangeAspect="1"/>
            </p:cNvPicPr>
            <p:nvPr/>
          </p:nvPicPr>
          <p:blipFill>
            <a:blip r:embed="rId2"/>
            <a:stretch>
              <a:fillRect/>
            </a:stretch>
          </p:blipFill>
          <p:spPr>
            <a:xfrm>
              <a:off x="11173424" y="5830956"/>
              <a:ext cx="1016990" cy="1026153"/>
            </a:xfrm>
            <a:prstGeom prst="rect">
              <a:avLst/>
            </a:prstGeom>
          </p:spPr>
        </p:pic>
        <p:pic>
          <p:nvPicPr>
            <p:cNvPr id="7" name="Imagen 6"/>
            <p:cNvPicPr>
              <a:picLocks noChangeAspect="1"/>
            </p:cNvPicPr>
            <p:nvPr/>
          </p:nvPicPr>
          <p:blipFill>
            <a:blip r:embed="rId3"/>
            <a:stretch>
              <a:fillRect/>
            </a:stretch>
          </p:blipFill>
          <p:spPr>
            <a:xfrm>
              <a:off x="11491389" y="6403422"/>
              <a:ext cx="589875" cy="274828"/>
            </a:xfrm>
            <a:prstGeom prst="rect">
              <a:avLst/>
            </a:prstGeom>
          </p:spPr>
        </p:pic>
        <p:pic>
          <p:nvPicPr>
            <p:cNvPr id="8" name="Imagen 7"/>
            <p:cNvPicPr>
              <a:picLocks noChangeAspect="1"/>
            </p:cNvPicPr>
            <p:nvPr/>
          </p:nvPicPr>
          <p:blipFill>
            <a:blip r:embed="rId4"/>
            <a:stretch>
              <a:fillRect/>
            </a:stretch>
          </p:blipFill>
          <p:spPr>
            <a:xfrm>
              <a:off x="1589" y="-1700"/>
              <a:ext cx="150959" cy="6858808"/>
            </a:xfrm>
            <a:prstGeom prst="rect">
              <a:avLst/>
            </a:prstGeom>
          </p:spPr>
        </p:pic>
      </p:grpSp>
      <p:pic>
        <p:nvPicPr>
          <p:cNvPr id="10" name="Imagen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19405" y="0"/>
            <a:ext cx="1471006" cy="1342663"/>
          </a:xfrm>
          <a:prstGeom prst="rect">
            <a:avLst/>
          </a:prstGeom>
        </p:spPr>
      </p:pic>
    </p:spTree>
    <p:extLst>
      <p:ext uri="{BB962C8B-B14F-4D97-AF65-F5344CB8AC3E}">
        <p14:creationId xmlns:p14="http://schemas.microsoft.com/office/powerpoint/2010/main" val="2916784897"/>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FD6CA-FE34-07E9-100D-53DAA4E9CA2E}"/>
            </a:ext>
          </a:extLst>
        </p:cNvPr>
        <p:cNvGrpSpPr/>
        <p:nvPr/>
      </p:nvGrpSpPr>
      <p:grpSpPr>
        <a:xfrm>
          <a:off x="0" y="0"/>
          <a:ext cx="0" cy="0"/>
          <a:chOff x="0" y="0"/>
          <a:chExt cx="0" cy="0"/>
        </a:xfrm>
      </p:grpSpPr>
      <p:grpSp>
        <p:nvGrpSpPr>
          <p:cNvPr id="6" name="Grupo 5">
            <a:extLst>
              <a:ext uri="{FF2B5EF4-FFF2-40B4-BE49-F238E27FC236}">
                <a16:creationId xmlns:a16="http://schemas.microsoft.com/office/drawing/2014/main" id="{E89BC0D6-78C3-4DE4-EE51-76CCC6715630}"/>
              </a:ext>
            </a:extLst>
          </p:cNvPr>
          <p:cNvGrpSpPr/>
          <p:nvPr/>
        </p:nvGrpSpPr>
        <p:grpSpPr>
          <a:xfrm>
            <a:off x="794" y="-2147"/>
            <a:ext cx="12190412" cy="6859702"/>
            <a:chOff x="794" y="-2147"/>
            <a:chExt cx="12190412" cy="6859702"/>
          </a:xfrm>
        </p:grpSpPr>
        <p:grpSp>
          <p:nvGrpSpPr>
            <p:cNvPr id="7" name="Grupo 6">
              <a:extLst>
                <a:ext uri="{FF2B5EF4-FFF2-40B4-BE49-F238E27FC236}">
                  <a16:creationId xmlns:a16="http://schemas.microsoft.com/office/drawing/2014/main" id="{A915473F-A0B9-4920-22F7-686C4D0B0C6E}"/>
                </a:ext>
              </a:extLst>
            </p:cNvPr>
            <p:cNvGrpSpPr/>
            <p:nvPr/>
          </p:nvGrpSpPr>
          <p:grpSpPr>
            <a:xfrm>
              <a:off x="794" y="-2147"/>
              <a:ext cx="12190412" cy="6859702"/>
              <a:chOff x="0" y="-2594"/>
              <a:chExt cx="12191999" cy="6860595"/>
            </a:xfrm>
          </p:grpSpPr>
          <p:sp>
            <p:nvSpPr>
              <p:cNvPr id="9" name="Rectángulo 8">
                <a:extLst>
                  <a:ext uri="{FF2B5EF4-FFF2-40B4-BE49-F238E27FC236}">
                    <a16:creationId xmlns:a16="http://schemas.microsoft.com/office/drawing/2014/main" id="{0D722F4B-4A5B-83B5-2111-220B5A33BC5B}"/>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0" name="Imagen 9">
                <a:extLst>
                  <a:ext uri="{FF2B5EF4-FFF2-40B4-BE49-F238E27FC236}">
                    <a16:creationId xmlns:a16="http://schemas.microsoft.com/office/drawing/2014/main" id="{9C81A06A-2149-F2F4-6326-4EE1E5A3CE9A}"/>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1" name="Imagen 10">
                <a:extLst>
                  <a:ext uri="{FF2B5EF4-FFF2-40B4-BE49-F238E27FC236}">
                    <a16:creationId xmlns:a16="http://schemas.microsoft.com/office/drawing/2014/main" id="{ACA5EEB7-3032-659A-BCD8-930913E1355E}"/>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2" name="Imagen 11">
                <a:extLst>
                  <a:ext uri="{FF2B5EF4-FFF2-40B4-BE49-F238E27FC236}">
                    <a16:creationId xmlns:a16="http://schemas.microsoft.com/office/drawing/2014/main" id="{2A8FD71B-ADE0-66EF-13B8-BACD5E47F826}"/>
                  </a:ext>
                </a:extLst>
              </p:cNvPr>
              <p:cNvPicPr>
                <a:picLocks noChangeAspect="1"/>
              </p:cNvPicPr>
              <p:nvPr/>
            </p:nvPicPr>
            <p:blipFill>
              <a:blip r:embed="rId4"/>
              <a:stretch>
                <a:fillRect/>
              </a:stretch>
            </p:blipFill>
            <p:spPr>
              <a:xfrm>
                <a:off x="0" y="-2594"/>
                <a:ext cx="150998" cy="6860594"/>
              </a:xfrm>
              <a:prstGeom prst="rect">
                <a:avLst/>
              </a:prstGeom>
            </p:spPr>
          </p:pic>
        </p:grpSp>
        <p:sp>
          <p:nvSpPr>
            <p:cNvPr id="8" name="CuadroTexto 7">
              <a:extLst>
                <a:ext uri="{FF2B5EF4-FFF2-40B4-BE49-F238E27FC236}">
                  <a16:creationId xmlns:a16="http://schemas.microsoft.com/office/drawing/2014/main" id="{4BC4448D-BCA0-8189-8275-DAA47967AA81}"/>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grpSp>
      <p:sp>
        <p:nvSpPr>
          <p:cNvPr id="5" name="Rectángulo 4">
            <a:extLst>
              <a:ext uri="{FF2B5EF4-FFF2-40B4-BE49-F238E27FC236}">
                <a16:creationId xmlns:a16="http://schemas.microsoft.com/office/drawing/2014/main" id="{B889FAB7-8BC8-1191-9C4F-919E4663792A}"/>
              </a:ext>
            </a:extLst>
          </p:cNvPr>
          <p:cNvSpPr/>
          <p:nvPr/>
        </p:nvSpPr>
        <p:spPr>
          <a:xfrm>
            <a:off x="1508452" y="2807868"/>
            <a:ext cx="9983638"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s-MX"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P004. </a:t>
            </a:r>
            <a:r>
              <a:rPr lang="es-ES"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Pensando en cómo estará Chile integralmente en la próxima década, en su opinión:</a:t>
            </a:r>
            <a:endParaRPr lang="es-MX" sz="2800" b="1" dirty="0">
              <a:solidFill>
                <a:srgbClr val="00B0F0"/>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85354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09D97-0DE6-C3A4-7A85-14CEC978B86A}"/>
            </a:ext>
          </a:extLst>
        </p:cNvPr>
        <p:cNvGrpSpPr/>
        <p:nvPr/>
      </p:nvGrpSpPr>
      <p:grpSpPr>
        <a:xfrm>
          <a:off x="0" y="0"/>
          <a:ext cx="0" cy="0"/>
          <a:chOff x="0" y="0"/>
          <a:chExt cx="0" cy="0"/>
        </a:xfrm>
      </p:grpSpPr>
      <p:grpSp>
        <p:nvGrpSpPr>
          <p:cNvPr id="7" name="Grupo 6">
            <a:extLst>
              <a:ext uri="{FF2B5EF4-FFF2-40B4-BE49-F238E27FC236}">
                <a16:creationId xmlns:a16="http://schemas.microsoft.com/office/drawing/2014/main" id="{CEADC6D6-C4DE-A74E-CA43-45A2DD544814}"/>
              </a:ext>
            </a:extLst>
          </p:cNvPr>
          <p:cNvGrpSpPr/>
          <p:nvPr/>
        </p:nvGrpSpPr>
        <p:grpSpPr>
          <a:xfrm>
            <a:off x="794" y="-2147"/>
            <a:ext cx="12190412" cy="6859702"/>
            <a:chOff x="794" y="-2147"/>
            <a:chExt cx="12190412" cy="6859702"/>
          </a:xfrm>
        </p:grpSpPr>
        <p:grpSp>
          <p:nvGrpSpPr>
            <p:cNvPr id="8" name="Grupo 7">
              <a:extLst>
                <a:ext uri="{FF2B5EF4-FFF2-40B4-BE49-F238E27FC236}">
                  <a16:creationId xmlns:a16="http://schemas.microsoft.com/office/drawing/2014/main" id="{6BB5B319-EB73-CE23-4474-2E01FDA3FB93}"/>
                </a:ext>
              </a:extLst>
            </p:cNvPr>
            <p:cNvGrpSpPr/>
            <p:nvPr/>
          </p:nvGrpSpPr>
          <p:grpSpPr>
            <a:xfrm>
              <a:off x="794" y="-2147"/>
              <a:ext cx="12190412" cy="6859702"/>
              <a:chOff x="0" y="-2594"/>
              <a:chExt cx="12191999" cy="6860595"/>
            </a:xfrm>
          </p:grpSpPr>
          <p:sp>
            <p:nvSpPr>
              <p:cNvPr id="10" name="Rectángulo 9">
                <a:extLst>
                  <a:ext uri="{FF2B5EF4-FFF2-40B4-BE49-F238E27FC236}">
                    <a16:creationId xmlns:a16="http://schemas.microsoft.com/office/drawing/2014/main" id="{25CF6D17-B6C8-BF22-B28A-21FE4FABEC28}"/>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1" name="Imagen 10">
                <a:extLst>
                  <a:ext uri="{FF2B5EF4-FFF2-40B4-BE49-F238E27FC236}">
                    <a16:creationId xmlns:a16="http://schemas.microsoft.com/office/drawing/2014/main" id="{48BEE233-D9A0-DCA6-0122-734652EB6A6C}"/>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2" name="Imagen 11">
                <a:extLst>
                  <a:ext uri="{FF2B5EF4-FFF2-40B4-BE49-F238E27FC236}">
                    <a16:creationId xmlns:a16="http://schemas.microsoft.com/office/drawing/2014/main" id="{F3301350-DB1F-B3C4-A19D-183F3386A2C6}"/>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3" name="Imagen 12">
                <a:extLst>
                  <a:ext uri="{FF2B5EF4-FFF2-40B4-BE49-F238E27FC236}">
                    <a16:creationId xmlns:a16="http://schemas.microsoft.com/office/drawing/2014/main" id="{31FEB4E0-B277-98C9-C83F-536C855C1ABF}"/>
                  </a:ext>
                </a:extLst>
              </p:cNvPr>
              <p:cNvPicPr>
                <a:picLocks noChangeAspect="1"/>
              </p:cNvPicPr>
              <p:nvPr/>
            </p:nvPicPr>
            <p:blipFill>
              <a:blip r:embed="rId4"/>
              <a:stretch>
                <a:fillRect/>
              </a:stretch>
            </p:blipFill>
            <p:spPr>
              <a:xfrm>
                <a:off x="0" y="-2594"/>
                <a:ext cx="150998" cy="6860594"/>
              </a:xfrm>
              <a:prstGeom prst="rect">
                <a:avLst/>
              </a:prstGeom>
            </p:spPr>
          </p:pic>
        </p:grpSp>
        <p:sp>
          <p:nvSpPr>
            <p:cNvPr id="9" name="CuadroTexto 8">
              <a:extLst>
                <a:ext uri="{FF2B5EF4-FFF2-40B4-BE49-F238E27FC236}">
                  <a16:creationId xmlns:a16="http://schemas.microsoft.com/office/drawing/2014/main" id="{0752EF21-04C7-C26D-1DED-2CA022D9FED4}"/>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grpSp>
      <p:graphicFrame>
        <p:nvGraphicFramePr>
          <p:cNvPr id="3" name="Gráfico 2">
            <a:extLst>
              <a:ext uri="{FF2B5EF4-FFF2-40B4-BE49-F238E27FC236}">
                <a16:creationId xmlns:a16="http://schemas.microsoft.com/office/drawing/2014/main" id="{E9DAA030-673C-DF7C-778C-5F437666A61C}"/>
              </a:ext>
            </a:extLst>
          </p:cNvPr>
          <p:cNvGraphicFramePr>
            <a:graphicFrameLocks/>
          </p:cNvGraphicFramePr>
          <p:nvPr>
            <p:extLst>
              <p:ext uri="{D42A27DB-BD31-4B8C-83A1-F6EECF244321}">
                <p14:modId xmlns:p14="http://schemas.microsoft.com/office/powerpoint/2010/main" val="1489079365"/>
              </p:ext>
            </p:extLst>
          </p:nvPr>
        </p:nvGraphicFramePr>
        <p:xfrm>
          <a:off x="3880468" y="984106"/>
          <a:ext cx="4755037" cy="488978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9417622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F3507-54D6-629D-FF19-B97D2F804F05}"/>
            </a:ext>
          </a:extLst>
        </p:cNvPr>
        <p:cNvGrpSpPr/>
        <p:nvPr/>
      </p:nvGrpSpPr>
      <p:grpSpPr>
        <a:xfrm>
          <a:off x="0" y="0"/>
          <a:ext cx="0" cy="0"/>
          <a:chOff x="0" y="0"/>
          <a:chExt cx="0" cy="0"/>
        </a:xfrm>
      </p:grpSpPr>
      <p:grpSp>
        <p:nvGrpSpPr>
          <p:cNvPr id="6" name="Grupo 5">
            <a:extLst>
              <a:ext uri="{FF2B5EF4-FFF2-40B4-BE49-F238E27FC236}">
                <a16:creationId xmlns:a16="http://schemas.microsoft.com/office/drawing/2014/main" id="{C1FECED6-CD8A-007C-7441-12B516BE0EA0}"/>
              </a:ext>
            </a:extLst>
          </p:cNvPr>
          <p:cNvGrpSpPr/>
          <p:nvPr/>
        </p:nvGrpSpPr>
        <p:grpSpPr>
          <a:xfrm>
            <a:off x="794" y="-2147"/>
            <a:ext cx="12190412" cy="6859702"/>
            <a:chOff x="794" y="-2147"/>
            <a:chExt cx="12190412" cy="6859702"/>
          </a:xfrm>
        </p:grpSpPr>
        <p:grpSp>
          <p:nvGrpSpPr>
            <p:cNvPr id="7" name="Grupo 6">
              <a:extLst>
                <a:ext uri="{FF2B5EF4-FFF2-40B4-BE49-F238E27FC236}">
                  <a16:creationId xmlns:a16="http://schemas.microsoft.com/office/drawing/2014/main" id="{9EB05FC7-10F2-4CA4-0CF9-2F501D2F2650}"/>
                </a:ext>
              </a:extLst>
            </p:cNvPr>
            <p:cNvGrpSpPr/>
            <p:nvPr/>
          </p:nvGrpSpPr>
          <p:grpSpPr>
            <a:xfrm>
              <a:off x="794" y="-2147"/>
              <a:ext cx="12190412" cy="6859702"/>
              <a:chOff x="0" y="-2594"/>
              <a:chExt cx="12191999" cy="6860595"/>
            </a:xfrm>
          </p:grpSpPr>
          <p:sp>
            <p:nvSpPr>
              <p:cNvPr id="9" name="Rectángulo 8">
                <a:extLst>
                  <a:ext uri="{FF2B5EF4-FFF2-40B4-BE49-F238E27FC236}">
                    <a16:creationId xmlns:a16="http://schemas.microsoft.com/office/drawing/2014/main" id="{2558CDA3-49D5-223C-A1E3-E44F0365E127}"/>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0" name="Imagen 9">
                <a:extLst>
                  <a:ext uri="{FF2B5EF4-FFF2-40B4-BE49-F238E27FC236}">
                    <a16:creationId xmlns:a16="http://schemas.microsoft.com/office/drawing/2014/main" id="{EF2B1D15-CF83-3B20-FCFD-0669772B3A25}"/>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1" name="Imagen 10">
                <a:extLst>
                  <a:ext uri="{FF2B5EF4-FFF2-40B4-BE49-F238E27FC236}">
                    <a16:creationId xmlns:a16="http://schemas.microsoft.com/office/drawing/2014/main" id="{7BC5FB05-B1E2-0051-215E-D5E7EBA8B09C}"/>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2" name="Imagen 11">
                <a:extLst>
                  <a:ext uri="{FF2B5EF4-FFF2-40B4-BE49-F238E27FC236}">
                    <a16:creationId xmlns:a16="http://schemas.microsoft.com/office/drawing/2014/main" id="{4C0B39AB-1B4C-5B9A-7ECD-A194DD5C780D}"/>
                  </a:ext>
                </a:extLst>
              </p:cNvPr>
              <p:cNvPicPr>
                <a:picLocks noChangeAspect="1"/>
              </p:cNvPicPr>
              <p:nvPr/>
            </p:nvPicPr>
            <p:blipFill>
              <a:blip r:embed="rId4"/>
              <a:stretch>
                <a:fillRect/>
              </a:stretch>
            </p:blipFill>
            <p:spPr>
              <a:xfrm>
                <a:off x="0" y="-2594"/>
                <a:ext cx="150998" cy="6860594"/>
              </a:xfrm>
              <a:prstGeom prst="rect">
                <a:avLst/>
              </a:prstGeom>
            </p:spPr>
          </p:pic>
        </p:grpSp>
        <p:sp>
          <p:nvSpPr>
            <p:cNvPr id="8" name="CuadroTexto 7">
              <a:extLst>
                <a:ext uri="{FF2B5EF4-FFF2-40B4-BE49-F238E27FC236}">
                  <a16:creationId xmlns:a16="http://schemas.microsoft.com/office/drawing/2014/main" id="{5C286BEC-B54B-5194-2FEC-01C82ABF9BBF}"/>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grpSp>
      <p:sp>
        <p:nvSpPr>
          <p:cNvPr id="5" name="Rectángulo 4">
            <a:extLst>
              <a:ext uri="{FF2B5EF4-FFF2-40B4-BE49-F238E27FC236}">
                <a16:creationId xmlns:a16="http://schemas.microsoft.com/office/drawing/2014/main" id="{E64D93B0-EED3-74BC-B4B5-675C6D361D00}"/>
              </a:ext>
            </a:extLst>
          </p:cNvPr>
          <p:cNvSpPr/>
          <p:nvPr/>
        </p:nvSpPr>
        <p:spPr>
          <a:xfrm>
            <a:off x="1394691" y="2807868"/>
            <a:ext cx="10206181"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s-MX"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P005. </a:t>
            </a:r>
            <a:r>
              <a:rPr lang="es-ES"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¿Qué nota cree usted que obtendrá José Antonio Kast al final de su mandato?</a:t>
            </a:r>
            <a:endParaRPr lang="es-MX" sz="2800" b="1" dirty="0">
              <a:solidFill>
                <a:srgbClr val="00B0F0"/>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382933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4D6B3-3616-2EED-A0B2-F0E5E81F970B}"/>
            </a:ext>
          </a:extLst>
        </p:cNvPr>
        <p:cNvGrpSpPr/>
        <p:nvPr/>
      </p:nvGrpSpPr>
      <p:grpSpPr>
        <a:xfrm>
          <a:off x="0" y="0"/>
          <a:ext cx="0" cy="0"/>
          <a:chOff x="0" y="0"/>
          <a:chExt cx="0" cy="0"/>
        </a:xfrm>
      </p:grpSpPr>
      <p:grpSp>
        <p:nvGrpSpPr>
          <p:cNvPr id="7" name="Grupo 6">
            <a:extLst>
              <a:ext uri="{FF2B5EF4-FFF2-40B4-BE49-F238E27FC236}">
                <a16:creationId xmlns:a16="http://schemas.microsoft.com/office/drawing/2014/main" id="{BD61C394-51EB-D052-22AE-FF330A70A76A}"/>
              </a:ext>
            </a:extLst>
          </p:cNvPr>
          <p:cNvGrpSpPr/>
          <p:nvPr/>
        </p:nvGrpSpPr>
        <p:grpSpPr>
          <a:xfrm>
            <a:off x="794" y="-2147"/>
            <a:ext cx="12190412" cy="6859702"/>
            <a:chOff x="794" y="-2147"/>
            <a:chExt cx="12190412" cy="6859702"/>
          </a:xfrm>
        </p:grpSpPr>
        <p:grpSp>
          <p:nvGrpSpPr>
            <p:cNvPr id="8" name="Grupo 7">
              <a:extLst>
                <a:ext uri="{FF2B5EF4-FFF2-40B4-BE49-F238E27FC236}">
                  <a16:creationId xmlns:a16="http://schemas.microsoft.com/office/drawing/2014/main" id="{49FAF76B-948E-1FCF-D7FF-B6DB8742EE21}"/>
                </a:ext>
              </a:extLst>
            </p:cNvPr>
            <p:cNvGrpSpPr/>
            <p:nvPr/>
          </p:nvGrpSpPr>
          <p:grpSpPr>
            <a:xfrm>
              <a:off x="794" y="-2147"/>
              <a:ext cx="12190412" cy="6859702"/>
              <a:chOff x="0" y="-2594"/>
              <a:chExt cx="12191999" cy="6860595"/>
            </a:xfrm>
          </p:grpSpPr>
          <p:sp>
            <p:nvSpPr>
              <p:cNvPr id="10" name="Rectángulo 9">
                <a:extLst>
                  <a:ext uri="{FF2B5EF4-FFF2-40B4-BE49-F238E27FC236}">
                    <a16:creationId xmlns:a16="http://schemas.microsoft.com/office/drawing/2014/main" id="{8121664E-CE53-BA92-EA9B-A900334CDC91}"/>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1" name="Imagen 10">
                <a:extLst>
                  <a:ext uri="{FF2B5EF4-FFF2-40B4-BE49-F238E27FC236}">
                    <a16:creationId xmlns:a16="http://schemas.microsoft.com/office/drawing/2014/main" id="{E8966213-CA13-3A7C-F171-6BCF401B9514}"/>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2" name="Imagen 11">
                <a:extLst>
                  <a:ext uri="{FF2B5EF4-FFF2-40B4-BE49-F238E27FC236}">
                    <a16:creationId xmlns:a16="http://schemas.microsoft.com/office/drawing/2014/main" id="{06CE9F23-76B3-C40F-ED35-219779CD8AD6}"/>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3" name="Imagen 12">
                <a:extLst>
                  <a:ext uri="{FF2B5EF4-FFF2-40B4-BE49-F238E27FC236}">
                    <a16:creationId xmlns:a16="http://schemas.microsoft.com/office/drawing/2014/main" id="{84AC8C49-17CC-C67B-4CB0-773E4EE7B6B8}"/>
                  </a:ext>
                </a:extLst>
              </p:cNvPr>
              <p:cNvPicPr>
                <a:picLocks noChangeAspect="1"/>
              </p:cNvPicPr>
              <p:nvPr/>
            </p:nvPicPr>
            <p:blipFill>
              <a:blip r:embed="rId4"/>
              <a:stretch>
                <a:fillRect/>
              </a:stretch>
            </p:blipFill>
            <p:spPr>
              <a:xfrm>
                <a:off x="0" y="-2594"/>
                <a:ext cx="150998" cy="6860594"/>
              </a:xfrm>
              <a:prstGeom prst="rect">
                <a:avLst/>
              </a:prstGeom>
            </p:spPr>
          </p:pic>
        </p:grpSp>
        <p:sp>
          <p:nvSpPr>
            <p:cNvPr id="9" name="CuadroTexto 8">
              <a:extLst>
                <a:ext uri="{FF2B5EF4-FFF2-40B4-BE49-F238E27FC236}">
                  <a16:creationId xmlns:a16="http://schemas.microsoft.com/office/drawing/2014/main" id="{EA29472F-7630-0ADB-C7AD-CDB527765E90}"/>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grpSp>
      <p:graphicFrame>
        <p:nvGraphicFramePr>
          <p:cNvPr id="2" name="Gráfico 1">
            <a:extLst>
              <a:ext uri="{FF2B5EF4-FFF2-40B4-BE49-F238E27FC236}">
                <a16:creationId xmlns:a16="http://schemas.microsoft.com/office/drawing/2014/main" id="{2EE91005-A355-B759-735A-853EC1B43C8B}"/>
              </a:ext>
            </a:extLst>
          </p:cNvPr>
          <p:cNvGraphicFramePr>
            <a:graphicFrameLocks/>
          </p:cNvGraphicFramePr>
          <p:nvPr>
            <p:extLst>
              <p:ext uri="{D42A27DB-BD31-4B8C-83A1-F6EECF244321}">
                <p14:modId xmlns:p14="http://schemas.microsoft.com/office/powerpoint/2010/main" val="3628467559"/>
              </p:ext>
            </p:extLst>
          </p:nvPr>
        </p:nvGraphicFramePr>
        <p:xfrm>
          <a:off x="3913462" y="977674"/>
          <a:ext cx="4689049" cy="4889787"/>
        </p:xfrm>
        <a:graphic>
          <a:graphicData uri="http://schemas.openxmlformats.org/drawingml/2006/chart">
            <c:chart xmlns:c="http://schemas.openxmlformats.org/drawingml/2006/chart" xmlns:r="http://schemas.openxmlformats.org/officeDocument/2006/relationships" r:id="rId5"/>
          </a:graphicData>
        </a:graphic>
      </p:graphicFrame>
      <p:sp>
        <p:nvSpPr>
          <p:cNvPr id="4" name="CuadroTexto 3">
            <a:extLst>
              <a:ext uri="{FF2B5EF4-FFF2-40B4-BE49-F238E27FC236}">
                <a16:creationId xmlns:a16="http://schemas.microsoft.com/office/drawing/2014/main" id="{9DAB675F-3037-EAC3-98ED-66F73500F69D}"/>
              </a:ext>
            </a:extLst>
          </p:cNvPr>
          <p:cNvSpPr txBox="1"/>
          <p:nvPr/>
        </p:nvSpPr>
        <p:spPr>
          <a:xfrm>
            <a:off x="7849997" y="3318235"/>
            <a:ext cx="1505027" cy="369332"/>
          </a:xfrm>
          <a:prstGeom prst="rect">
            <a:avLst/>
          </a:prstGeom>
          <a:noFill/>
        </p:spPr>
        <p:txBody>
          <a:bodyPr wrap="none" rtlCol="0">
            <a:spAutoFit/>
          </a:bodyPr>
          <a:lstStyle/>
          <a:p>
            <a:r>
              <a:rPr lang="es-CL" dirty="0"/>
              <a:t>Promedio: 4,3</a:t>
            </a:r>
          </a:p>
        </p:txBody>
      </p:sp>
    </p:spTree>
    <p:extLst>
      <p:ext uri="{BB962C8B-B14F-4D97-AF65-F5344CB8AC3E}">
        <p14:creationId xmlns:p14="http://schemas.microsoft.com/office/powerpoint/2010/main" val="32664089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p:cNvGrpSpPr/>
          <p:nvPr/>
        </p:nvGrpSpPr>
        <p:grpSpPr>
          <a:xfrm>
            <a:off x="1589" y="-1700"/>
            <a:ext cx="12188825" cy="6858809"/>
            <a:chOff x="1589" y="-1700"/>
            <a:chExt cx="12188825" cy="6858809"/>
          </a:xfrm>
        </p:grpSpPr>
        <p:sp>
          <p:nvSpPr>
            <p:cNvPr id="5" name="Rectángulo 4"/>
            <p:cNvSpPr/>
            <p:nvPr/>
          </p:nvSpPr>
          <p:spPr>
            <a:xfrm>
              <a:off x="325522" y="127143"/>
              <a:ext cx="11864892" cy="65908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s-CL" sz="5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cs typeface="Arial" panose="020B0604020202020204" pitchFamily="34" charset="0"/>
                </a:rPr>
                <a:t>Presente de Chile</a:t>
              </a:r>
              <a:endParaRPr kumimoji="0" lang="es-CL" sz="5400" b="1" i="0" u="none" strike="noStrike" kern="1200" cap="none" spc="0" normalizeH="0" baseline="0" noProof="0" dirty="0">
                <a:ln>
                  <a:noFill/>
                </a:ln>
                <a:solidFill>
                  <a:srgbClr val="ED7431"/>
                </a:solidFill>
                <a:effectLst/>
                <a:uLnTx/>
                <a:uFillTx/>
                <a:latin typeface="Arial" panose="020B0604020202020204" pitchFamily="34" charset="0"/>
                <a:cs typeface="Arial" panose="020B0604020202020204" pitchFamily="34" charset="0"/>
              </a:endParaRPr>
            </a:p>
          </p:txBody>
        </p:sp>
        <p:pic>
          <p:nvPicPr>
            <p:cNvPr id="6" name="Imagen 5"/>
            <p:cNvPicPr>
              <a:picLocks noChangeAspect="1"/>
            </p:cNvPicPr>
            <p:nvPr/>
          </p:nvPicPr>
          <p:blipFill>
            <a:blip r:embed="rId2"/>
            <a:stretch>
              <a:fillRect/>
            </a:stretch>
          </p:blipFill>
          <p:spPr>
            <a:xfrm>
              <a:off x="11173424" y="5830956"/>
              <a:ext cx="1016990" cy="1026153"/>
            </a:xfrm>
            <a:prstGeom prst="rect">
              <a:avLst/>
            </a:prstGeom>
          </p:spPr>
        </p:pic>
        <p:pic>
          <p:nvPicPr>
            <p:cNvPr id="7" name="Imagen 6"/>
            <p:cNvPicPr>
              <a:picLocks noChangeAspect="1"/>
            </p:cNvPicPr>
            <p:nvPr/>
          </p:nvPicPr>
          <p:blipFill>
            <a:blip r:embed="rId3"/>
            <a:stretch>
              <a:fillRect/>
            </a:stretch>
          </p:blipFill>
          <p:spPr>
            <a:xfrm>
              <a:off x="11491389" y="6403422"/>
              <a:ext cx="589875" cy="274828"/>
            </a:xfrm>
            <a:prstGeom prst="rect">
              <a:avLst/>
            </a:prstGeom>
          </p:spPr>
        </p:pic>
        <p:pic>
          <p:nvPicPr>
            <p:cNvPr id="8" name="Imagen 7"/>
            <p:cNvPicPr>
              <a:picLocks noChangeAspect="1"/>
            </p:cNvPicPr>
            <p:nvPr/>
          </p:nvPicPr>
          <p:blipFill>
            <a:blip r:embed="rId4"/>
            <a:stretch>
              <a:fillRect/>
            </a:stretch>
          </p:blipFill>
          <p:spPr>
            <a:xfrm>
              <a:off x="1589" y="-1700"/>
              <a:ext cx="150959" cy="6858808"/>
            </a:xfrm>
            <a:prstGeom prst="rect">
              <a:avLst/>
            </a:prstGeom>
          </p:spPr>
        </p:pic>
      </p:grpSp>
      <p:pic>
        <p:nvPicPr>
          <p:cNvPr id="10" name="Imagen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19405" y="0"/>
            <a:ext cx="1471006" cy="1342663"/>
          </a:xfrm>
          <a:prstGeom prst="rect">
            <a:avLst/>
          </a:prstGeom>
        </p:spPr>
      </p:pic>
    </p:spTree>
    <p:extLst>
      <p:ext uri="{BB962C8B-B14F-4D97-AF65-F5344CB8AC3E}">
        <p14:creationId xmlns:p14="http://schemas.microsoft.com/office/powerpoint/2010/main" val="3355623306"/>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9E2D6-AB4C-B932-E7B9-848BFB0DD357}"/>
            </a:ext>
          </a:extLst>
        </p:cNvPr>
        <p:cNvGrpSpPr/>
        <p:nvPr/>
      </p:nvGrpSpPr>
      <p:grpSpPr>
        <a:xfrm>
          <a:off x="0" y="0"/>
          <a:ext cx="0" cy="0"/>
          <a:chOff x="0" y="0"/>
          <a:chExt cx="0" cy="0"/>
        </a:xfrm>
      </p:grpSpPr>
      <p:grpSp>
        <p:nvGrpSpPr>
          <p:cNvPr id="7" name="Grupo 6">
            <a:extLst>
              <a:ext uri="{FF2B5EF4-FFF2-40B4-BE49-F238E27FC236}">
                <a16:creationId xmlns:a16="http://schemas.microsoft.com/office/drawing/2014/main" id="{3DF4C48C-F773-AF02-DCF5-9C66333E1800}"/>
              </a:ext>
            </a:extLst>
          </p:cNvPr>
          <p:cNvGrpSpPr/>
          <p:nvPr/>
        </p:nvGrpSpPr>
        <p:grpSpPr>
          <a:xfrm>
            <a:off x="794" y="-2147"/>
            <a:ext cx="12190412" cy="6859702"/>
            <a:chOff x="0" y="-2594"/>
            <a:chExt cx="12191999" cy="6860595"/>
          </a:xfrm>
        </p:grpSpPr>
        <p:sp>
          <p:nvSpPr>
            <p:cNvPr id="9" name="Rectángulo 8">
              <a:extLst>
                <a:ext uri="{FF2B5EF4-FFF2-40B4-BE49-F238E27FC236}">
                  <a16:creationId xmlns:a16="http://schemas.microsoft.com/office/drawing/2014/main" id="{344C4C18-3D71-9571-97BD-3288E6ED7861}"/>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0" name="Imagen 9">
              <a:extLst>
                <a:ext uri="{FF2B5EF4-FFF2-40B4-BE49-F238E27FC236}">
                  <a16:creationId xmlns:a16="http://schemas.microsoft.com/office/drawing/2014/main" id="{957594C7-C2C5-2E1A-AA3F-2D145D25AEFA}"/>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1" name="Imagen 10">
              <a:extLst>
                <a:ext uri="{FF2B5EF4-FFF2-40B4-BE49-F238E27FC236}">
                  <a16:creationId xmlns:a16="http://schemas.microsoft.com/office/drawing/2014/main" id="{3800B06D-B6AB-6C43-D4CD-B18298AD4F55}"/>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2" name="Imagen 11">
              <a:extLst>
                <a:ext uri="{FF2B5EF4-FFF2-40B4-BE49-F238E27FC236}">
                  <a16:creationId xmlns:a16="http://schemas.microsoft.com/office/drawing/2014/main" id="{5FF62663-D624-5195-AF57-0CDE944F63B8}"/>
                </a:ext>
              </a:extLst>
            </p:cNvPr>
            <p:cNvPicPr>
              <a:picLocks noChangeAspect="1"/>
            </p:cNvPicPr>
            <p:nvPr/>
          </p:nvPicPr>
          <p:blipFill>
            <a:blip r:embed="rId4"/>
            <a:stretch>
              <a:fillRect/>
            </a:stretch>
          </p:blipFill>
          <p:spPr>
            <a:xfrm>
              <a:off x="0" y="-2594"/>
              <a:ext cx="150998" cy="6860594"/>
            </a:xfrm>
            <a:prstGeom prst="rect">
              <a:avLst/>
            </a:prstGeom>
          </p:spPr>
        </p:pic>
      </p:grpSp>
      <p:sp>
        <p:nvSpPr>
          <p:cNvPr id="5" name="Rectángulo 4">
            <a:extLst>
              <a:ext uri="{FF2B5EF4-FFF2-40B4-BE49-F238E27FC236}">
                <a16:creationId xmlns:a16="http://schemas.microsoft.com/office/drawing/2014/main" id="{5A0084CE-EB42-114F-B04F-BEA28ECE3EBD}"/>
              </a:ext>
            </a:extLst>
          </p:cNvPr>
          <p:cNvSpPr/>
          <p:nvPr/>
        </p:nvSpPr>
        <p:spPr>
          <a:xfrm>
            <a:off x="1394691" y="2807868"/>
            <a:ext cx="10206181"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s-MX"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P007. </a:t>
            </a:r>
            <a:r>
              <a:rPr lang="es-ES"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¿Diría usted que el país atraviesa actualmente una crisis?</a:t>
            </a:r>
            <a:endParaRPr lang="es-MX" sz="2800" b="1" dirty="0">
              <a:solidFill>
                <a:srgbClr val="00B0F0"/>
              </a:solidFill>
              <a:latin typeface="Arial" panose="020B0604020202020204" pitchFamily="34" charset="0"/>
              <a:ea typeface="Calibri" panose="020F0502020204030204" pitchFamily="34" charset="0"/>
              <a:cs typeface="Arial" panose="020B0604020202020204" pitchFamily="34" charset="0"/>
            </a:endParaRPr>
          </a:p>
        </p:txBody>
      </p:sp>
      <p:sp>
        <p:nvSpPr>
          <p:cNvPr id="3" name="CuadroTexto 2">
            <a:extLst>
              <a:ext uri="{FF2B5EF4-FFF2-40B4-BE49-F238E27FC236}">
                <a16:creationId xmlns:a16="http://schemas.microsoft.com/office/drawing/2014/main" id="{973F6245-0505-8640-CC62-D7F5A1299A80}"/>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spTree>
    <p:extLst>
      <p:ext uri="{BB962C8B-B14F-4D97-AF65-F5344CB8AC3E}">
        <p14:creationId xmlns:p14="http://schemas.microsoft.com/office/powerpoint/2010/main" val="12969099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00917-8156-13DA-1544-BAC463C87D81}"/>
            </a:ext>
          </a:extLst>
        </p:cNvPr>
        <p:cNvGrpSpPr/>
        <p:nvPr/>
      </p:nvGrpSpPr>
      <p:grpSpPr>
        <a:xfrm>
          <a:off x="0" y="0"/>
          <a:ext cx="0" cy="0"/>
          <a:chOff x="0" y="0"/>
          <a:chExt cx="0" cy="0"/>
        </a:xfrm>
      </p:grpSpPr>
      <p:grpSp>
        <p:nvGrpSpPr>
          <p:cNvPr id="8" name="Grupo 7">
            <a:extLst>
              <a:ext uri="{FF2B5EF4-FFF2-40B4-BE49-F238E27FC236}">
                <a16:creationId xmlns:a16="http://schemas.microsoft.com/office/drawing/2014/main" id="{7EFA709E-1D7C-244C-DBC1-E56A1075A0E5}"/>
              </a:ext>
            </a:extLst>
          </p:cNvPr>
          <p:cNvGrpSpPr/>
          <p:nvPr/>
        </p:nvGrpSpPr>
        <p:grpSpPr>
          <a:xfrm>
            <a:off x="794" y="-2147"/>
            <a:ext cx="12190412" cy="6859702"/>
            <a:chOff x="0" y="-2594"/>
            <a:chExt cx="12191999" cy="6860595"/>
          </a:xfrm>
        </p:grpSpPr>
        <p:sp>
          <p:nvSpPr>
            <p:cNvPr id="10" name="Rectángulo 9">
              <a:extLst>
                <a:ext uri="{FF2B5EF4-FFF2-40B4-BE49-F238E27FC236}">
                  <a16:creationId xmlns:a16="http://schemas.microsoft.com/office/drawing/2014/main" id="{9CFC4EA5-D470-3382-2097-2971E46A1577}"/>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1" name="Imagen 10">
              <a:extLst>
                <a:ext uri="{FF2B5EF4-FFF2-40B4-BE49-F238E27FC236}">
                  <a16:creationId xmlns:a16="http://schemas.microsoft.com/office/drawing/2014/main" id="{E0EAFF53-479F-1339-1DA7-C4095BC399CB}"/>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2" name="Imagen 11">
              <a:extLst>
                <a:ext uri="{FF2B5EF4-FFF2-40B4-BE49-F238E27FC236}">
                  <a16:creationId xmlns:a16="http://schemas.microsoft.com/office/drawing/2014/main" id="{ABF6994D-A458-F2E8-D89A-BCDE6B11F4DC}"/>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3" name="Imagen 12">
              <a:extLst>
                <a:ext uri="{FF2B5EF4-FFF2-40B4-BE49-F238E27FC236}">
                  <a16:creationId xmlns:a16="http://schemas.microsoft.com/office/drawing/2014/main" id="{DAB933D7-5C9A-C311-63A4-6A5577FAC71D}"/>
                </a:ext>
              </a:extLst>
            </p:cNvPr>
            <p:cNvPicPr>
              <a:picLocks noChangeAspect="1"/>
            </p:cNvPicPr>
            <p:nvPr/>
          </p:nvPicPr>
          <p:blipFill>
            <a:blip r:embed="rId4"/>
            <a:stretch>
              <a:fillRect/>
            </a:stretch>
          </p:blipFill>
          <p:spPr>
            <a:xfrm>
              <a:off x="0" y="-2594"/>
              <a:ext cx="150998" cy="6860594"/>
            </a:xfrm>
            <a:prstGeom prst="rect">
              <a:avLst/>
            </a:prstGeom>
          </p:spPr>
        </p:pic>
      </p:grpSp>
      <p:sp>
        <p:nvSpPr>
          <p:cNvPr id="3" name="CuadroTexto 2">
            <a:extLst>
              <a:ext uri="{FF2B5EF4-FFF2-40B4-BE49-F238E27FC236}">
                <a16:creationId xmlns:a16="http://schemas.microsoft.com/office/drawing/2014/main" id="{8D56D1C8-07A7-ED9F-CD17-7365BC7DFDA2}"/>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graphicFrame>
        <p:nvGraphicFramePr>
          <p:cNvPr id="2" name="Gráfico 1">
            <a:extLst>
              <a:ext uri="{FF2B5EF4-FFF2-40B4-BE49-F238E27FC236}">
                <a16:creationId xmlns:a16="http://schemas.microsoft.com/office/drawing/2014/main" id="{8320AA69-3024-3E5B-6665-E787DA65F6E5}"/>
              </a:ext>
            </a:extLst>
          </p:cNvPr>
          <p:cNvGraphicFramePr>
            <a:graphicFrameLocks/>
          </p:cNvGraphicFramePr>
          <p:nvPr/>
        </p:nvGraphicFramePr>
        <p:xfrm>
          <a:off x="3852188" y="984106"/>
          <a:ext cx="4811598" cy="487692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1166971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C02FC-F6F1-877A-D76F-9C5B0B6F2F35}"/>
            </a:ext>
          </a:extLst>
        </p:cNvPr>
        <p:cNvGrpSpPr/>
        <p:nvPr/>
      </p:nvGrpSpPr>
      <p:grpSpPr>
        <a:xfrm>
          <a:off x="0" y="0"/>
          <a:ext cx="0" cy="0"/>
          <a:chOff x="0" y="0"/>
          <a:chExt cx="0" cy="0"/>
        </a:xfrm>
      </p:grpSpPr>
      <p:grpSp>
        <p:nvGrpSpPr>
          <p:cNvPr id="7" name="Grupo 6">
            <a:extLst>
              <a:ext uri="{FF2B5EF4-FFF2-40B4-BE49-F238E27FC236}">
                <a16:creationId xmlns:a16="http://schemas.microsoft.com/office/drawing/2014/main" id="{1871F3AF-1BCA-976F-EAE1-F911FAB25A8C}"/>
              </a:ext>
            </a:extLst>
          </p:cNvPr>
          <p:cNvGrpSpPr/>
          <p:nvPr/>
        </p:nvGrpSpPr>
        <p:grpSpPr>
          <a:xfrm>
            <a:off x="794" y="-2147"/>
            <a:ext cx="12190412" cy="6859702"/>
            <a:chOff x="0" y="-2594"/>
            <a:chExt cx="12191999" cy="6860595"/>
          </a:xfrm>
        </p:grpSpPr>
        <p:sp>
          <p:nvSpPr>
            <p:cNvPr id="9" name="Rectángulo 8">
              <a:extLst>
                <a:ext uri="{FF2B5EF4-FFF2-40B4-BE49-F238E27FC236}">
                  <a16:creationId xmlns:a16="http://schemas.microsoft.com/office/drawing/2014/main" id="{DB954059-6E0F-7105-0AF9-50CCA2255A9D}"/>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0" name="Imagen 9">
              <a:extLst>
                <a:ext uri="{FF2B5EF4-FFF2-40B4-BE49-F238E27FC236}">
                  <a16:creationId xmlns:a16="http://schemas.microsoft.com/office/drawing/2014/main" id="{46118E62-A5CD-507D-B505-37B773563320}"/>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1" name="Imagen 10">
              <a:extLst>
                <a:ext uri="{FF2B5EF4-FFF2-40B4-BE49-F238E27FC236}">
                  <a16:creationId xmlns:a16="http://schemas.microsoft.com/office/drawing/2014/main" id="{957D3AB8-2F0C-D516-7435-FD73CF9C9A4F}"/>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2" name="Imagen 11">
              <a:extLst>
                <a:ext uri="{FF2B5EF4-FFF2-40B4-BE49-F238E27FC236}">
                  <a16:creationId xmlns:a16="http://schemas.microsoft.com/office/drawing/2014/main" id="{15FC5B15-AC64-CE7E-79D0-FC57D527975A}"/>
                </a:ext>
              </a:extLst>
            </p:cNvPr>
            <p:cNvPicPr>
              <a:picLocks noChangeAspect="1"/>
            </p:cNvPicPr>
            <p:nvPr/>
          </p:nvPicPr>
          <p:blipFill>
            <a:blip r:embed="rId4"/>
            <a:stretch>
              <a:fillRect/>
            </a:stretch>
          </p:blipFill>
          <p:spPr>
            <a:xfrm>
              <a:off x="0" y="-2594"/>
              <a:ext cx="150998" cy="6860594"/>
            </a:xfrm>
            <a:prstGeom prst="rect">
              <a:avLst/>
            </a:prstGeom>
          </p:spPr>
        </p:pic>
      </p:grpSp>
      <p:sp>
        <p:nvSpPr>
          <p:cNvPr id="5" name="Rectángulo 4">
            <a:extLst>
              <a:ext uri="{FF2B5EF4-FFF2-40B4-BE49-F238E27FC236}">
                <a16:creationId xmlns:a16="http://schemas.microsoft.com/office/drawing/2014/main" id="{3D3F957F-0C9E-F66A-81F8-25E02402DAD7}"/>
              </a:ext>
            </a:extLst>
          </p:cNvPr>
          <p:cNvSpPr/>
          <p:nvPr/>
        </p:nvSpPr>
        <p:spPr>
          <a:xfrm>
            <a:off x="1394691" y="2807868"/>
            <a:ext cx="10206181"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s-MX"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P008. </a:t>
            </a:r>
            <a:r>
              <a:rPr lang="es-ES"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(Solo si contestó “más bien sí” o “sí claramente”)</a:t>
            </a:r>
          </a:p>
          <a:p>
            <a:pPr>
              <a:lnSpc>
                <a:spcPct val="107000"/>
              </a:lnSpc>
              <a:spcAft>
                <a:spcPts val="800"/>
              </a:spcAft>
            </a:pPr>
            <a:r>
              <a:rPr lang="es-ES"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¿Cuántos años lleva aproximadamente Chile en esta crisis?</a:t>
            </a:r>
          </a:p>
        </p:txBody>
      </p:sp>
      <p:sp>
        <p:nvSpPr>
          <p:cNvPr id="2" name="CuadroTexto 1">
            <a:extLst>
              <a:ext uri="{FF2B5EF4-FFF2-40B4-BE49-F238E27FC236}">
                <a16:creationId xmlns:a16="http://schemas.microsoft.com/office/drawing/2014/main" id="{A05A9F25-7812-5F27-7BC7-055ED62ECCC5}"/>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Quienes dijeron que el país si atraviesa por una crisis 65%</a:t>
            </a:r>
            <a:endParaRPr lang="es-CL" sz="1000" i="1" dirty="0">
              <a:solidFill>
                <a:schemeClr val="tx1">
                  <a:lumMod val="65000"/>
                  <a:lumOff val="35000"/>
                </a:schemeClr>
              </a:solidFill>
              <a:latin typeface="Times" pitchFamily="2" charset="0"/>
            </a:endParaRPr>
          </a:p>
        </p:txBody>
      </p:sp>
    </p:spTree>
    <p:extLst>
      <p:ext uri="{BB962C8B-B14F-4D97-AF65-F5344CB8AC3E}">
        <p14:creationId xmlns:p14="http://schemas.microsoft.com/office/powerpoint/2010/main" val="15746867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A8F11-C6FB-3920-19E6-4D98D2E8E568}"/>
            </a:ext>
          </a:extLst>
        </p:cNvPr>
        <p:cNvGrpSpPr/>
        <p:nvPr/>
      </p:nvGrpSpPr>
      <p:grpSpPr>
        <a:xfrm>
          <a:off x="0" y="0"/>
          <a:ext cx="0" cy="0"/>
          <a:chOff x="0" y="0"/>
          <a:chExt cx="0" cy="0"/>
        </a:xfrm>
      </p:grpSpPr>
      <p:grpSp>
        <p:nvGrpSpPr>
          <p:cNvPr id="8" name="Grupo 7">
            <a:extLst>
              <a:ext uri="{FF2B5EF4-FFF2-40B4-BE49-F238E27FC236}">
                <a16:creationId xmlns:a16="http://schemas.microsoft.com/office/drawing/2014/main" id="{8255FA3C-1779-CE6C-6A9A-774058AD0F85}"/>
              </a:ext>
            </a:extLst>
          </p:cNvPr>
          <p:cNvGrpSpPr/>
          <p:nvPr/>
        </p:nvGrpSpPr>
        <p:grpSpPr>
          <a:xfrm>
            <a:off x="794" y="-2147"/>
            <a:ext cx="12190412" cy="6859702"/>
            <a:chOff x="0" y="-2594"/>
            <a:chExt cx="12191999" cy="6860595"/>
          </a:xfrm>
        </p:grpSpPr>
        <p:sp>
          <p:nvSpPr>
            <p:cNvPr id="10" name="Rectángulo 9">
              <a:extLst>
                <a:ext uri="{FF2B5EF4-FFF2-40B4-BE49-F238E27FC236}">
                  <a16:creationId xmlns:a16="http://schemas.microsoft.com/office/drawing/2014/main" id="{3CA85D76-084C-72D4-BD8A-E88CDF49C1C8}"/>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1" name="Imagen 10">
              <a:extLst>
                <a:ext uri="{FF2B5EF4-FFF2-40B4-BE49-F238E27FC236}">
                  <a16:creationId xmlns:a16="http://schemas.microsoft.com/office/drawing/2014/main" id="{64C23480-B201-2601-0B30-7E83B2CA1144}"/>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2" name="Imagen 11">
              <a:extLst>
                <a:ext uri="{FF2B5EF4-FFF2-40B4-BE49-F238E27FC236}">
                  <a16:creationId xmlns:a16="http://schemas.microsoft.com/office/drawing/2014/main" id="{7586C9E7-5892-8C7C-1AD7-49048A2A9CC4}"/>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3" name="Imagen 12">
              <a:extLst>
                <a:ext uri="{FF2B5EF4-FFF2-40B4-BE49-F238E27FC236}">
                  <a16:creationId xmlns:a16="http://schemas.microsoft.com/office/drawing/2014/main" id="{BDD3FC06-BCA9-2989-CAD8-8BDB93551285}"/>
                </a:ext>
              </a:extLst>
            </p:cNvPr>
            <p:cNvPicPr>
              <a:picLocks noChangeAspect="1"/>
            </p:cNvPicPr>
            <p:nvPr/>
          </p:nvPicPr>
          <p:blipFill>
            <a:blip r:embed="rId4"/>
            <a:stretch>
              <a:fillRect/>
            </a:stretch>
          </p:blipFill>
          <p:spPr>
            <a:xfrm>
              <a:off x="0" y="-2594"/>
              <a:ext cx="150998" cy="6860594"/>
            </a:xfrm>
            <a:prstGeom prst="rect">
              <a:avLst/>
            </a:prstGeom>
          </p:spPr>
        </p:pic>
      </p:grpSp>
      <p:graphicFrame>
        <p:nvGraphicFramePr>
          <p:cNvPr id="4" name="Gráfico 3">
            <a:extLst>
              <a:ext uri="{FF2B5EF4-FFF2-40B4-BE49-F238E27FC236}">
                <a16:creationId xmlns:a16="http://schemas.microsoft.com/office/drawing/2014/main" id="{77A411F1-200F-98DC-5838-E1729457B414}"/>
              </a:ext>
            </a:extLst>
          </p:cNvPr>
          <p:cNvGraphicFramePr>
            <a:graphicFrameLocks/>
          </p:cNvGraphicFramePr>
          <p:nvPr/>
        </p:nvGraphicFramePr>
        <p:xfrm>
          <a:off x="3647780" y="990538"/>
          <a:ext cx="4896439" cy="4876924"/>
        </p:xfrm>
        <a:graphic>
          <a:graphicData uri="http://schemas.openxmlformats.org/drawingml/2006/chart">
            <c:chart xmlns:c="http://schemas.openxmlformats.org/drawingml/2006/chart" xmlns:r="http://schemas.openxmlformats.org/officeDocument/2006/relationships" r:id="rId5"/>
          </a:graphicData>
        </a:graphic>
      </p:graphicFrame>
      <p:sp>
        <p:nvSpPr>
          <p:cNvPr id="5" name="CuadroTexto 4">
            <a:extLst>
              <a:ext uri="{FF2B5EF4-FFF2-40B4-BE49-F238E27FC236}">
                <a16:creationId xmlns:a16="http://schemas.microsoft.com/office/drawing/2014/main" id="{3F8E9894-D5E9-F0D4-8A23-32F958108D05}"/>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Quienes dijeron que el país si atraviesa por una crisis 65%</a:t>
            </a:r>
            <a:endParaRPr lang="es-CL" sz="1000" i="1" dirty="0">
              <a:solidFill>
                <a:schemeClr val="tx1">
                  <a:lumMod val="65000"/>
                  <a:lumOff val="35000"/>
                </a:schemeClr>
              </a:solidFill>
              <a:latin typeface="Times" pitchFamily="2" charset="0"/>
            </a:endParaRPr>
          </a:p>
        </p:txBody>
      </p:sp>
    </p:spTree>
    <p:extLst>
      <p:ext uri="{BB962C8B-B14F-4D97-AF65-F5344CB8AC3E}">
        <p14:creationId xmlns:p14="http://schemas.microsoft.com/office/powerpoint/2010/main" val="2576681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2FAF7-2710-62AD-BF09-1C290B63FADD}"/>
            </a:ext>
          </a:extLst>
        </p:cNvPr>
        <p:cNvGrpSpPr/>
        <p:nvPr/>
      </p:nvGrpSpPr>
      <p:grpSpPr>
        <a:xfrm>
          <a:off x="0" y="0"/>
          <a:ext cx="0" cy="0"/>
          <a:chOff x="0" y="0"/>
          <a:chExt cx="0" cy="0"/>
        </a:xfrm>
      </p:grpSpPr>
      <p:grpSp>
        <p:nvGrpSpPr>
          <p:cNvPr id="6" name="Grupo 5">
            <a:extLst>
              <a:ext uri="{FF2B5EF4-FFF2-40B4-BE49-F238E27FC236}">
                <a16:creationId xmlns:a16="http://schemas.microsoft.com/office/drawing/2014/main" id="{43B25075-6C76-8E48-7BE2-99FA22911A98}"/>
              </a:ext>
            </a:extLst>
          </p:cNvPr>
          <p:cNvGrpSpPr/>
          <p:nvPr/>
        </p:nvGrpSpPr>
        <p:grpSpPr>
          <a:xfrm>
            <a:off x="794" y="-2147"/>
            <a:ext cx="12190412" cy="6859702"/>
            <a:chOff x="794" y="-2147"/>
            <a:chExt cx="12190412" cy="6859702"/>
          </a:xfrm>
        </p:grpSpPr>
        <p:grpSp>
          <p:nvGrpSpPr>
            <p:cNvPr id="7" name="Grupo 6">
              <a:extLst>
                <a:ext uri="{FF2B5EF4-FFF2-40B4-BE49-F238E27FC236}">
                  <a16:creationId xmlns:a16="http://schemas.microsoft.com/office/drawing/2014/main" id="{48D40FA8-2175-E80D-331B-A0B018AB6374}"/>
                </a:ext>
              </a:extLst>
            </p:cNvPr>
            <p:cNvGrpSpPr/>
            <p:nvPr/>
          </p:nvGrpSpPr>
          <p:grpSpPr>
            <a:xfrm>
              <a:off x="794" y="-2147"/>
              <a:ext cx="12190412" cy="6859702"/>
              <a:chOff x="0" y="-2594"/>
              <a:chExt cx="12191999" cy="6860595"/>
            </a:xfrm>
          </p:grpSpPr>
          <p:sp>
            <p:nvSpPr>
              <p:cNvPr id="9" name="Rectángulo 8">
                <a:extLst>
                  <a:ext uri="{FF2B5EF4-FFF2-40B4-BE49-F238E27FC236}">
                    <a16:creationId xmlns:a16="http://schemas.microsoft.com/office/drawing/2014/main" id="{25E89096-7981-435C-0CF8-B214405EA270}"/>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0" name="Imagen 9">
                <a:extLst>
                  <a:ext uri="{FF2B5EF4-FFF2-40B4-BE49-F238E27FC236}">
                    <a16:creationId xmlns:a16="http://schemas.microsoft.com/office/drawing/2014/main" id="{70799CC6-2E3A-0A06-A2E8-57D5086A2780}"/>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1" name="Imagen 10">
                <a:extLst>
                  <a:ext uri="{FF2B5EF4-FFF2-40B4-BE49-F238E27FC236}">
                    <a16:creationId xmlns:a16="http://schemas.microsoft.com/office/drawing/2014/main" id="{D74A32D9-FF8D-584D-10E7-9B72B2D9DA26}"/>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2" name="Imagen 11">
                <a:extLst>
                  <a:ext uri="{FF2B5EF4-FFF2-40B4-BE49-F238E27FC236}">
                    <a16:creationId xmlns:a16="http://schemas.microsoft.com/office/drawing/2014/main" id="{53F0A9DA-3108-85A1-C43A-6705FBA84C7F}"/>
                  </a:ext>
                </a:extLst>
              </p:cNvPr>
              <p:cNvPicPr>
                <a:picLocks noChangeAspect="1"/>
              </p:cNvPicPr>
              <p:nvPr/>
            </p:nvPicPr>
            <p:blipFill>
              <a:blip r:embed="rId4"/>
              <a:stretch>
                <a:fillRect/>
              </a:stretch>
            </p:blipFill>
            <p:spPr>
              <a:xfrm>
                <a:off x="0" y="-2594"/>
                <a:ext cx="150998" cy="6860594"/>
              </a:xfrm>
              <a:prstGeom prst="rect">
                <a:avLst/>
              </a:prstGeom>
            </p:spPr>
          </p:pic>
        </p:grpSp>
        <p:sp>
          <p:nvSpPr>
            <p:cNvPr id="8" name="CuadroTexto 7">
              <a:extLst>
                <a:ext uri="{FF2B5EF4-FFF2-40B4-BE49-F238E27FC236}">
                  <a16:creationId xmlns:a16="http://schemas.microsoft.com/office/drawing/2014/main" id="{35337D15-D92F-ED15-E121-798D91EE2CB9}"/>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grpSp>
      <p:sp>
        <p:nvSpPr>
          <p:cNvPr id="5" name="Rectángulo 4">
            <a:extLst>
              <a:ext uri="{FF2B5EF4-FFF2-40B4-BE49-F238E27FC236}">
                <a16:creationId xmlns:a16="http://schemas.microsoft.com/office/drawing/2014/main" id="{8C84ED1E-306E-422E-DE7F-9D958C36C637}"/>
              </a:ext>
            </a:extLst>
          </p:cNvPr>
          <p:cNvSpPr/>
          <p:nvPr/>
        </p:nvSpPr>
        <p:spPr>
          <a:xfrm>
            <a:off x="1394691" y="2807868"/>
            <a:ext cx="10206181"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s-MX"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P009. </a:t>
            </a:r>
            <a:r>
              <a:rPr lang="es-ES"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¿Qué tan de acuerdo está con la siguiente frase?</a:t>
            </a:r>
          </a:p>
          <a:p>
            <a:pPr>
              <a:lnSpc>
                <a:spcPct val="107000"/>
              </a:lnSpc>
              <a:spcAft>
                <a:spcPts val="800"/>
              </a:spcAft>
            </a:pPr>
            <a:r>
              <a:rPr lang="es-ES"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“Siento que el país está desordenado y sin un rumbo claro”</a:t>
            </a:r>
          </a:p>
        </p:txBody>
      </p:sp>
    </p:spTree>
    <p:extLst>
      <p:ext uri="{BB962C8B-B14F-4D97-AF65-F5344CB8AC3E}">
        <p14:creationId xmlns:p14="http://schemas.microsoft.com/office/powerpoint/2010/main" val="5095190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DF4C8-556E-A8E9-06AD-D8DFA4E6EF2A}"/>
            </a:ext>
          </a:extLst>
        </p:cNvPr>
        <p:cNvGrpSpPr/>
        <p:nvPr/>
      </p:nvGrpSpPr>
      <p:grpSpPr>
        <a:xfrm>
          <a:off x="0" y="0"/>
          <a:ext cx="0" cy="0"/>
          <a:chOff x="0" y="0"/>
          <a:chExt cx="0" cy="0"/>
        </a:xfrm>
      </p:grpSpPr>
      <p:grpSp>
        <p:nvGrpSpPr>
          <p:cNvPr id="8" name="Grupo 7">
            <a:extLst>
              <a:ext uri="{FF2B5EF4-FFF2-40B4-BE49-F238E27FC236}">
                <a16:creationId xmlns:a16="http://schemas.microsoft.com/office/drawing/2014/main" id="{E3DFEDB8-A19E-EE4E-F82D-8A2523649436}"/>
              </a:ext>
            </a:extLst>
          </p:cNvPr>
          <p:cNvGrpSpPr/>
          <p:nvPr/>
        </p:nvGrpSpPr>
        <p:grpSpPr>
          <a:xfrm>
            <a:off x="1588" y="0"/>
            <a:ext cx="12190412" cy="6859702"/>
            <a:chOff x="0" y="-2594"/>
            <a:chExt cx="12191999" cy="6860595"/>
          </a:xfrm>
        </p:grpSpPr>
        <p:sp>
          <p:nvSpPr>
            <p:cNvPr id="10" name="Rectángulo 9">
              <a:extLst>
                <a:ext uri="{FF2B5EF4-FFF2-40B4-BE49-F238E27FC236}">
                  <a16:creationId xmlns:a16="http://schemas.microsoft.com/office/drawing/2014/main" id="{E3781DBF-4C62-35D3-6819-F9C94A29C338}"/>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1" name="Imagen 10">
              <a:extLst>
                <a:ext uri="{FF2B5EF4-FFF2-40B4-BE49-F238E27FC236}">
                  <a16:creationId xmlns:a16="http://schemas.microsoft.com/office/drawing/2014/main" id="{FBAC4EA9-E899-9226-3D4D-02F56CC6595A}"/>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2" name="Imagen 11">
              <a:extLst>
                <a:ext uri="{FF2B5EF4-FFF2-40B4-BE49-F238E27FC236}">
                  <a16:creationId xmlns:a16="http://schemas.microsoft.com/office/drawing/2014/main" id="{3BEDE1D2-E984-C9FA-93FC-59CCE443AFB0}"/>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3" name="Imagen 12">
              <a:extLst>
                <a:ext uri="{FF2B5EF4-FFF2-40B4-BE49-F238E27FC236}">
                  <a16:creationId xmlns:a16="http://schemas.microsoft.com/office/drawing/2014/main" id="{C1FA3B25-5ED5-5EDE-C9B4-0D2FB9165696}"/>
                </a:ext>
              </a:extLst>
            </p:cNvPr>
            <p:cNvPicPr>
              <a:picLocks noChangeAspect="1"/>
            </p:cNvPicPr>
            <p:nvPr/>
          </p:nvPicPr>
          <p:blipFill>
            <a:blip r:embed="rId4"/>
            <a:stretch>
              <a:fillRect/>
            </a:stretch>
          </p:blipFill>
          <p:spPr>
            <a:xfrm>
              <a:off x="0" y="-2594"/>
              <a:ext cx="150998" cy="6860594"/>
            </a:xfrm>
            <a:prstGeom prst="rect">
              <a:avLst/>
            </a:prstGeom>
          </p:spPr>
        </p:pic>
      </p:grpSp>
      <p:sp>
        <p:nvSpPr>
          <p:cNvPr id="4" name="CuadroTexto 3">
            <a:extLst>
              <a:ext uri="{FF2B5EF4-FFF2-40B4-BE49-F238E27FC236}">
                <a16:creationId xmlns:a16="http://schemas.microsoft.com/office/drawing/2014/main" id="{DBFC4B89-C471-8204-DF3B-9FC685DF6219}"/>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graphicFrame>
        <p:nvGraphicFramePr>
          <p:cNvPr id="3" name="Gráfico 2">
            <a:extLst>
              <a:ext uri="{FF2B5EF4-FFF2-40B4-BE49-F238E27FC236}">
                <a16:creationId xmlns:a16="http://schemas.microsoft.com/office/drawing/2014/main" id="{EA77350D-59C5-EAFD-51CE-D6CBFB6C4F9C}"/>
              </a:ext>
            </a:extLst>
          </p:cNvPr>
          <p:cNvGraphicFramePr>
            <a:graphicFrameLocks/>
          </p:cNvGraphicFramePr>
          <p:nvPr/>
        </p:nvGraphicFramePr>
        <p:xfrm>
          <a:off x="3989670" y="985179"/>
          <a:ext cx="4538221" cy="4879071"/>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0861484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9AC40-06FF-9F4C-708B-5360B96A2007}"/>
            </a:ext>
          </a:extLst>
        </p:cNvPr>
        <p:cNvGrpSpPr/>
        <p:nvPr/>
      </p:nvGrpSpPr>
      <p:grpSpPr>
        <a:xfrm>
          <a:off x="0" y="0"/>
          <a:ext cx="0" cy="0"/>
          <a:chOff x="0" y="0"/>
          <a:chExt cx="0" cy="0"/>
        </a:xfrm>
      </p:grpSpPr>
      <p:grpSp>
        <p:nvGrpSpPr>
          <p:cNvPr id="6" name="Grupo 5">
            <a:extLst>
              <a:ext uri="{FF2B5EF4-FFF2-40B4-BE49-F238E27FC236}">
                <a16:creationId xmlns:a16="http://schemas.microsoft.com/office/drawing/2014/main" id="{3CB1E49C-7FEC-1558-1578-B50D668C3070}"/>
              </a:ext>
            </a:extLst>
          </p:cNvPr>
          <p:cNvGrpSpPr/>
          <p:nvPr/>
        </p:nvGrpSpPr>
        <p:grpSpPr>
          <a:xfrm>
            <a:off x="794" y="-2147"/>
            <a:ext cx="12190412" cy="6859702"/>
            <a:chOff x="794" y="-2147"/>
            <a:chExt cx="12190412" cy="6859702"/>
          </a:xfrm>
        </p:grpSpPr>
        <p:grpSp>
          <p:nvGrpSpPr>
            <p:cNvPr id="7" name="Grupo 6">
              <a:extLst>
                <a:ext uri="{FF2B5EF4-FFF2-40B4-BE49-F238E27FC236}">
                  <a16:creationId xmlns:a16="http://schemas.microsoft.com/office/drawing/2014/main" id="{17437A28-0E40-FAD2-3FE2-26340E3A830E}"/>
                </a:ext>
              </a:extLst>
            </p:cNvPr>
            <p:cNvGrpSpPr/>
            <p:nvPr/>
          </p:nvGrpSpPr>
          <p:grpSpPr>
            <a:xfrm>
              <a:off x="794" y="-2147"/>
              <a:ext cx="12190412" cy="6859702"/>
              <a:chOff x="0" y="-2594"/>
              <a:chExt cx="12191999" cy="6860595"/>
            </a:xfrm>
          </p:grpSpPr>
          <p:sp>
            <p:nvSpPr>
              <p:cNvPr id="9" name="Rectángulo 8">
                <a:extLst>
                  <a:ext uri="{FF2B5EF4-FFF2-40B4-BE49-F238E27FC236}">
                    <a16:creationId xmlns:a16="http://schemas.microsoft.com/office/drawing/2014/main" id="{C2ACA485-F0AB-E64F-777A-747B46E659B7}"/>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0" name="Imagen 9">
                <a:extLst>
                  <a:ext uri="{FF2B5EF4-FFF2-40B4-BE49-F238E27FC236}">
                    <a16:creationId xmlns:a16="http://schemas.microsoft.com/office/drawing/2014/main" id="{05ABA6AA-A3B0-06FD-5F37-23AA8BAC1FF8}"/>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1" name="Imagen 10">
                <a:extLst>
                  <a:ext uri="{FF2B5EF4-FFF2-40B4-BE49-F238E27FC236}">
                    <a16:creationId xmlns:a16="http://schemas.microsoft.com/office/drawing/2014/main" id="{2DD2CFC6-8FD6-0043-3F1C-13BC2A9C4F3A}"/>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2" name="Imagen 11">
                <a:extLst>
                  <a:ext uri="{FF2B5EF4-FFF2-40B4-BE49-F238E27FC236}">
                    <a16:creationId xmlns:a16="http://schemas.microsoft.com/office/drawing/2014/main" id="{8E6CDAFB-1173-3440-4D54-82A2EF4BE679}"/>
                  </a:ext>
                </a:extLst>
              </p:cNvPr>
              <p:cNvPicPr>
                <a:picLocks noChangeAspect="1"/>
              </p:cNvPicPr>
              <p:nvPr/>
            </p:nvPicPr>
            <p:blipFill>
              <a:blip r:embed="rId4"/>
              <a:stretch>
                <a:fillRect/>
              </a:stretch>
            </p:blipFill>
            <p:spPr>
              <a:xfrm>
                <a:off x="0" y="-2594"/>
                <a:ext cx="150998" cy="6860594"/>
              </a:xfrm>
              <a:prstGeom prst="rect">
                <a:avLst/>
              </a:prstGeom>
            </p:spPr>
          </p:pic>
        </p:grpSp>
        <p:sp>
          <p:nvSpPr>
            <p:cNvPr id="8" name="CuadroTexto 7">
              <a:extLst>
                <a:ext uri="{FF2B5EF4-FFF2-40B4-BE49-F238E27FC236}">
                  <a16:creationId xmlns:a16="http://schemas.microsoft.com/office/drawing/2014/main" id="{19116103-1918-F68E-A225-8553878755D4}"/>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grpSp>
      <p:sp>
        <p:nvSpPr>
          <p:cNvPr id="5" name="Rectángulo 4">
            <a:extLst>
              <a:ext uri="{FF2B5EF4-FFF2-40B4-BE49-F238E27FC236}">
                <a16:creationId xmlns:a16="http://schemas.microsoft.com/office/drawing/2014/main" id="{88C30F74-3671-8895-F418-C4630982E6CD}"/>
              </a:ext>
            </a:extLst>
          </p:cNvPr>
          <p:cNvSpPr/>
          <p:nvPr/>
        </p:nvSpPr>
        <p:spPr>
          <a:xfrm>
            <a:off x="1394691" y="2807868"/>
            <a:ext cx="10206181"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s-MX" sz="24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P010. </a:t>
            </a:r>
            <a:r>
              <a:rPr lang="es-ES" sz="24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¿Qué tan de acuerdo está con la siguiente frase?</a:t>
            </a:r>
          </a:p>
          <a:p>
            <a:pPr>
              <a:lnSpc>
                <a:spcPct val="107000"/>
              </a:lnSpc>
              <a:spcAft>
                <a:spcPts val="800"/>
              </a:spcAft>
            </a:pPr>
            <a:r>
              <a:rPr lang="es-ES" sz="24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“Tengo miedo o incertidumbre respecto al futuro”</a:t>
            </a:r>
          </a:p>
        </p:txBody>
      </p:sp>
    </p:spTree>
    <p:extLst>
      <p:ext uri="{BB962C8B-B14F-4D97-AF65-F5344CB8AC3E}">
        <p14:creationId xmlns:p14="http://schemas.microsoft.com/office/powerpoint/2010/main" val="5978498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1B4A0-72F0-29D7-129D-E276F7BE5880}"/>
            </a:ext>
          </a:extLst>
        </p:cNvPr>
        <p:cNvGrpSpPr/>
        <p:nvPr/>
      </p:nvGrpSpPr>
      <p:grpSpPr>
        <a:xfrm>
          <a:off x="0" y="0"/>
          <a:ext cx="0" cy="0"/>
          <a:chOff x="0" y="0"/>
          <a:chExt cx="0" cy="0"/>
        </a:xfrm>
      </p:grpSpPr>
      <p:grpSp>
        <p:nvGrpSpPr>
          <p:cNvPr id="7" name="Grupo 6">
            <a:extLst>
              <a:ext uri="{FF2B5EF4-FFF2-40B4-BE49-F238E27FC236}">
                <a16:creationId xmlns:a16="http://schemas.microsoft.com/office/drawing/2014/main" id="{9EC5917F-3841-F316-D9D8-98DF7D1C4545}"/>
              </a:ext>
            </a:extLst>
          </p:cNvPr>
          <p:cNvGrpSpPr/>
          <p:nvPr/>
        </p:nvGrpSpPr>
        <p:grpSpPr>
          <a:xfrm>
            <a:off x="794" y="-2147"/>
            <a:ext cx="12190412" cy="6859702"/>
            <a:chOff x="794" y="-2147"/>
            <a:chExt cx="12190412" cy="6859702"/>
          </a:xfrm>
        </p:grpSpPr>
        <p:grpSp>
          <p:nvGrpSpPr>
            <p:cNvPr id="8" name="Grupo 7">
              <a:extLst>
                <a:ext uri="{FF2B5EF4-FFF2-40B4-BE49-F238E27FC236}">
                  <a16:creationId xmlns:a16="http://schemas.microsoft.com/office/drawing/2014/main" id="{E62139B7-0458-A861-EE1B-F6C687D69590}"/>
                </a:ext>
              </a:extLst>
            </p:cNvPr>
            <p:cNvGrpSpPr/>
            <p:nvPr/>
          </p:nvGrpSpPr>
          <p:grpSpPr>
            <a:xfrm>
              <a:off x="794" y="-2147"/>
              <a:ext cx="12190412" cy="6859702"/>
              <a:chOff x="0" y="-2594"/>
              <a:chExt cx="12191999" cy="6860595"/>
            </a:xfrm>
          </p:grpSpPr>
          <p:sp>
            <p:nvSpPr>
              <p:cNvPr id="10" name="Rectángulo 9">
                <a:extLst>
                  <a:ext uri="{FF2B5EF4-FFF2-40B4-BE49-F238E27FC236}">
                    <a16:creationId xmlns:a16="http://schemas.microsoft.com/office/drawing/2014/main" id="{26C3EB20-ED73-3931-209B-8B67BD880E53}"/>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1" name="Imagen 10">
                <a:extLst>
                  <a:ext uri="{FF2B5EF4-FFF2-40B4-BE49-F238E27FC236}">
                    <a16:creationId xmlns:a16="http://schemas.microsoft.com/office/drawing/2014/main" id="{ECE48451-831E-E289-3543-638EF2539496}"/>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2" name="Imagen 11">
                <a:extLst>
                  <a:ext uri="{FF2B5EF4-FFF2-40B4-BE49-F238E27FC236}">
                    <a16:creationId xmlns:a16="http://schemas.microsoft.com/office/drawing/2014/main" id="{3CD2AF6E-F5F0-FFF7-1FD0-4C59467EF480}"/>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3" name="Imagen 12">
                <a:extLst>
                  <a:ext uri="{FF2B5EF4-FFF2-40B4-BE49-F238E27FC236}">
                    <a16:creationId xmlns:a16="http://schemas.microsoft.com/office/drawing/2014/main" id="{AE93965B-76EF-1D50-5C31-554A1E7B535E}"/>
                  </a:ext>
                </a:extLst>
              </p:cNvPr>
              <p:cNvPicPr>
                <a:picLocks noChangeAspect="1"/>
              </p:cNvPicPr>
              <p:nvPr/>
            </p:nvPicPr>
            <p:blipFill>
              <a:blip r:embed="rId4"/>
              <a:stretch>
                <a:fillRect/>
              </a:stretch>
            </p:blipFill>
            <p:spPr>
              <a:xfrm>
                <a:off x="0" y="-2594"/>
                <a:ext cx="150998" cy="6860594"/>
              </a:xfrm>
              <a:prstGeom prst="rect">
                <a:avLst/>
              </a:prstGeom>
            </p:spPr>
          </p:pic>
        </p:grpSp>
        <p:sp>
          <p:nvSpPr>
            <p:cNvPr id="9" name="CuadroTexto 8">
              <a:extLst>
                <a:ext uri="{FF2B5EF4-FFF2-40B4-BE49-F238E27FC236}">
                  <a16:creationId xmlns:a16="http://schemas.microsoft.com/office/drawing/2014/main" id="{6807FC28-DA98-2D67-8192-571F628EAF8E}"/>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grpSp>
      <p:graphicFrame>
        <p:nvGraphicFramePr>
          <p:cNvPr id="2" name="Gráfico 1">
            <a:extLst>
              <a:ext uri="{FF2B5EF4-FFF2-40B4-BE49-F238E27FC236}">
                <a16:creationId xmlns:a16="http://schemas.microsoft.com/office/drawing/2014/main" id="{0F88F621-6A24-6580-CADA-77EBD9864BB1}"/>
              </a:ext>
            </a:extLst>
          </p:cNvPr>
          <p:cNvGraphicFramePr>
            <a:graphicFrameLocks/>
          </p:cNvGraphicFramePr>
          <p:nvPr/>
        </p:nvGraphicFramePr>
        <p:xfrm>
          <a:off x="3871041" y="990538"/>
          <a:ext cx="4773891" cy="487692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2347009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3C2C4-5DFB-6FA2-8620-67610C1C5591}"/>
            </a:ext>
          </a:extLst>
        </p:cNvPr>
        <p:cNvGrpSpPr/>
        <p:nvPr/>
      </p:nvGrpSpPr>
      <p:grpSpPr>
        <a:xfrm>
          <a:off x="0" y="0"/>
          <a:ext cx="0" cy="0"/>
          <a:chOff x="0" y="0"/>
          <a:chExt cx="0" cy="0"/>
        </a:xfrm>
      </p:grpSpPr>
      <p:grpSp>
        <p:nvGrpSpPr>
          <p:cNvPr id="6" name="Grupo 5">
            <a:extLst>
              <a:ext uri="{FF2B5EF4-FFF2-40B4-BE49-F238E27FC236}">
                <a16:creationId xmlns:a16="http://schemas.microsoft.com/office/drawing/2014/main" id="{474D2DF0-D16E-D8F8-7D62-5F67743A80EA}"/>
              </a:ext>
            </a:extLst>
          </p:cNvPr>
          <p:cNvGrpSpPr/>
          <p:nvPr/>
        </p:nvGrpSpPr>
        <p:grpSpPr>
          <a:xfrm>
            <a:off x="794" y="-2147"/>
            <a:ext cx="12190412" cy="6859702"/>
            <a:chOff x="794" y="-2147"/>
            <a:chExt cx="12190412" cy="6859702"/>
          </a:xfrm>
        </p:grpSpPr>
        <p:grpSp>
          <p:nvGrpSpPr>
            <p:cNvPr id="7" name="Grupo 6">
              <a:extLst>
                <a:ext uri="{FF2B5EF4-FFF2-40B4-BE49-F238E27FC236}">
                  <a16:creationId xmlns:a16="http://schemas.microsoft.com/office/drawing/2014/main" id="{DDD0F85C-7A04-C6EF-71CF-81E34F641705}"/>
                </a:ext>
              </a:extLst>
            </p:cNvPr>
            <p:cNvGrpSpPr/>
            <p:nvPr/>
          </p:nvGrpSpPr>
          <p:grpSpPr>
            <a:xfrm>
              <a:off x="794" y="-2147"/>
              <a:ext cx="12190412" cy="6859702"/>
              <a:chOff x="0" y="-2594"/>
              <a:chExt cx="12191999" cy="6860595"/>
            </a:xfrm>
          </p:grpSpPr>
          <p:sp>
            <p:nvSpPr>
              <p:cNvPr id="9" name="Rectángulo 8">
                <a:extLst>
                  <a:ext uri="{FF2B5EF4-FFF2-40B4-BE49-F238E27FC236}">
                    <a16:creationId xmlns:a16="http://schemas.microsoft.com/office/drawing/2014/main" id="{3B10CC93-37E1-D8E9-9CF6-C9C5ED96C429}"/>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0" name="Imagen 9">
                <a:extLst>
                  <a:ext uri="{FF2B5EF4-FFF2-40B4-BE49-F238E27FC236}">
                    <a16:creationId xmlns:a16="http://schemas.microsoft.com/office/drawing/2014/main" id="{25A30C3C-28BF-6A61-F130-2CEEC62E0DA8}"/>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1" name="Imagen 10">
                <a:extLst>
                  <a:ext uri="{FF2B5EF4-FFF2-40B4-BE49-F238E27FC236}">
                    <a16:creationId xmlns:a16="http://schemas.microsoft.com/office/drawing/2014/main" id="{8A1752DD-5CFF-00D6-CA11-814A6A7B6D89}"/>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2" name="Imagen 11">
                <a:extLst>
                  <a:ext uri="{FF2B5EF4-FFF2-40B4-BE49-F238E27FC236}">
                    <a16:creationId xmlns:a16="http://schemas.microsoft.com/office/drawing/2014/main" id="{84E435C8-76C5-C623-5919-A3C7A35B2253}"/>
                  </a:ext>
                </a:extLst>
              </p:cNvPr>
              <p:cNvPicPr>
                <a:picLocks noChangeAspect="1"/>
              </p:cNvPicPr>
              <p:nvPr/>
            </p:nvPicPr>
            <p:blipFill>
              <a:blip r:embed="rId4"/>
              <a:stretch>
                <a:fillRect/>
              </a:stretch>
            </p:blipFill>
            <p:spPr>
              <a:xfrm>
                <a:off x="0" y="-2594"/>
                <a:ext cx="150998" cy="6860594"/>
              </a:xfrm>
              <a:prstGeom prst="rect">
                <a:avLst/>
              </a:prstGeom>
            </p:spPr>
          </p:pic>
        </p:grpSp>
        <p:sp>
          <p:nvSpPr>
            <p:cNvPr id="8" name="CuadroTexto 7">
              <a:extLst>
                <a:ext uri="{FF2B5EF4-FFF2-40B4-BE49-F238E27FC236}">
                  <a16:creationId xmlns:a16="http://schemas.microsoft.com/office/drawing/2014/main" id="{5352F1DD-42DF-E31D-CF34-0609B219E4B8}"/>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grpSp>
      <p:sp>
        <p:nvSpPr>
          <p:cNvPr id="5" name="Rectángulo 4">
            <a:extLst>
              <a:ext uri="{FF2B5EF4-FFF2-40B4-BE49-F238E27FC236}">
                <a16:creationId xmlns:a16="http://schemas.microsoft.com/office/drawing/2014/main" id="{E581A5E9-34B3-517D-54A2-6494E05E506E}"/>
              </a:ext>
            </a:extLst>
          </p:cNvPr>
          <p:cNvSpPr/>
          <p:nvPr/>
        </p:nvSpPr>
        <p:spPr>
          <a:xfrm>
            <a:off x="1394691" y="2807868"/>
            <a:ext cx="10206181"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s-MX"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P011. </a:t>
            </a:r>
            <a:r>
              <a:rPr lang="es-ES"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¿Qué tan difícil le resulta a su hogar llegar a fin de mes?</a:t>
            </a:r>
            <a:endParaRPr lang="es-MX" sz="2800" b="1" dirty="0">
              <a:solidFill>
                <a:srgbClr val="00B0F0"/>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783107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5ABE98-18F3-6124-1646-7E74D9A1BA12}"/>
            </a:ext>
          </a:extLst>
        </p:cNvPr>
        <p:cNvGrpSpPr/>
        <p:nvPr/>
      </p:nvGrpSpPr>
      <p:grpSpPr>
        <a:xfrm>
          <a:off x="0" y="0"/>
          <a:ext cx="0" cy="0"/>
          <a:chOff x="0" y="0"/>
          <a:chExt cx="0" cy="0"/>
        </a:xfrm>
      </p:grpSpPr>
      <p:grpSp>
        <p:nvGrpSpPr>
          <p:cNvPr id="7" name="Grupo 6">
            <a:extLst>
              <a:ext uri="{FF2B5EF4-FFF2-40B4-BE49-F238E27FC236}">
                <a16:creationId xmlns:a16="http://schemas.microsoft.com/office/drawing/2014/main" id="{A6766489-7039-3B7D-C589-AD6325150786}"/>
              </a:ext>
            </a:extLst>
          </p:cNvPr>
          <p:cNvGrpSpPr/>
          <p:nvPr/>
        </p:nvGrpSpPr>
        <p:grpSpPr>
          <a:xfrm>
            <a:off x="794" y="-2147"/>
            <a:ext cx="12190412" cy="6859702"/>
            <a:chOff x="794" y="-2147"/>
            <a:chExt cx="12190412" cy="6859702"/>
          </a:xfrm>
        </p:grpSpPr>
        <p:grpSp>
          <p:nvGrpSpPr>
            <p:cNvPr id="8" name="Grupo 7">
              <a:extLst>
                <a:ext uri="{FF2B5EF4-FFF2-40B4-BE49-F238E27FC236}">
                  <a16:creationId xmlns:a16="http://schemas.microsoft.com/office/drawing/2014/main" id="{B57DA744-DD45-F164-8A93-0D37C8B8FE9C}"/>
                </a:ext>
              </a:extLst>
            </p:cNvPr>
            <p:cNvGrpSpPr/>
            <p:nvPr/>
          </p:nvGrpSpPr>
          <p:grpSpPr>
            <a:xfrm>
              <a:off x="794" y="-2147"/>
              <a:ext cx="12190412" cy="6859702"/>
              <a:chOff x="0" y="-2594"/>
              <a:chExt cx="12191999" cy="6860595"/>
            </a:xfrm>
          </p:grpSpPr>
          <p:sp>
            <p:nvSpPr>
              <p:cNvPr id="10" name="Rectángulo 9">
                <a:extLst>
                  <a:ext uri="{FF2B5EF4-FFF2-40B4-BE49-F238E27FC236}">
                    <a16:creationId xmlns:a16="http://schemas.microsoft.com/office/drawing/2014/main" id="{EF240117-50A7-4C97-F7C0-240F721C18B4}"/>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1" name="Imagen 10">
                <a:extLst>
                  <a:ext uri="{FF2B5EF4-FFF2-40B4-BE49-F238E27FC236}">
                    <a16:creationId xmlns:a16="http://schemas.microsoft.com/office/drawing/2014/main" id="{98AFBF7F-00C2-A7E1-3581-3EF0F3E05A0B}"/>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2" name="Imagen 11">
                <a:extLst>
                  <a:ext uri="{FF2B5EF4-FFF2-40B4-BE49-F238E27FC236}">
                    <a16:creationId xmlns:a16="http://schemas.microsoft.com/office/drawing/2014/main" id="{234BC9D1-8F6B-3249-ED79-63FADF428F8C}"/>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3" name="Imagen 12">
                <a:extLst>
                  <a:ext uri="{FF2B5EF4-FFF2-40B4-BE49-F238E27FC236}">
                    <a16:creationId xmlns:a16="http://schemas.microsoft.com/office/drawing/2014/main" id="{4401718A-CC01-A794-6514-65623903E7A9}"/>
                  </a:ext>
                </a:extLst>
              </p:cNvPr>
              <p:cNvPicPr>
                <a:picLocks noChangeAspect="1"/>
              </p:cNvPicPr>
              <p:nvPr/>
            </p:nvPicPr>
            <p:blipFill>
              <a:blip r:embed="rId4"/>
              <a:stretch>
                <a:fillRect/>
              </a:stretch>
            </p:blipFill>
            <p:spPr>
              <a:xfrm>
                <a:off x="0" y="-2594"/>
                <a:ext cx="150998" cy="6860594"/>
              </a:xfrm>
              <a:prstGeom prst="rect">
                <a:avLst/>
              </a:prstGeom>
            </p:spPr>
          </p:pic>
        </p:grpSp>
        <p:sp>
          <p:nvSpPr>
            <p:cNvPr id="9" name="CuadroTexto 8">
              <a:extLst>
                <a:ext uri="{FF2B5EF4-FFF2-40B4-BE49-F238E27FC236}">
                  <a16:creationId xmlns:a16="http://schemas.microsoft.com/office/drawing/2014/main" id="{030A9B97-965B-5272-5329-6F94537A332B}"/>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grpSp>
      <p:graphicFrame>
        <p:nvGraphicFramePr>
          <p:cNvPr id="3" name="Gráfico 2">
            <a:extLst>
              <a:ext uri="{FF2B5EF4-FFF2-40B4-BE49-F238E27FC236}">
                <a16:creationId xmlns:a16="http://schemas.microsoft.com/office/drawing/2014/main" id="{2157B4EB-0C38-58FA-6043-9A646041E338}"/>
              </a:ext>
            </a:extLst>
          </p:cNvPr>
          <p:cNvGraphicFramePr>
            <a:graphicFrameLocks/>
          </p:cNvGraphicFramePr>
          <p:nvPr/>
        </p:nvGraphicFramePr>
        <p:xfrm>
          <a:off x="3776773" y="984106"/>
          <a:ext cx="4962427" cy="488978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1989714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45F18-758C-68D2-34AC-395934DA8537}"/>
            </a:ext>
          </a:extLst>
        </p:cNvPr>
        <p:cNvGrpSpPr/>
        <p:nvPr/>
      </p:nvGrpSpPr>
      <p:grpSpPr>
        <a:xfrm>
          <a:off x="0" y="0"/>
          <a:ext cx="0" cy="0"/>
          <a:chOff x="0" y="0"/>
          <a:chExt cx="0" cy="0"/>
        </a:xfrm>
      </p:grpSpPr>
      <p:grpSp>
        <p:nvGrpSpPr>
          <p:cNvPr id="7" name="Grupo 6">
            <a:extLst>
              <a:ext uri="{FF2B5EF4-FFF2-40B4-BE49-F238E27FC236}">
                <a16:creationId xmlns:a16="http://schemas.microsoft.com/office/drawing/2014/main" id="{8DC68FA4-AA07-15AF-62F1-0C983337E26F}"/>
              </a:ext>
            </a:extLst>
          </p:cNvPr>
          <p:cNvGrpSpPr/>
          <p:nvPr/>
        </p:nvGrpSpPr>
        <p:grpSpPr>
          <a:xfrm>
            <a:off x="794" y="-2147"/>
            <a:ext cx="12190412" cy="6859702"/>
            <a:chOff x="0" y="-2594"/>
            <a:chExt cx="12191999" cy="6860595"/>
          </a:xfrm>
        </p:grpSpPr>
        <p:sp>
          <p:nvSpPr>
            <p:cNvPr id="9" name="Rectángulo 8">
              <a:extLst>
                <a:ext uri="{FF2B5EF4-FFF2-40B4-BE49-F238E27FC236}">
                  <a16:creationId xmlns:a16="http://schemas.microsoft.com/office/drawing/2014/main" id="{CDDE79D0-1A06-C1C9-93FE-331D5FA57DD2}"/>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0" name="Imagen 9">
              <a:extLst>
                <a:ext uri="{FF2B5EF4-FFF2-40B4-BE49-F238E27FC236}">
                  <a16:creationId xmlns:a16="http://schemas.microsoft.com/office/drawing/2014/main" id="{DA5EDAD3-EECF-3F03-C81A-9099D82A19EB}"/>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1" name="Imagen 10">
              <a:extLst>
                <a:ext uri="{FF2B5EF4-FFF2-40B4-BE49-F238E27FC236}">
                  <a16:creationId xmlns:a16="http://schemas.microsoft.com/office/drawing/2014/main" id="{B844DD00-CAE6-D37B-C559-0C3A32F5A45D}"/>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2" name="Imagen 11">
              <a:extLst>
                <a:ext uri="{FF2B5EF4-FFF2-40B4-BE49-F238E27FC236}">
                  <a16:creationId xmlns:a16="http://schemas.microsoft.com/office/drawing/2014/main" id="{E67F6899-39E0-6FC2-D2EC-6E3179F1D488}"/>
                </a:ext>
              </a:extLst>
            </p:cNvPr>
            <p:cNvPicPr>
              <a:picLocks noChangeAspect="1"/>
            </p:cNvPicPr>
            <p:nvPr/>
          </p:nvPicPr>
          <p:blipFill>
            <a:blip r:embed="rId4"/>
            <a:stretch>
              <a:fillRect/>
            </a:stretch>
          </p:blipFill>
          <p:spPr>
            <a:xfrm>
              <a:off x="0" y="-2594"/>
              <a:ext cx="150998" cy="6860594"/>
            </a:xfrm>
            <a:prstGeom prst="rect">
              <a:avLst/>
            </a:prstGeom>
          </p:spPr>
        </p:pic>
      </p:grpSp>
      <p:sp>
        <p:nvSpPr>
          <p:cNvPr id="5" name="Rectángulo 4">
            <a:extLst>
              <a:ext uri="{FF2B5EF4-FFF2-40B4-BE49-F238E27FC236}">
                <a16:creationId xmlns:a16="http://schemas.microsoft.com/office/drawing/2014/main" id="{D43D2120-45E9-D664-38F1-87D055BABB53}"/>
              </a:ext>
            </a:extLst>
          </p:cNvPr>
          <p:cNvSpPr/>
          <p:nvPr/>
        </p:nvSpPr>
        <p:spPr>
          <a:xfrm>
            <a:off x="1394691" y="2807868"/>
            <a:ext cx="10206181"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s-MX"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P012. </a:t>
            </a:r>
            <a:r>
              <a:rPr lang="es-ES"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Califique a los culpables de los principales problemas del país marcando un puntaje de 0 a 10 donde el punto 0 = ninguna responsabilidad y el 10 = máxima responsabilidad</a:t>
            </a:r>
            <a:endParaRPr lang="es-MX" i="1" dirty="0">
              <a:solidFill>
                <a:srgbClr val="00B0F0"/>
              </a:solidFill>
              <a:latin typeface="Arial" panose="020B0604020202020204" pitchFamily="34" charset="0"/>
              <a:ea typeface="Calibri" panose="020F0502020204030204" pitchFamily="34" charset="0"/>
              <a:cs typeface="Arial" panose="020B0604020202020204" pitchFamily="34" charset="0"/>
            </a:endParaRPr>
          </a:p>
        </p:txBody>
      </p:sp>
      <p:sp>
        <p:nvSpPr>
          <p:cNvPr id="2" name="CuadroTexto 1">
            <a:extLst>
              <a:ext uri="{FF2B5EF4-FFF2-40B4-BE49-F238E27FC236}">
                <a16:creationId xmlns:a16="http://schemas.microsoft.com/office/drawing/2014/main" id="{50220C0B-5B24-BE02-FC87-62E85ACBD3E0}"/>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spTree>
    <p:extLst>
      <p:ext uri="{BB962C8B-B14F-4D97-AF65-F5344CB8AC3E}">
        <p14:creationId xmlns:p14="http://schemas.microsoft.com/office/powerpoint/2010/main" val="22550132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D6A27-ED53-4CFE-1ADD-A9D3B3E262B0}"/>
            </a:ext>
          </a:extLst>
        </p:cNvPr>
        <p:cNvGrpSpPr/>
        <p:nvPr/>
      </p:nvGrpSpPr>
      <p:grpSpPr>
        <a:xfrm>
          <a:off x="0" y="0"/>
          <a:ext cx="0" cy="0"/>
          <a:chOff x="0" y="0"/>
          <a:chExt cx="0" cy="0"/>
        </a:xfrm>
      </p:grpSpPr>
      <p:grpSp>
        <p:nvGrpSpPr>
          <p:cNvPr id="7" name="Grupo 6">
            <a:extLst>
              <a:ext uri="{FF2B5EF4-FFF2-40B4-BE49-F238E27FC236}">
                <a16:creationId xmlns:a16="http://schemas.microsoft.com/office/drawing/2014/main" id="{A216D4A2-D984-1C9C-084A-7F2293A55801}"/>
              </a:ext>
            </a:extLst>
          </p:cNvPr>
          <p:cNvGrpSpPr/>
          <p:nvPr/>
        </p:nvGrpSpPr>
        <p:grpSpPr>
          <a:xfrm>
            <a:off x="794" y="-2147"/>
            <a:ext cx="12190412" cy="6859702"/>
            <a:chOff x="794" y="-2147"/>
            <a:chExt cx="12190412" cy="6859702"/>
          </a:xfrm>
        </p:grpSpPr>
        <p:grpSp>
          <p:nvGrpSpPr>
            <p:cNvPr id="8" name="Grupo 7">
              <a:extLst>
                <a:ext uri="{FF2B5EF4-FFF2-40B4-BE49-F238E27FC236}">
                  <a16:creationId xmlns:a16="http://schemas.microsoft.com/office/drawing/2014/main" id="{DA4CF7EF-616E-2B13-4FD8-2293DBCA90A9}"/>
                </a:ext>
              </a:extLst>
            </p:cNvPr>
            <p:cNvGrpSpPr/>
            <p:nvPr/>
          </p:nvGrpSpPr>
          <p:grpSpPr>
            <a:xfrm>
              <a:off x="794" y="-2147"/>
              <a:ext cx="12190412" cy="6859702"/>
              <a:chOff x="0" y="-2594"/>
              <a:chExt cx="12191999" cy="6860595"/>
            </a:xfrm>
          </p:grpSpPr>
          <p:sp>
            <p:nvSpPr>
              <p:cNvPr id="10" name="Rectángulo 9">
                <a:extLst>
                  <a:ext uri="{FF2B5EF4-FFF2-40B4-BE49-F238E27FC236}">
                    <a16:creationId xmlns:a16="http://schemas.microsoft.com/office/drawing/2014/main" id="{E2BA60FA-0A61-F5C8-5AA1-418D792728AB}"/>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1" name="Imagen 10">
                <a:extLst>
                  <a:ext uri="{FF2B5EF4-FFF2-40B4-BE49-F238E27FC236}">
                    <a16:creationId xmlns:a16="http://schemas.microsoft.com/office/drawing/2014/main" id="{B21E124C-DE7D-8443-FA80-3047D79AA4C0}"/>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2" name="Imagen 11">
                <a:extLst>
                  <a:ext uri="{FF2B5EF4-FFF2-40B4-BE49-F238E27FC236}">
                    <a16:creationId xmlns:a16="http://schemas.microsoft.com/office/drawing/2014/main" id="{5EC49475-C2EB-3C38-1C7D-9F457FCB7A97}"/>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3" name="Imagen 12">
                <a:extLst>
                  <a:ext uri="{FF2B5EF4-FFF2-40B4-BE49-F238E27FC236}">
                    <a16:creationId xmlns:a16="http://schemas.microsoft.com/office/drawing/2014/main" id="{3A0EA4DA-04C5-8464-5454-6BDA4FDE21D6}"/>
                  </a:ext>
                </a:extLst>
              </p:cNvPr>
              <p:cNvPicPr>
                <a:picLocks noChangeAspect="1"/>
              </p:cNvPicPr>
              <p:nvPr/>
            </p:nvPicPr>
            <p:blipFill>
              <a:blip r:embed="rId4"/>
              <a:stretch>
                <a:fillRect/>
              </a:stretch>
            </p:blipFill>
            <p:spPr>
              <a:xfrm>
                <a:off x="0" y="-2594"/>
                <a:ext cx="150998" cy="6860594"/>
              </a:xfrm>
              <a:prstGeom prst="rect">
                <a:avLst/>
              </a:prstGeom>
            </p:spPr>
          </p:pic>
        </p:grpSp>
        <p:sp>
          <p:nvSpPr>
            <p:cNvPr id="9" name="CuadroTexto 8">
              <a:extLst>
                <a:ext uri="{FF2B5EF4-FFF2-40B4-BE49-F238E27FC236}">
                  <a16:creationId xmlns:a16="http://schemas.microsoft.com/office/drawing/2014/main" id="{92A583D6-9674-C133-C686-63EF6727E4C2}"/>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grpSp>
      <p:graphicFrame>
        <p:nvGraphicFramePr>
          <p:cNvPr id="3" name="Gráfico 2">
            <a:extLst>
              <a:ext uri="{FF2B5EF4-FFF2-40B4-BE49-F238E27FC236}">
                <a16:creationId xmlns:a16="http://schemas.microsoft.com/office/drawing/2014/main" id="{B98F4FEF-4E6C-C3E0-7C6F-D4A423B1F3B8}"/>
              </a:ext>
            </a:extLst>
          </p:cNvPr>
          <p:cNvGraphicFramePr>
            <a:graphicFrameLocks/>
          </p:cNvGraphicFramePr>
          <p:nvPr/>
        </p:nvGraphicFramePr>
        <p:xfrm>
          <a:off x="324769" y="126713"/>
          <a:ext cx="11866436" cy="6209088"/>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7303616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D6A27-ED53-4CFE-1ADD-A9D3B3E262B0}"/>
            </a:ext>
          </a:extLst>
        </p:cNvPr>
        <p:cNvGrpSpPr/>
        <p:nvPr/>
      </p:nvGrpSpPr>
      <p:grpSpPr>
        <a:xfrm>
          <a:off x="0" y="0"/>
          <a:ext cx="0" cy="0"/>
          <a:chOff x="0" y="0"/>
          <a:chExt cx="0" cy="0"/>
        </a:xfrm>
      </p:grpSpPr>
      <p:grpSp>
        <p:nvGrpSpPr>
          <p:cNvPr id="7" name="Grupo 6">
            <a:extLst>
              <a:ext uri="{FF2B5EF4-FFF2-40B4-BE49-F238E27FC236}">
                <a16:creationId xmlns:a16="http://schemas.microsoft.com/office/drawing/2014/main" id="{A216D4A2-D984-1C9C-084A-7F2293A55801}"/>
              </a:ext>
            </a:extLst>
          </p:cNvPr>
          <p:cNvGrpSpPr/>
          <p:nvPr/>
        </p:nvGrpSpPr>
        <p:grpSpPr>
          <a:xfrm>
            <a:off x="794" y="-2147"/>
            <a:ext cx="12190412" cy="6859702"/>
            <a:chOff x="794" y="-2147"/>
            <a:chExt cx="12190412" cy="6859702"/>
          </a:xfrm>
        </p:grpSpPr>
        <p:grpSp>
          <p:nvGrpSpPr>
            <p:cNvPr id="8" name="Grupo 7">
              <a:extLst>
                <a:ext uri="{FF2B5EF4-FFF2-40B4-BE49-F238E27FC236}">
                  <a16:creationId xmlns:a16="http://schemas.microsoft.com/office/drawing/2014/main" id="{DA4CF7EF-616E-2B13-4FD8-2293DBCA90A9}"/>
                </a:ext>
              </a:extLst>
            </p:cNvPr>
            <p:cNvGrpSpPr/>
            <p:nvPr/>
          </p:nvGrpSpPr>
          <p:grpSpPr>
            <a:xfrm>
              <a:off x="794" y="-2147"/>
              <a:ext cx="12190412" cy="6859702"/>
              <a:chOff x="0" y="-2594"/>
              <a:chExt cx="12191999" cy="6860595"/>
            </a:xfrm>
          </p:grpSpPr>
          <p:sp>
            <p:nvSpPr>
              <p:cNvPr id="10" name="Rectángulo 9">
                <a:extLst>
                  <a:ext uri="{FF2B5EF4-FFF2-40B4-BE49-F238E27FC236}">
                    <a16:creationId xmlns:a16="http://schemas.microsoft.com/office/drawing/2014/main" id="{E2BA60FA-0A61-F5C8-5AA1-418D792728AB}"/>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1" name="Imagen 10">
                <a:extLst>
                  <a:ext uri="{FF2B5EF4-FFF2-40B4-BE49-F238E27FC236}">
                    <a16:creationId xmlns:a16="http://schemas.microsoft.com/office/drawing/2014/main" id="{B21E124C-DE7D-8443-FA80-3047D79AA4C0}"/>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2" name="Imagen 11">
                <a:extLst>
                  <a:ext uri="{FF2B5EF4-FFF2-40B4-BE49-F238E27FC236}">
                    <a16:creationId xmlns:a16="http://schemas.microsoft.com/office/drawing/2014/main" id="{5EC49475-C2EB-3C38-1C7D-9F457FCB7A97}"/>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3" name="Imagen 12">
                <a:extLst>
                  <a:ext uri="{FF2B5EF4-FFF2-40B4-BE49-F238E27FC236}">
                    <a16:creationId xmlns:a16="http://schemas.microsoft.com/office/drawing/2014/main" id="{3A0EA4DA-04C5-8464-5454-6BDA4FDE21D6}"/>
                  </a:ext>
                </a:extLst>
              </p:cNvPr>
              <p:cNvPicPr>
                <a:picLocks noChangeAspect="1"/>
              </p:cNvPicPr>
              <p:nvPr/>
            </p:nvPicPr>
            <p:blipFill>
              <a:blip r:embed="rId4"/>
              <a:stretch>
                <a:fillRect/>
              </a:stretch>
            </p:blipFill>
            <p:spPr>
              <a:xfrm>
                <a:off x="0" y="-2594"/>
                <a:ext cx="150998" cy="6860594"/>
              </a:xfrm>
              <a:prstGeom prst="rect">
                <a:avLst/>
              </a:prstGeom>
            </p:spPr>
          </p:pic>
        </p:grpSp>
        <p:sp>
          <p:nvSpPr>
            <p:cNvPr id="9" name="CuadroTexto 8">
              <a:extLst>
                <a:ext uri="{FF2B5EF4-FFF2-40B4-BE49-F238E27FC236}">
                  <a16:creationId xmlns:a16="http://schemas.microsoft.com/office/drawing/2014/main" id="{92A583D6-9674-C133-C686-63EF6727E4C2}"/>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grpSp>
      <p:graphicFrame>
        <p:nvGraphicFramePr>
          <p:cNvPr id="3" name="Gráfico 2">
            <a:extLst>
              <a:ext uri="{FF2B5EF4-FFF2-40B4-BE49-F238E27FC236}">
                <a16:creationId xmlns:a16="http://schemas.microsoft.com/office/drawing/2014/main" id="{B98F4FEF-4E6C-C3E0-7C6F-D4A423B1F3B8}"/>
              </a:ext>
            </a:extLst>
          </p:cNvPr>
          <p:cNvGraphicFramePr>
            <a:graphicFrameLocks/>
          </p:cNvGraphicFramePr>
          <p:nvPr/>
        </p:nvGraphicFramePr>
        <p:xfrm>
          <a:off x="324769" y="126713"/>
          <a:ext cx="11866436" cy="6209088"/>
        </p:xfrm>
        <a:graphic>
          <a:graphicData uri="http://schemas.openxmlformats.org/drawingml/2006/chart">
            <c:chart xmlns:c="http://schemas.openxmlformats.org/drawingml/2006/chart" xmlns:r="http://schemas.openxmlformats.org/officeDocument/2006/relationships" r:id="rId5"/>
          </a:graphicData>
        </a:graphic>
      </p:graphicFrame>
      <p:sp>
        <p:nvSpPr>
          <p:cNvPr id="2" name="Rectángulo 1">
            <a:extLst>
              <a:ext uri="{FF2B5EF4-FFF2-40B4-BE49-F238E27FC236}">
                <a16:creationId xmlns:a16="http://schemas.microsoft.com/office/drawing/2014/main" id="{65144EC6-C0AB-12E2-5971-C371792050AB}"/>
              </a:ext>
            </a:extLst>
          </p:cNvPr>
          <p:cNvSpPr/>
          <p:nvPr/>
        </p:nvSpPr>
        <p:spPr>
          <a:xfrm>
            <a:off x="324769" y="126713"/>
            <a:ext cx="6314928" cy="62770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Rectángulo 3">
            <a:extLst>
              <a:ext uri="{FF2B5EF4-FFF2-40B4-BE49-F238E27FC236}">
                <a16:creationId xmlns:a16="http://schemas.microsoft.com/office/drawing/2014/main" id="{D2752C9D-3D5C-A329-C70E-3AA21A436E7F}"/>
              </a:ext>
            </a:extLst>
          </p:cNvPr>
          <p:cNvSpPr/>
          <p:nvPr/>
        </p:nvSpPr>
        <p:spPr>
          <a:xfrm>
            <a:off x="7710615" y="147305"/>
            <a:ext cx="2047101" cy="62770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710840FE-CEF1-56F3-5A33-AD6E9C166E5E}"/>
              </a:ext>
            </a:extLst>
          </p:cNvPr>
          <p:cNvSpPr txBox="1"/>
          <p:nvPr/>
        </p:nvSpPr>
        <p:spPr>
          <a:xfrm>
            <a:off x="1070919" y="1186249"/>
            <a:ext cx="4349578" cy="2031325"/>
          </a:xfrm>
          <a:prstGeom prst="rect">
            <a:avLst/>
          </a:prstGeom>
          <a:noFill/>
        </p:spPr>
        <p:txBody>
          <a:bodyPr wrap="square" rtlCol="0">
            <a:spAutoFit/>
          </a:bodyPr>
          <a:lstStyle/>
          <a:p>
            <a:r>
              <a:rPr lang="es-ES" dirty="0"/>
              <a:t>Hay un grupo de encuestados, que suma el 31,5%, que culpan al mismo tiempo a la derecha y a la izquierda como fuente de problemas para Chile. </a:t>
            </a:r>
          </a:p>
          <a:p>
            <a:endParaRPr lang="es-ES" dirty="0"/>
          </a:p>
          <a:p>
            <a:r>
              <a:rPr lang="es-ES" dirty="0"/>
              <a:t>Este grupo tiene características particulares.</a:t>
            </a:r>
          </a:p>
          <a:p>
            <a:endParaRPr lang="es-ES" dirty="0"/>
          </a:p>
        </p:txBody>
      </p:sp>
    </p:spTree>
    <p:extLst>
      <p:ext uri="{BB962C8B-B14F-4D97-AF65-F5344CB8AC3E}">
        <p14:creationId xmlns:p14="http://schemas.microsoft.com/office/powerpoint/2010/main" val="40768350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D6A27-ED53-4CFE-1ADD-A9D3B3E262B0}"/>
            </a:ext>
          </a:extLst>
        </p:cNvPr>
        <p:cNvGrpSpPr/>
        <p:nvPr/>
      </p:nvGrpSpPr>
      <p:grpSpPr>
        <a:xfrm>
          <a:off x="0" y="0"/>
          <a:ext cx="0" cy="0"/>
          <a:chOff x="0" y="0"/>
          <a:chExt cx="0" cy="0"/>
        </a:xfrm>
      </p:grpSpPr>
      <p:grpSp>
        <p:nvGrpSpPr>
          <p:cNvPr id="7" name="Grupo 6">
            <a:extLst>
              <a:ext uri="{FF2B5EF4-FFF2-40B4-BE49-F238E27FC236}">
                <a16:creationId xmlns:a16="http://schemas.microsoft.com/office/drawing/2014/main" id="{A216D4A2-D984-1C9C-084A-7F2293A55801}"/>
              </a:ext>
            </a:extLst>
          </p:cNvPr>
          <p:cNvGrpSpPr/>
          <p:nvPr/>
        </p:nvGrpSpPr>
        <p:grpSpPr>
          <a:xfrm>
            <a:off x="794" y="-2147"/>
            <a:ext cx="12190412" cy="6859702"/>
            <a:chOff x="794" y="-2147"/>
            <a:chExt cx="12190412" cy="6859702"/>
          </a:xfrm>
        </p:grpSpPr>
        <p:grpSp>
          <p:nvGrpSpPr>
            <p:cNvPr id="8" name="Grupo 7">
              <a:extLst>
                <a:ext uri="{FF2B5EF4-FFF2-40B4-BE49-F238E27FC236}">
                  <a16:creationId xmlns:a16="http://schemas.microsoft.com/office/drawing/2014/main" id="{DA4CF7EF-616E-2B13-4FD8-2293DBCA90A9}"/>
                </a:ext>
              </a:extLst>
            </p:cNvPr>
            <p:cNvGrpSpPr/>
            <p:nvPr/>
          </p:nvGrpSpPr>
          <p:grpSpPr>
            <a:xfrm>
              <a:off x="794" y="-2147"/>
              <a:ext cx="12190412" cy="6859702"/>
              <a:chOff x="0" y="-2594"/>
              <a:chExt cx="12191999" cy="6860595"/>
            </a:xfrm>
          </p:grpSpPr>
          <p:sp>
            <p:nvSpPr>
              <p:cNvPr id="10" name="Rectángulo 9">
                <a:extLst>
                  <a:ext uri="{FF2B5EF4-FFF2-40B4-BE49-F238E27FC236}">
                    <a16:creationId xmlns:a16="http://schemas.microsoft.com/office/drawing/2014/main" id="{E2BA60FA-0A61-F5C8-5AA1-418D792728AB}"/>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1" name="Imagen 10">
                <a:extLst>
                  <a:ext uri="{FF2B5EF4-FFF2-40B4-BE49-F238E27FC236}">
                    <a16:creationId xmlns:a16="http://schemas.microsoft.com/office/drawing/2014/main" id="{B21E124C-DE7D-8443-FA80-3047D79AA4C0}"/>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2" name="Imagen 11">
                <a:extLst>
                  <a:ext uri="{FF2B5EF4-FFF2-40B4-BE49-F238E27FC236}">
                    <a16:creationId xmlns:a16="http://schemas.microsoft.com/office/drawing/2014/main" id="{5EC49475-C2EB-3C38-1C7D-9F457FCB7A97}"/>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3" name="Imagen 12">
                <a:extLst>
                  <a:ext uri="{FF2B5EF4-FFF2-40B4-BE49-F238E27FC236}">
                    <a16:creationId xmlns:a16="http://schemas.microsoft.com/office/drawing/2014/main" id="{3A0EA4DA-04C5-8464-5454-6BDA4FDE21D6}"/>
                  </a:ext>
                </a:extLst>
              </p:cNvPr>
              <p:cNvPicPr>
                <a:picLocks noChangeAspect="1"/>
              </p:cNvPicPr>
              <p:nvPr/>
            </p:nvPicPr>
            <p:blipFill>
              <a:blip r:embed="rId4"/>
              <a:stretch>
                <a:fillRect/>
              </a:stretch>
            </p:blipFill>
            <p:spPr>
              <a:xfrm>
                <a:off x="0" y="-2594"/>
                <a:ext cx="150998" cy="6860594"/>
              </a:xfrm>
              <a:prstGeom prst="rect">
                <a:avLst/>
              </a:prstGeom>
            </p:spPr>
          </p:pic>
        </p:grpSp>
        <p:sp>
          <p:nvSpPr>
            <p:cNvPr id="9" name="CuadroTexto 8">
              <a:extLst>
                <a:ext uri="{FF2B5EF4-FFF2-40B4-BE49-F238E27FC236}">
                  <a16:creationId xmlns:a16="http://schemas.microsoft.com/office/drawing/2014/main" id="{92A583D6-9674-C133-C686-63EF6727E4C2}"/>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grpSp>
      <p:graphicFrame>
        <p:nvGraphicFramePr>
          <p:cNvPr id="3" name="Gráfico 2">
            <a:extLst>
              <a:ext uri="{FF2B5EF4-FFF2-40B4-BE49-F238E27FC236}">
                <a16:creationId xmlns:a16="http://schemas.microsoft.com/office/drawing/2014/main" id="{B98F4FEF-4E6C-C3E0-7C6F-D4A423B1F3B8}"/>
              </a:ext>
            </a:extLst>
          </p:cNvPr>
          <p:cNvGraphicFramePr>
            <a:graphicFrameLocks/>
          </p:cNvGraphicFramePr>
          <p:nvPr/>
        </p:nvGraphicFramePr>
        <p:xfrm>
          <a:off x="324769" y="126713"/>
          <a:ext cx="11866436" cy="6209088"/>
        </p:xfrm>
        <a:graphic>
          <a:graphicData uri="http://schemas.openxmlformats.org/drawingml/2006/chart">
            <c:chart xmlns:c="http://schemas.openxmlformats.org/drawingml/2006/chart" xmlns:r="http://schemas.openxmlformats.org/officeDocument/2006/relationships" r:id="rId5"/>
          </a:graphicData>
        </a:graphic>
      </p:graphicFrame>
      <p:sp>
        <p:nvSpPr>
          <p:cNvPr id="2" name="Rectángulo 1">
            <a:extLst>
              <a:ext uri="{FF2B5EF4-FFF2-40B4-BE49-F238E27FC236}">
                <a16:creationId xmlns:a16="http://schemas.microsoft.com/office/drawing/2014/main" id="{65144EC6-C0AB-12E2-5971-C371792050AB}"/>
              </a:ext>
            </a:extLst>
          </p:cNvPr>
          <p:cNvSpPr/>
          <p:nvPr/>
        </p:nvSpPr>
        <p:spPr>
          <a:xfrm>
            <a:off x="324769" y="126713"/>
            <a:ext cx="6314928" cy="62770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Rectángulo 3">
            <a:extLst>
              <a:ext uri="{FF2B5EF4-FFF2-40B4-BE49-F238E27FC236}">
                <a16:creationId xmlns:a16="http://schemas.microsoft.com/office/drawing/2014/main" id="{D2752C9D-3D5C-A329-C70E-3AA21A436E7F}"/>
              </a:ext>
            </a:extLst>
          </p:cNvPr>
          <p:cNvSpPr/>
          <p:nvPr/>
        </p:nvSpPr>
        <p:spPr>
          <a:xfrm>
            <a:off x="7710615" y="147305"/>
            <a:ext cx="2047101" cy="62770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710840FE-CEF1-56F3-5A33-AD6E9C166E5E}"/>
              </a:ext>
            </a:extLst>
          </p:cNvPr>
          <p:cNvSpPr txBox="1"/>
          <p:nvPr/>
        </p:nvSpPr>
        <p:spPr>
          <a:xfrm>
            <a:off x="1070919" y="1186249"/>
            <a:ext cx="4349578" cy="3416320"/>
          </a:xfrm>
          <a:prstGeom prst="rect">
            <a:avLst/>
          </a:prstGeom>
          <a:noFill/>
        </p:spPr>
        <p:txBody>
          <a:bodyPr wrap="square" rtlCol="0">
            <a:spAutoFit/>
          </a:bodyPr>
          <a:lstStyle/>
          <a:p>
            <a:endParaRPr lang="es-ES" dirty="0"/>
          </a:p>
          <a:p>
            <a:r>
              <a:rPr lang="es-ES" dirty="0"/>
              <a:t>En la muestra total, Parisi obtiene 18,09%</a:t>
            </a:r>
          </a:p>
          <a:p>
            <a:r>
              <a:rPr lang="es-ES" dirty="0"/>
              <a:t>Dentro del grupo que culpa a izquierda y derecha Parisi obtiene 23,89%.</a:t>
            </a:r>
          </a:p>
          <a:p>
            <a:endParaRPr lang="es-ES" dirty="0"/>
          </a:p>
          <a:p>
            <a:r>
              <a:rPr lang="es-ES" dirty="0"/>
              <a:t>Es decir, en este grupo Parisi obtiene +5,8 puntos por sobre su promedio general.</a:t>
            </a:r>
          </a:p>
          <a:p>
            <a:endParaRPr lang="es-ES" dirty="0"/>
          </a:p>
          <a:p>
            <a:r>
              <a:rPr lang="es-ES" dirty="0"/>
              <a:t>Del total de quienes votaron Parisi, un 41,06% pertenece al grupo que culpa a la gente de derecha y de izquierda a la vez.</a:t>
            </a:r>
          </a:p>
          <a:p>
            <a:endParaRPr lang="es-ES" dirty="0"/>
          </a:p>
        </p:txBody>
      </p:sp>
    </p:spTree>
    <p:extLst>
      <p:ext uri="{BB962C8B-B14F-4D97-AF65-F5344CB8AC3E}">
        <p14:creationId xmlns:p14="http://schemas.microsoft.com/office/powerpoint/2010/main" val="22167929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B0F0E416-C2EE-ED1D-82CE-760952CE20C5}"/>
              </a:ext>
            </a:extLst>
          </p:cNvPr>
          <p:cNvGraphicFramePr>
            <a:graphicFrameLocks noGrp="1"/>
          </p:cNvGraphicFramePr>
          <p:nvPr/>
        </p:nvGraphicFramePr>
        <p:xfrm>
          <a:off x="1236395" y="643467"/>
          <a:ext cx="9719211" cy="5790798"/>
        </p:xfrm>
        <a:graphic>
          <a:graphicData uri="http://schemas.openxmlformats.org/drawingml/2006/table">
            <a:tbl>
              <a:tblPr firstRow="1" bandRow="1">
                <a:noFill/>
              </a:tblPr>
              <a:tblGrid>
                <a:gridCol w="2872657">
                  <a:extLst>
                    <a:ext uri="{9D8B030D-6E8A-4147-A177-3AD203B41FA5}">
                      <a16:colId xmlns:a16="http://schemas.microsoft.com/office/drawing/2014/main" val="157050917"/>
                    </a:ext>
                  </a:extLst>
                </a:gridCol>
                <a:gridCol w="2102637">
                  <a:extLst>
                    <a:ext uri="{9D8B030D-6E8A-4147-A177-3AD203B41FA5}">
                      <a16:colId xmlns:a16="http://schemas.microsoft.com/office/drawing/2014/main" val="1708594187"/>
                    </a:ext>
                  </a:extLst>
                </a:gridCol>
                <a:gridCol w="2872657">
                  <a:extLst>
                    <a:ext uri="{9D8B030D-6E8A-4147-A177-3AD203B41FA5}">
                      <a16:colId xmlns:a16="http://schemas.microsoft.com/office/drawing/2014/main" val="3136864977"/>
                    </a:ext>
                  </a:extLst>
                </a:gridCol>
                <a:gridCol w="1871260">
                  <a:extLst>
                    <a:ext uri="{9D8B030D-6E8A-4147-A177-3AD203B41FA5}">
                      <a16:colId xmlns:a16="http://schemas.microsoft.com/office/drawing/2014/main" val="3577142248"/>
                    </a:ext>
                  </a:extLst>
                </a:gridCol>
              </a:tblGrid>
              <a:tr h="516809">
                <a:tc>
                  <a:txBody>
                    <a:bodyPr/>
                    <a:lstStyle/>
                    <a:p>
                      <a:r>
                        <a:rPr lang="es-ES" sz="1700" b="1" cap="none" spc="0">
                          <a:solidFill>
                            <a:schemeClr val="bg1"/>
                          </a:solidFill>
                        </a:rPr>
                        <a:t>Presidente</a:t>
                      </a:r>
                    </a:p>
                  </a:txBody>
                  <a:tcPr marL="76429" marR="54592" marT="109185" marB="109185" anchor="ctr">
                    <a:lnL w="12700" cmpd="sng">
                      <a:noFill/>
                    </a:lnL>
                    <a:lnR w="12700" cmpd="sng">
                      <a:noFill/>
                    </a:lnR>
                    <a:lnT w="19050" cap="flat" cmpd="sng" algn="ctr">
                      <a:noFill/>
                      <a:prstDash val="solid"/>
                    </a:lnT>
                    <a:lnB w="38100" cmpd="sng">
                      <a:noFill/>
                    </a:lnB>
                    <a:solidFill>
                      <a:schemeClr val="tx1"/>
                    </a:solidFill>
                  </a:tcPr>
                </a:tc>
                <a:tc>
                  <a:txBody>
                    <a:bodyPr/>
                    <a:lstStyle/>
                    <a:p>
                      <a:pPr algn="ctr"/>
                      <a:r>
                        <a:rPr lang="es-ES" sz="1700" b="1" cap="none" spc="0" dirty="0">
                          <a:solidFill>
                            <a:schemeClr val="bg1"/>
                          </a:solidFill>
                        </a:rPr>
                        <a:t>Media Total</a:t>
                      </a:r>
                    </a:p>
                  </a:txBody>
                  <a:tcPr marL="76429" marR="54592" marT="109185" marB="109185" anchor="ctr">
                    <a:lnL w="12700" cmpd="sng">
                      <a:noFill/>
                    </a:lnL>
                    <a:lnR w="12700" cmpd="sng">
                      <a:noFill/>
                    </a:lnR>
                    <a:lnT w="19050" cap="flat" cmpd="sng" algn="ctr">
                      <a:noFill/>
                      <a:prstDash val="solid"/>
                    </a:lnT>
                    <a:lnB w="38100" cmpd="sng">
                      <a:noFill/>
                    </a:lnB>
                    <a:solidFill>
                      <a:schemeClr val="tx1"/>
                    </a:solidFill>
                  </a:tcPr>
                </a:tc>
                <a:tc>
                  <a:txBody>
                    <a:bodyPr/>
                    <a:lstStyle/>
                    <a:p>
                      <a:pPr algn="ctr"/>
                      <a:r>
                        <a:rPr lang="es-ES" sz="1700" b="1" cap="none" spc="0" dirty="0">
                          <a:solidFill>
                            <a:schemeClr val="bg1"/>
                          </a:solidFill>
                        </a:rPr>
                        <a:t>Grupo que culpa izquierda y derecha a la vez</a:t>
                      </a:r>
                    </a:p>
                  </a:txBody>
                  <a:tcPr marL="76429" marR="54592" marT="109185" marB="109185" anchor="ctr">
                    <a:lnL w="12700" cmpd="sng">
                      <a:noFill/>
                    </a:lnL>
                    <a:lnR w="12700" cmpd="sng">
                      <a:noFill/>
                    </a:lnR>
                    <a:lnT w="19050" cap="flat" cmpd="sng" algn="ctr">
                      <a:noFill/>
                      <a:prstDash val="solid"/>
                    </a:lnT>
                    <a:lnB w="38100" cmpd="sng">
                      <a:noFill/>
                    </a:lnB>
                    <a:solidFill>
                      <a:schemeClr val="tx1"/>
                    </a:solidFill>
                  </a:tcPr>
                </a:tc>
                <a:tc>
                  <a:txBody>
                    <a:bodyPr/>
                    <a:lstStyle/>
                    <a:p>
                      <a:pPr algn="ctr"/>
                      <a:r>
                        <a:rPr lang="es-ES" sz="1700" b="1" cap="none" spc="0" dirty="0">
                          <a:solidFill>
                            <a:schemeClr val="bg1"/>
                          </a:solidFill>
                        </a:rPr>
                        <a:t>Diferencia</a:t>
                      </a:r>
                    </a:p>
                  </a:txBody>
                  <a:tcPr marL="76429" marR="54592" marT="109185" marB="109185" anchor="ctr">
                    <a:lnL w="12700" cmpd="sng">
                      <a:noFill/>
                    </a:lnL>
                    <a:lnR w="12700" cmpd="sng">
                      <a:noFill/>
                    </a:lnR>
                    <a:lnT w="19050" cap="flat" cmpd="sng" algn="ctr">
                      <a:noFill/>
                      <a:prstDash val="solid"/>
                    </a:lnT>
                    <a:lnB w="38100" cmpd="sng">
                      <a:noFill/>
                    </a:lnB>
                    <a:solidFill>
                      <a:schemeClr val="tx1"/>
                    </a:solidFill>
                  </a:tcPr>
                </a:tc>
                <a:extLst>
                  <a:ext uri="{0D108BD9-81ED-4DB2-BD59-A6C34878D82A}">
                    <a16:rowId xmlns:a16="http://schemas.microsoft.com/office/drawing/2014/main" val="2917272007"/>
                  </a:ext>
                </a:extLst>
              </a:tr>
              <a:tr h="421189">
                <a:tc>
                  <a:txBody>
                    <a:bodyPr/>
                    <a:lstStyle/>
                    <a:p>
                      <a:r>
                        <a:rPr lang="es-ES" sz="1400" cap="none" spc="0">
                          <a:solidFill>
                            <a:schemeClr val="tx1"/>
                          </a:solidFill>
                        </a:rPr>
                        <a:t>Jorge Alessandri</a:t>
                      </a:r>
                    </a:p>
                  </a:txBody>
                  <a:tcPr marL="76429" marR="54592" marT="49959" marB="109185" anchor="ctr">
                    <a:lnL w="12700" cmpd="sng">
                      <a:noFill/>
                      <a:prstDash val="solid"/>
                    </a:lnL>
                    <a:lnR w="12700" cmpd="sng">
                      <a:noFill/>
                      <a:prstDash val="solid"/>
                    </a:lnR>
                    <a:lnT w="38100" cmpd="sng">
                      <a:noFill/>
                    </a:lnT>
                    <a:lnB w="12700" cap="flat" cmpd="sng" algn="ctr">
                      <a:solidFill>
                        <a:schemeClr val="tx1"/>
                      </a:solidFill>
                      <a:prstDash val="solid"/>
                    </a:lnB>
                    <a:noFill/>
                  </a:tcPr>
                </a:tc>
                <a:tc>
                  <a:txBody>
                    <a:bodyPr/>
                    <a:lstStyle/>
                    <a:p>
                      <a:pPr algn="ctr"/>
                      <a:r>
                        <a:rPr lang="es-ES" sz="1400" cap="none" spc="0" dirty="0">
                          <a:solidFill>
                            <a:schemeClr val="tx1"/>
                          </a:solidFill>
                        </a:rPr>
                        <a:t>4,38</a:t>
                      </a:r>
                    </a:p>
                  </a:txBody>
                  <a:tcPr marL="76429" marR="54592" marT="49959" marB="109185" anchor="ctr">
                    <a:lnL w="12700" cmpd="sng">
                      <a:noFill/>
                      <a:prstDash val="solid"/>
                    </a:lnL>
                    <a:lnR w="12700" cmpd="sng">
                      <a:noFill/>
                      <a:prstDash val="solid"/>
                    </a:lnR>
                    <a:lnT w="38100" cmpd="sng">
                      <a:noFill/>
                    </a:lnT>
                    <a:lnB w="12700" cap="flat" cmpd="sng" algn="ctr">
                      <a:solidFill>
                        <a:schemeClr val="tx1"/>
                      </a:solidFill>
                      <a:prstDash val="solid"/>
                    </a:lnB>
                    <a:noFill/>
                  </a:tcPr>
                </a:tc>
                <a:tc>
                  <a:txBody>
                    <a:bodyPr/>
                    <a:lstStyle/>
                    <a:p>
                      <a:pPr algn="ctr"/>
                      <a:r>
                        <a:rPr lang="es-ES" sz="1400" cap="none" spc="0">
                          <a:solidFill>
                            <a:schemeClr val="tx1"/>
                          </a:solidFill>
                        </a:rPr>
                        <a:t>4,50</a:t>
                      </a:r>
                    </a:p>
                  </a:txBody>
                  <a:tcPr marL="76429" marR="54592" marT="49959" marB="109185" anchor="ctr">
                    <a:lnL w="12700" cmpd="sng">
                      <a:noFill/>
                      <a:prstDash val="solid"/>
                    </a:lnL>
                    <a:lnR w="12700" cmpd="sng">
                      <a:noFill/>
                      <a:prstDash val="solid"/>
                    </a:lnR>
                    <a:lnT w="38100" cmpd="sng">
                      <a:noFill/>
                    </a:lnT>
                    <a:lnB w="12700" cap="flat" cmpd="sng" algn="ctr">
                      <a:solidFill>
                        <a:schemeClr val="tx1"/>
                      </a:solidFill>
                      <a:prstDash val="solid"/>
                    </a:lnB>
                    <a:noFill/>
                  </a:tcPr>
                </a:tc>
                <a:tc>
                  <a:txBody>
                    <a:bodyPr/>
                    <a:lstStyle/>
                    <a:p>
                      <a:pPr algn="ctr"/>
                      <a:r>
                        <a:rPr lang="es-ES" sz="1400" cap="none" spc="0">
                          <a:solidFill>
                            <a:schemeClr val="tx1"/>
                          </a:solidFill>
                        </a:rPr>
                        <a:t>+0,12</a:t>
                      </a:r>
                    </a:p>
                  </a:txBody>
                  <a:tcPr marL="76429" marR="54592" marT="49959" marB="109185" anchor="ctr">
                    <a:lnL w="12700" cmpd="sng">
                      <a:noFill/>
                      <a:prstDash val="solid"/>
                    </a:lnL>
                    <a:lnR w="12700" cmpd="sng">
                      <a:noFill/>
                      <a:prstDash val="solid"/>
                    </a:lnR>
                    <a:lnT w="38100" cmpd="sng">
                      <a:noFill/>
                    </a:lnT>
                    <a:lnB w="12700" cap="flat" cmpd="sng" algn="ctr">
                      <a:solidFill>
                        <a:schemeClr val="tx1"/>
                      </a:solidFill>
                      <a:prstDash val="solid"/>
                    </a:lnB>
                    <a:noFill/>
                  </a:tcPr>
                </a:tc>
                <a:extLst>
                  <a:ext uri="{0D108BD9-81ED-4DB2-BD59-A6C34878D82A}">
                    <a16:rowId xmlns:a16="http://schemas.microsoft.com/office/drawing/2014/main" val="299926844"/>
                  </a:ext>
                </a:extLst>
              </a:tr>
              <a:tr h="421189">
                <a:tc>
                  <a:txBody>
                    <a:bodyPr/>
                    <a:lstStyle/>
                    <a:p>
                      <a:r>
                        <a:rPr lang="es-ES" sz="1400" cap="none" spc="0">
                          <a:solidFill>
                            <a:schemeClr val="tx1"/>
                          </a:solidFill>
                        </a:rPr>
                        <a:t>Eduardo Frei Montalva</a:t>
                      </a:r>
                    </a:p>
                  </a:txBody>
                  <a:tcPr marL="76429" marR="54592" marT="49959" marB="109185" anchor="ctr">
                    <a:lnL w="12700" cmpd="sng">
                      <a:noFill/>
                      <a:prstDash val="solid"/>
                    </a:lnL>
                    <a:lnR w="12700" cmpd="sng">
                      <a:noFill/>
                      <a:prstDash val="solid"/>
                    </a:lnR>
                    <a:lnT w="12700" cap="flat" cmpd="sng" algn="ctr">
                      <a:solidFill>
                        <a:schemeClr val="tx1"/>
                      </a:solidFill>
                      <a:prstDash val="solid"/>
                    </a:lnT>
                    <a:lnB w="12700" cmpd="sng">
                      <a:noFill/>
                      <a:prstDash val="solid"/>
                    </a:lnB>
                    <a:solidFill>
                      <a:schemeClr val="bg1">
                        <a:lumMod val="95000"/>
                      </a:schemeClr>
                    </a:solidFill>
                  </a:tcPr>
                </a:tc>
                <a:tc>
                  <a:txBody>
                    <a:bodyPr/>
                    <a:lstStyle/>
                    <a:p>
                      <a:pPr algn="ctr"/>
                      <a:r>
                        <a:rPr lang="es-ES" sz="1400" cap="none" spc="0" dirty="0">
                          <a:solidFill>
                            <a:schemeClr val="tx1"/>
                          </a:solidFill>
                        </a:rPr>
                        <a:t>4,38</a:t>
                      </a:r>
                    </a:p>
                  </a:txBody>
                  <a:tcPr marL="76429" marR="54592" marT="49959" marB="109185" anchor="ctr">
                    <a:lnL w="12700" cmpd="sng">
                      <a:noFill/>
                      <a:prstDash val="solid"/>
                    </a:lnL>
                    <a:lnR w="12700" cmpd="sng">
                      <a:noFill/>
                      <a:prstDash val="solid"/>
                    </a:lnR>
                    <a:lnT w="12700" cap="flat" cmpd="sng" algn="ctr">
                      <a:solidFill>
                        <a:schemeClr val="tx1"/>
                      </a:solidFill>
                      <a:prstDash val="solid"/>
                    </a:lnT>
                    <a:lnB w="12700" cmpd="sng">
                      <a:noFill/>
                      <a:prstDash val="solid"/>
                    </a:lnB>
                    <a:solidFill>
                      <a:schemeClr val="bg1">
                        <a:lumMod val="95000"/>
                      </a:schemeClr>
                    </a:solidFill>
                  </a:tcPr>
                </a:tc>
                <a:tc>
                  <a:txBody>
                    <a:bodyPr/>
                    <a:lstStyle/>
                    <a:p>
                      <a:pPr algn="ctr"/>
                      <a:r>
                        <a:rPr lang="es-ES" sz="1400" cap="none" spc="0">
                          <a:solidFill>
                            <a:schemeClr val="tx1"/>
                          </a:solidFill>
                        </a:rPr>
                        <a:t>4,29</a:t>
                      </a:r>
                    </a:p>
                  </a:txBody>
                  <a:tcPr marL="76429" marR="54592" marT="49959" marB="109185" anchor="ctr">
                    <a:lnL w="12700" cmpd="sng">
                      <a:noFill/>
                      <a:prstDash val="solid"/>
                    </a:lnL>
                    <a:lnR w="12700" cmpd="sng">
                      <a:noFill/>
                      <a:prstDash val="solid"/>
                    </a:lnR>
                    <a:lnT w="12700" cap="flat" cmpd="sng" algn="ctr">
                      <a:solidFill>
                        <a:schemeClr val="tx1"/>
                      </a:solidFill>
                      <a:prstDash val="solid"/>
                    </a:lnT>
                    <a:lnB w="12700" cmpd="sng">
                      <a:noFill/>
                      <a:prstDash val="solid"/>
                    </a:lnB>
                    <a:solidFill>
                      <a:schemeClr val="bg1">
                        <a:lumMod val="95000"/>
                      </a:schemeClr>
                    </a:solidFill>
                  </a:tcPr>
                </a:tc>
                <a:tc>
                  <a:txBody>
                    <a:bodyPr/>
                    <a:lstStyle/>
                    <a:p>
                      <a:pPr algn="ctr"/>
                      <a:r>
                        <a:rPr lang="es-ES" sz="1400" cap="none" spc="0">
                          <a:solidFill>
                            <a:schemeClr val="tx1"/>
                          </a:solidFill>
                        </a:rPr>
                        <a:t>−0,09</a:t>
                      </a:r>
                    </a:p>
                  </a:txBody>
                  <a:tcPr marL="76429" marR="54592" marT="49959" marB="109185" anchor="ctr">
                    <a:lnL w="12700" cmpd="sng">
                      <a:noFill/>
                      <a:prstDash val="solid"/>
                    </a:lnL>
                    <a:lnR w="12700" cmpd="sng">
                      <a:noFill/>
                      <a:prstDash val="solid"/>
                    </a:lnR>
                    <a:lnT w="12700" cap="flat" cmpd="sng" algn="ctr">
                      <a:solidFill>
                        <a:schemeClr val="tx1"/>
                      </a:solidFill>
                      <a:prstDash val="solid"/>
                    </a:lnT>
                    <a:lnB w="12700" cmpd="sng">
                      <a:noFill/>
                      <a:prstDash val="solid"/>
                    </a:lnB>
                    <a:solidFill>
                      <a:schemeClr val="bg1">
                        <a:lumMod val="95000"/>
                      </a:schemeClr>
                    </a:solidFill>
                  </a:tcPr>
                </a:tc>
                <a:extLst>
                  <a:ext uri="{0D108BD9-81ED-4DB2-BD59-A6C34878D82A}">
                    <a16:rowId xmlns:a16="http://schemas.microsoft.com/office/drawing/2014/main" val="978321847"/>
                  </a:ext>
                </a:extLst>
              </a:tr>
              <a:tr h="421189">
                <a:tc>
                  <a:txBody>
                    <a:bodyPr/>
                    <a:lstStyle/>
                    <a:p>
                      <a:r>
                        <a:rPr lang="es-ES" sz="1400" cap="none" spc="0">
                          <a:solidFill>
                            <a:schemeClr val="tx1"/>
                          </a:solidFill>
                        </a:rPr>
                        <a:t>Salvador Allende</a:t>
                      </a:r>
                    </a:p>
                  </a:txBody>
                  <a:tcPr marL="76429" marR="54592" marT="49959" marB="109185" anchor="ctr">
                    <a:lnL w="12700" cmpd="sng">
                      <a:noFill/>
                      <a:prstDash val="solid"/>
                    </a:lnL>
                    <a:lnR w="12700" cmpd="sng">
                      <a:noFill/>
                      <a:prstDash val="solid"/>
                    </a:lnR>
                    <a:lnT w="12700" cmpd="sng">
                      <a:noFill/>
                      <a:prstDash val="solid"/>
                    </a:lnT>
                    <a:lnB w="12700" cap="flat" cmpd="sng" algn="ctr">
                      <a:solidFill>
                        <a:schemeClr val="tx1"/>
                      </a:solidFill>
                      <a:prstDash val="solid"/>
                    </a:lnB>
                    <a:noFill/>
                  </a:tcPr>
                </a:tc>
                <a:tc>
                  <a:txBody>
                    <a:bodyPr/>
                    <a:lstStyle/>
                    <a:p>
                      <a:pPr algn="ctr"/>
                      <a:r>
                        <a:rPr lang="es-ES" sz="1400" cap="none" spc="0" dirty="0">
                          <a:solidFill>
                            <a:schemeClr val="tx1"/>
                          </a:solidFill>
                        </a:rPr>
                        <a:t>2,96</a:t>
                      </a:r>
                    </a:p>
                  </a:txBody>
                  <a:tcPr marL="76429" marR="54592" marT="49959" marB="109185" anchor="ctr">
                    <a:lnL w="12700" cmpd="sng">
                      <a:noFill/>
                      <a:prstDash val="solid"/>
                    </a:lnL>
                    <a:lnR w="12700" cmpd="sng">
                      <a:noFill/>
                      <a:prstDash val="solid"/>
                    </a:lnR>
                    <a:lnT w="12700" cmpd="sng">
                      <a:noFill/>
                      <a:prstDash val="solid"/>
                    </a:lnT>
                    <a:lnB w="12700" cap="flat" cmpd="sng" algn="ctr">
                      <a:solidFill>
                        <a:schemeClr val="tx1"/>
                      </a:solidFill>
                      <a:prstDash val="solid"/>
                    </a:lnB>
                    <a:noFill/>
                  </a:tcPr>
                </a:tc>
                <a:tc>
                  <a:txBody>
                    <a:bodyPr/>
                    <a:lstStyle/>
                    <a:p>
                      <a:pPr algn="ctr"/>
                      <a:r>
                        <a:rPr lang="es-ES" sz="1400" cap="none" spc="0" dirty="0">
                          <a:solidFill>
                            <a:schemeClr val="tx1"/>
                          </a:solidFill>
                        </a:rPr>
                        <a:t>2,46</a:t>
                      </a:r>
                    </a:p>
                  </a:txBody>
                  <a:tcPr marL="76429" marR="54592" marT="49959" marB="109185" anchor="ctr">
                    <a:lnL w="12700" cmpd="sng">
                      <a:noFill/>
                      <a:prstDash val="solid"/>
                    </a:lnL>
                    <a:lnR w="12700" cmpd="sng">
                      <a:noFill/>
                      <a:prstDash val="solid"/>
                    </a:lnR>
                    <a:lnT w="12700" cmpd="sng">
                      <a:noFill/>
                      <a:prstDash val="solid"/>
                    </a:lnT>
                    <a:lnB w="12700" cap="flat" cmpd="sng" algn="ctr">
                      <a:solidFill>
                        <a:schemeClr val="tx1"/>
                      </a:solidFill>
                      <a:prstDash val="solid"/>
                    </a:lnB>
                    <a:noFill/>
                  </a:tcPr>
                </a:tc>
                <a:tc>
                  <a:txBody>
                    <a:bodyPr/>
                    <a:lstStyle/>
                    <a:p>
                      <a:pPr algn="ctr"/>
                      <a:r>
                        <a:rPr lang="es-ES" sz="1400" cap="none" spc="0" dirty="0">
                          <a:solidFill>
                            <a:schemeClr val="tx1"/>
                          </a:solidFill>
                        </a:rPr>
                        <a:t>−0,50</a:t>
                      </a:r>
                    </a:p>
                  </a:txBody>
                  <a:tcPr marL="76429" marR="54592" marT="49959" marB="109185" anchor="ctr">
                    <a:lnL w="12700" cmpd="sng">
                      <a:noFill/>
                      <a:prstDash val="solid"/>
                    </a:lnL>
                    <a:lnR w="12700" cmpd="sng">
                      <a:noFill/>
                      <a:prstDash val="solid"/>
                    </a:lnR>
                    <a:lnT w="12700" cmpd="sng">
                      <a:noFill/>
                      <a:prstDash val="solid"/>
                    </a:lnT>
                    <a:lnB w="12700" cap="flat" cmpd="sng" algn="ctr">
                      <a:solidFill>
                        <a:schemeClr val="tx1"/>
                      </a:solidFill>
                      <a:prstDash val="solid"/>
                    </a:lnB>
                    <a:noFill/>
                  </a:tcPr>
                </a:tc>
                <a:extLst>
                  <a:ext uri="{0D108BD9-81ED-4DB2-BD59-A6C34878D82A}">
                    <a16:rowId xmlns:a16="http://schemas.microsoft.com/office/drawing/2014/main" val="2017684350"/>
                  </a:ext>
                </a:extLst>
              </a:tr>
              <a:tr h="421189">
                <a:tc>
                  <a:txBody>
                    <a:bodyPr/>
                    <a:lstStyle/>
                    <a:p>
                      <a:r>
                        <a:rPr lang="es-ES" sz="1400" cap="none" spc="0">
                          <a:solidFill>
                            <a:schemeClr val="tx1"/>
                          </a:solidFill>
                        </a:rPr>
                        <a:t>Augusto Pinochet</a:t>
                      </a:r>
                    </a:p>
                  </a:txBody>
                  <a:tcPr marL="76429" marR="54592" marT="49959" marB="109185" anchor="ctr">
                    <a:lnL w="12700" cmpd="sng">
                      <a:noFill/>
                      <a:prstDash val="solid"/>
                    </a:lnL>
                    <a:lnR w="12700" cmpd="sng">
                      <a:noFill/>
                      <a:prstDash val="solid"/>
                    </a:lnR>
                    <a:lnT w="12700" cap="flat" cmpd="sng" algn="ctr">
                      <a:solidFill>
                        <a:schemeClr val="tx1"/>
                      </a:solidFill>
                      <a:prstDash val="solid"/>
                    </a:lnT>
                    <a:lnB w="12700" cmpd="sng">
                      <a:noFill/>
                      <a:prstDash val="solid"/>
                    </a:lnB>
                    <a:solidFill>
                      <a:schemeClr val="bg1">
                        <a:lumMod val="95000"/>
                      </a:schemeClr>
                    </a:solidFill>
                  </a:tcPr>
                </a:tc>
                <a:tc>
                  <a:txBody>
                    <a:bodyPr/>
                    <a:lstStyle/>
                    <a:p>
                      <a:pPr algn="ctr"/>
                      <a:r>
                        <a:rPr lang="es-ES" sz="1400" cap="none" spc="0">
                          <a:solidFill>
                            <a:schemeClr val="tx1"/>
                          </a:solidFill>
                        </a:rPr>
                        <a:t>3,72</a:t>
                      </a:r>
                    </a:p>
                  </a:txBody>
                  <a:tcPr marL="76429" marR="54592" marT="49959" marB="109185" anchor="ctr">
                    <a:lnL w="12700" cmpd="sng">
                      <a:noFill/>
                      <a:prstDash val="solid"/>
                    </a:lnL>
                    <a:lnR w="12700" cmpd="sng">
                      <a:noFill/>
                      <a:prstDash val="solid"/>
                    </a:lnR>
                    <a:lnT w="12700" cap="flat" cmpd="sng" algn="ctr">
                      <a:solidFill>
                        <a:schemeClr val="tx1"/>
                      </a:solidFill>
                      <a:prstDash val="solid"/>
                    </a:lnT>
                    <a:lnB w="12700" cmpd="sng">
                      <a:noFill/>
                      <a:prstDash val="solid"/>
                    </a:lnB>
                    <a:solidFill>
                      <a:schemeClr val="bg1">
                        <a:lumMod val="95000"/>
                      </a:schemeClr>
                    </a:solidFill>
                  </a:tcPr>
                </a:tc>
                <a:tc>
                  <a:txBody>
                    <a:bodyPr/>
                    <a:lstStyle/>
                    <a:p>
                      <a:pPr algn="ctr"/>
                      <a:r>
                        <a:rPr lang="es-ES" sz="1400" cap="none" spc="0">
                          <a:solidFill>
                            <a:schemeClr val="tx1"/>
                          </a:solidFill>
                        </a:rPr>
                        <a:t>3,96</a:t>
                      </a:r>
                    </a:p>
                  </a:txBody>
                  <a:tcPr marL="76429" marR="54592" marT="49959" marB="109185" anchor="ctr">
                    <a:lnL w="12700" cmpd="sng">
                      <a:noFill/>
                      <a:prstDash val="solid"/>
                    </a:lnL>
                    <a:lnR w="12700" cmpd="sng">
                      <a:noFill/>
                      <a:prstDash val="solid"/>
                    </a:lnR>
                    <a:lnT w="12700" cap="flat" cmpd="sng" algn="ctr">
                      <a:solidFill>
                        <a:schemeClr val="tx1"/>
                      </a:solidFill>
                      <a:prstDash val="solid"/>
                    </a:lnT>
                    <a:lnB w="12700" cmpd="sng">
                      <a:noFill/>
                      <a:prstDash val="solid"/>
                    </a:lnB>
                    <a:solidFill>
                      <a:schemeClr val="bg1">
                        <a:lumMod val="95000"/>
                      </a:schemeClr>
                    </a:solidFill>
                  </a:tcPr>
                </a:tc>
                <a:tc>
                  <a:txBody>
                    <a:bodyPr/>
                    <a:lstStyle/>
                    <a:p>
                      <a:pPr algn="ctr"/>
                      <a:r>
                        <a:rPr lang="es-ES" sz="1400" cap="none" spc="0" dirty="0">
                          <a:solidFill>
                            <a:schemeClr val="tx1"/>
                          </a:solidFill>
                        </a:rPr>
                        <a:t>+0,24</a:t>
                      </a:r>
                    </a:p>
                  </a:txBody>
                  <a:tcPr marL="76429" marR="54592" marT="49959" marB="109185" anchor="ctr">
                    <a:lnL w="12700" cmpd="sng">
                      <a:noFill/>
                      <a:prstDash val="solid"/>
                    </a:lnL>
                    <a:lnR w="12700" cmpd="sng">
                      <a:noFill/>
                      <a:prstDash val="solid"/>
                    </a:lnR>
                    <a:lnT w="12700" cap="flat" cmpd="sng" algn="ctr">
                      <a:solidFill>
                        <a:schemeClr val="tx1"/>
                      </a:solidFill>
                      <a:prstDash val="solid"/>
                    </a:lnT>
                    <a:lnB w="12700" cmpd="sng">
                      <a:noFill/>
                      <a:prstDash val="solid"/>
                    </a:lnB>
                    <a:solidFill>
                      <a:schemeClr val="bg1">
                        <a:lumMod val="95000"/>
                      </a:schemeClr>
                    </a:solidFill>
                  </a:tcPr>
                </a:tc>
                <a:extLst>
                  <a:ext uri="{0D108BD9-81ED-4DB2-BD59-A6C34878D82A}">
                    <a16:rowId xmlns:a16="http://schemas.microsoft.com/office/drawing/2014/main" val="357043933"/>
                  </a:ext>
                </a:extLst>
              </a:tr>
              <a:tr h="421189">
                <a:tc>
                  <a:txBody>
                    <a:bodyPr/>
                    <a:lstStyle/>
                    <a:p>
                      <a:r>
                        <a:rPr lang="es-ES" sz="1400" cap="none" spc="0">
                          <a:solidFill>
                            <a:schemeClr val="tx1"/>
                          </a:solidFill>
                        </a:rPr>
                        <a:t>Patricio Aylwin</a:t>
                      </a:r>
                    </a:p>
                  </a:txBody>
                  <a:tcPr marL="76429" marR="54592" marT="49959" marB="109185" anchor="ctr">
                    <a:lnL w="12700" cmpd="sng">
                      <a:noFill/>
                      <a:prstDash val="solid"/>
                    </a:lnL>
                    <a:lnR w="12700" cmpd="sng">
                      <a:noFill/>
                      <a:prstDash val="solid"/>
                    </a:lnR>
                    <a:lnT w="12700" cmpd="sng">
                      <a:noFill/>
                      <a:prstDash val="solid"/>
                    </a:lnT>
                    <a:lnB w="12700" cap="flat" cmpd="sng" algn="ctr">
                      <a:solidFill>
                        <a:schemeClr val="tx1"/>
                      </a:solidFill>
                      <a:prstDash val="solid"/>
                    </a:lnB>
                    <a:noFill/>
                  </a:tcPr>
                </a:tc>
                <a:tc>
                  <a:txBody>
                    <a:bodyPr/>
                    <a:lstStyle/>
                    <a:p>
                      <a:pPr algn="ctr"/>
                      <a:r>
                        <a:rPr lang="es-ES" sz="1400" cap="none" spc="0">
                          <a:solidFill>
                            <a:schemeClr val="tx1"/>
                          </a:solidFill>
                        </a:rPr>
                        <a:t>4,58</a:t>
                      </a:r>
                    </a:p>
                  </a:txBody>
                  <a:tcPr marL="76429" marR="54592" marT="49959" marB="109185" anchor="ctr">
                    <a:lnL w="12700" cmpd="sng">
                      <a:noFill/>
                      <a:prstDash val="solid"/>
                    </a:lnL>
                    <a:lnR w="12700" cmpd="sng">
                      <a:noFill/>
                      <a:prstDash val="solid"/>
                    </a:lnR>
                    <a:lnT w="12700" cmpd="sng">
                      <a:noFill/>
                      <a:prstDash val="solid"/>
                    </a:lnT>
                    <a:lnB w="12700" cap="flat" cmpd="sng" algn="ctr">
                      <a:solidFill>
                        <a:schemeClr val="tx1"/>
                      </a:solidFill>
                      <a:prstDash val="solid"/>
                    </a:lnB>
                    <a:noFill/>
                  </a:tcPr>
                </a:tc>
                <a:tc>
                  <a:txBody>
                    <a:bodyPr/>
                    <a:lstStyle/>
                    <a:p>
                      <a:pPr algn="ctr"/>
                      <a:r>
                        <a:rPr lang="es-ES" sz="1400" cap="none" spc="0">
                          <a:solidFill>
                            <a:schemeClr val="tx1"/>
                          </a:solidFill>
                        </a:rPr>
                        <a:t>4,65</a:t>
                      </a:r>
                    </a:p>
                  </a:txBody>
                  <a:tcPr marL="76429" marR="54592" marT="49959" marB="109185" anchor="ctr">
                    <a:lnL w="12700" cmpd="sng">
                      <a:noFill/>
                      <a:prstDash val="solid"/>
                    </a:lnL>
                    <a:lnR w="12700" cmpd="sng">
                      <a:noFill/>
                      <a:prstDash val="solid"/>
                    </a:lnR>
                    <a:lnT w="12700" cmpd="sng">
                      <a:noFill/>
                      <a:prstDash val="solid"/>
                    </a:lnT>
                    <a:lnB w="12700" cap="flat" cmpd="sng" algn="ctr">
                      <a:solidFill>
                        <a:schemeClr val="tx1"/>
                      </a:solidFill>
                      <a:prstDash val="solid"/>
                    </a:lnB>
                    <a:noFill/>
                  </a:tcPr>
                </a:tc>
                <a:tc>
                  <a:txBody>
                    <a:bodyPr/>
                    <a:lstStyle/>
                    <a:p>
                      <a:pPr algn="ctr"/>
                      <a:r>
                        <a:rPr lang="es-ES" sz="1400" cap="none" spc="0" dirty="0">
                          <a:solidFill>
                            <a:schemeClr val="tx1"/>
                          </a:solidFill>
                        </a:rPr>
                        <a:t>+0,07</a:t>
                      </a:r>
                    </a:p>
                  </a:txBody>
                  <a:tcPr marL="76429" marR="54592" marT="49959" marB="109185" anchor="ctr">
                    <a:lnL w="12700" cmpd="sng">
                      <a:noFill/>
                      <a:prstDash val="solid"/>
                    </a:lnL>
                    <a:lnR w="12700" cmpd="sng">
                      <a:noFill/>
                      <a:prstDash val="solid"/>
                    </a:lnR>
                    <a:lnT w="12700" cmpd="sng">
                      <a:noFill/>
                      <a:prstDash val="solid"/>
                    </a:lnT>
                    <a:lnB w="12700" cap="flat" cmpd="sng" algn="ctr">
                      <a:solidFill>
                        <a:schemeClr val="tx1"/>
                      </a:solidFill>
                      <a:prstDash val="solid"/>
                    </a:lnB>
                    <a:noFill/>
                  </a:tcPr>
                </a:tc>
                <a:extLst>
                  <a:ext uri="{0D108BD9-81ED-4DB2-BD59-A6C34878D82A}">
                    <a16:rowId xmlns:a16="http://schemas.microsoft.com/office/drawing/2014/main" val="3880041475"/>
                  </a:ext>
                </a:extLst>
              </a:tr>
              <a:tr h="421189">
                <a:tc>
                  <a:txBody>
                    <a:bodyPr/>
                    <a:lstStyle/>
                    <a:p>
                      <a:r>
                        <a:rPr lang="es-ES" sz="1400" cap="none" spc="0">
                          <a:solidFill>
                            <a:schemeClr val="tx1"/>
                          </a:solidFill>
                        </a:rPr>
                        <a:t>Eduardo Frei Ruiz-Tagle</a:t>
                      </a:r>
                    </a:p>
                  </a:txBody>
                  <a:tcPr marL="76429" marR="54592" marT="49959" marB="109185" anchor="ctr">
                    <a:lnL w="12700" cmpd="sng">
                      <a:noFill/>
                      <a:prstDash val="solid"/>
                    </a:lnL>
                    <a:lnR w="12700" cmpd="sng">
                      <a:noFill/>
                      <a:prstDash val="solid"/>
                    </a:lnR>
                    <a:lnT w="12700" cap="flat" cmpd="sng" algn="ctr">
                      <a:solidFill>
                        <a:schemeClr val="tx1"/>
                      </a:solidFill>
                      <a:prstDash val="solid"/>
                    </a:lnT>
                    <a:lnB w="12700" cmpd="sng">
                      <a:noFill/>
                      <a:prstDash val="solid"/>
                    </a:lnB>
                    <a:solidFill>
                      <a:schemeClr val="bg1">
                        <a:lumMod val="95000"/>
                      </a:schemeClr>
                    </a:solidFill>
                  </a:tcPr>
                </a:tc>
                <a:tc>
                  <a:txBody>
                    <a:bodyPr/>
                    <a:lstStyle/>
                    <a:p>
                      <a:pPr algn="ctr"/>
                      <a:r>
                        <a:rPr lang="es-ES" sz="1400" cap="none" spc="0">
                          <a:solidFill>
                            <a:schemeClr val="tx1"/>
                          </a:solidFill>
                        </a:rPr>
                        <a:t>4,25</a:t>
                      </a:r>
                    </a:p>
                  </a:txBody>
                  <a:tcPr marL="76429" marR="54592" marT="49959" marB="109185" anchor="ctr">
                    <a:lnL w="12700" cmpd="sng">
                      <a:noFill/>
                      <a:prstDash val="solid"/>
                    </a:lnL>
                    <a:lnR w="12700" cmpd="sng">
                      <a:noFill/>
                      <a:prstDash val="solid"/>
                    </a:lnR>
                    <a:lnT w="12700" cap="flat" cmpd="sng" algn="ctr">
                      <a:solidFill>
                        <a:schemeClr val="tx1"/>
                      </a:solidFill>
                      <a:prstDash val="solid"/>
                    </a:lnT>
                    <a:lnB w="12700" cmpd="sng">
                      <a:noFill/>
                      <a:prstDash val="solid"/>
                    </a:lnB>
                    <a:solidFill>
                      <a:schemeClr val="bg1">
                        <a:lumMod val="95000"/>
                      </a:schemeClr>
                    </a:solidFill>
                  </a:tcPr>
                </a:tc>
                <a:tc>
                  <a:txBody>
                    <a:bodyPr/>
                    <a:lstStyle/>
                    <a:p>
                      <a:pPr algn="ctr"/>
                      <a:r>
                        <a:rPr lang="es-ES" sz="1400" cap="none" spc="0">
                          <a:solidFill>
                            <a:schemeClr val="tx1"/>
                          </a:solidFill>
                        </a:rPr>
                        <a:t>4,27</a:t>
                      </a:r>
                    </a:p>
                  </a:txBody>
                  <a:tcPr marL="76429" marR="54592" marT="49959" marB="109185" anchor="ctr">
                    <a:lnL w="12700" cmpd="sng">
                      <a:noFill/>
                      <a:prstDash val="solid"/>
                    </a:lnL>
                    <a:lnR w="12700" cmpd="sng">
                      <a:noFill/>
                      <a:prstDash val="solid"/>
                    </a:lnR>
                    <a:lnT w="12700" cap="flat" cmpd="sng" algn="ctr">
                      <a:solidFill>
                        <a:schemeClr val="tx1"/>
                      </a:solidFill>
                      <a:prstDash val="solid"/>
                    </a:lnT>
                    <a:lnB w="12700" cmpd="sng">
                      <a:noFill/>
                      <a:prstDash val="solid"/>
                    </a:lnB>
                    <a:solidFill>
                      <a:schemeClr val="bg1">
                        <a:lumMod val="95000"/>
                      </a:schemeClr>
                    </a:solidFill>
                  </a:tcPr>
                </a:tc>
                <a:tc>
                  <a:txBody>
                    <a:bodyPr/>
                    <a:lstStyle/>
                    <a:p>
                      <a:pPr algn="ctr"/>
                      <a:r>
                        <a:rPr lang="es-ES" sz="1400" cap="none" spc="0" dirty="0">
                          <a:solidFill>
                            <a:schemeClr val="tx1"/>
                          </a:solidFill>
                        </a:rPr>
                        <a:t>+0,03</a:t>
                      </a:r>
                    </a:p>
                  </a:txBody>
                  <a:tcPr marL="76429" marR="54592" marT="49959" marB="109185" anchor="ctr">
                    <a:lnL w="12700" cmpd="sng">
                      <a:noFill/>
                      <a:prstDash val="solid"/>
                    </a:lnL>
                    <a:lnR w="12700" cmpd="sng">
                      <a:noFill/>
                      <a:prstDash val="solid"/>
                    </a:lnR>
                    <a:lnT w="12700" cap="flat" cmpd="sng" algn="ctr">
                      <a:solidFill>
                        <a:schemeClr val="tx1"/>
                      </a:solidFill>
                      <a:prstDash val="solid"/>
                    </a:lnT>
                    <a:lnB w="12700" cmpd="sng">
                      <a:noFill/>
                      <a:prstDash val="solid"/>
                    </a:lnB>
                    <a:solidFill>
                      <a:schemeClr val="bg1">
                        <a:lumMod val="95000"/>
                      </a:schemeClr>
                    </a:solidFill>
                  </a:tcPr>
                </a:tc>
                <a:extLst>
                  <a:ext uri="{0D108BD9-81ED-4DB2-BD59-A6C34878D82A}">
                    <a16:rowId xmlns:a16="http://schemas.microsoft.com/office/drawing/2014/main" val="129408288"/>
                  </a:ext>
                </a:extLst>
              </a:tr>
              <a:tr h="421189">
                <a:tc>
                  <a:txBody>
                    <a:bodyPr/>
                    <a:lstStyle/>
                    <a:p>
                      <a:r>
                        <a:rPr lang="es-ES" sz="1400" cap="none" spc="0">
                          <a:solidFill>
                            <a:schemeClr val="tx1"/>
                          </a:solidFill>
                        </a:rPr>
                        <a:t>Ricardo Lagos</a:t>
                      </a:r>
                    </a:p>
                  </a:txBody>
                  <a:tcPr marL="76429" marR="54592" marT="49959" marB="109185" anchor="ctr">
                    <a:lnL w="12700" cmpd="sng">
                      <a:noFill/>
                      <a:prstDash val="solid"/>
                    </a:lnL>
                    <a:lnR w="12700" cmpd="sng">
                      <a:noFill/>
                      <a:prstDash val="solid"/>
                    </a:lnR>
                    <a:lnT w="12700" cmpd="sng">
                      <a:noFill/>
                      <a:prstDash val="solid"/>
                    </a:lnT>
                    <a:lnB w="12700" cap="flat" cmpd="sng" algn="ctr">
                      <a:solidFill>
                        <a:schemeClr val="tx1"/>
                      </a:solidFill>
                      <a:prstDash val="solid"/>
                    </a:lnB>
                    <a:noFill/>
                  </a:tcPr>
                </a:tc>
                <a:tc>
                  <a:txBody>
                    <a:bodyPr/>
                    <a:lstStyle/>
                    <a:p>
                      <a:pPr algn="ctr"/>
                      <a:r>
                        <a:rPr lang="es-ES" sz="1400" cap="none" spc="0">
                          <a:solidFill>
                            <a:schemeClr val="tx1"/>
                          </a:solidFill>
                        </a:rPr>
                        <a:t>4,21</a:t>
                      </a:r>
                    </a:p>
                  </a:txBody>
                  <a:tcPr marL="76429" marR="54592" marT="49959" marB="109185" anchor="ctr">
                    <a:lnL w="12700" cmpd="sng">
                      <a:noFill/>
                      <a:prstDash val="solid"/>
                    </a:lnL>
                    <a:lnR w="12700" cmpd="sng">
                      <a:noFill/>
                      <a:prstDash val="solid"/>
                    </a:lnR>
                    <a:lnT w="12700" cmpd="sng">
                      <a:noFill/>
                      <a:prstDash val="solid"/>
                    </a:lnT>
                    <a:lnB w="12700" cap="flat" cmpd="sng" algn="ctr">
                      <a:solidFill>
                        <a:schemeClr val="tx1"/>
                      </a:solidFill>
                      <a:prstDash val="solid"/>
                    </a:lnB>
                    <a:noFill/>
                  </a:tcPr>
                </a:tc>
                <a:tc>
                  <a:txBody>
                    <a:bodyPr/>
                    <a:lstStyle/>
                    <a:p>
                      <a:pPr algn="ctr"/>
                      <a:r>
                        <a:rPr lang="es-ES" sz="1400" cap="none" spc="0">
                          <a:solidFill>
                            <a:schemeClr val="tx1"/>
                          </a:solidFill>
                        </a:rPr>
                        <a:t>4,10</a:t>
                      </a:r>
                    </a:p>
                  </a:txBody>
                  <a:tcPr marL="76429" marR="54592" marT="49959" marB="109185" anchor="ctr">
                    <a:lnL w="12700" cmpd="sng">
                      <a:noFill/>
                      <a:prstDash val="solid"/>
                    </a:lnL>
                    <a:lnR w="12700" cmpd="sng">
                      <a:noFill/>
                      <a:prstDash val="solid"/>
                    </a:lnR>
                    <a:lnT w="12700" cmpd="sng">
                      <a:noFill/>
                      <a:prstDash val="solid"/>
                    </a:lnT>
                    <a:lnB w="12700" cap="flat" cmpd="sng" algn="ctr">
                      <a:solidFill>
                        <a:schemeClr val="tx1"/>
                      </a:solidFill>
                      <a:prstDash val="solid"/>
                    </a:lnB>
                    <a:noFill/>
                  </a:tcPr>
                </a:tc>
                <a:tc>
                  <a:txBody>
                    <a:bodyPr/>
                    <a:lstStyle/>
                    <a:p>
                      <a:pPr algn="ctr"/>
                      <a:r>
                        <a:rPr lang="es-ES" sz="1400" cap="none" spc="0" dirty="0">
                          <a:solidFill>
                            <a:schemeClr val="tx1"/>
                          </a:solidFill>
                        </a:rPr>
                        <a:t>−0,10</a:t>
                      </a:r>
                    </a:p>
                  </a:txBody>
                  <a:tcPr marL="76429" marR="54592" marT="49959" marB="109185" anchor="ctr">
                    <a:lnL w="12700" cmpd="sng">
                      <a:noFill/>
                      <a:prstDash val="solid"/>
                    </a:lnL>
                    <a:lnR w="12700" cmpd="sng">
                      <a:noFill/>
                      <a:prstDash val="solid"/>
                    </a:lnR>
                    <a:lnT w="12700" cmpd="sng">
                      <a:noFill/>
                      <a:prstDash val="solid"/>
                    </a:lnT>
                    <a:lnB w="12700" cap="flat" cmpd="sng" algn="ctr">
                      <a:solidFill>
                        <a:schemeClr val="tx1"/>
                      </a:solidFill>
                      <a:prstDash val="solid"/>
                    </a:lnB>
                    <a:noFill/>
                  </a:tcPr>
                </a:tc>
                <a:extLst>
                  <a:ext uri="{0D108BD9-81ED-4DB2-BD59-A6C34878D82A}">
                    <a16:rowId xmlns:a16="http://schemas.microsoft.com/office/drawing/2014/main" val="956800198"/>
                  </a:ext>
                </a:extLst>
              </a:tr>
              <a:tr h="421189">
                <a:tc>
                  <a:txBody>
                    <a:bodyPr/>
                    <a:lstStyle/>
                    <a:p>
                      <a:r>
                        <a:rPr lang="es-ES" sz="1400" cap="none" spc="0">
                          <a:solidFill>
                            <a:schemeClr val="tx1"/>
                          </a:solidFill>
                        </a:rPr>
                        <a:t>Michelle Bachelet I</a:t>
                      </a:r>
                    </a:p>
                  </a:txBody>
                  <a:tcPr marL="76429" marR="54592" marT="49959" marB="109185" anchor="ctr">
                    <a:lnL w="12700" cmpd="sng">
                      <a:noFill/>
                      <a:prstDash val="solid"/>
                    </a:lnL>
                    <a:lnR w="12700" cmpd="sng">
                      <a:noFill/>
                      <a:prstDash val="solid"/>
                    </a:lnR>
                    <a:lnT w="12700" cap="flat" cmpd="sng" algn="ctr">
                      <a:solidFill>
                        <a:schemeClr val="tx1"/>
                      </a:solidFill>
                      <a:prstDash val="solid"/>
                    </a:lnT>
                    <a:lnB w="12700" cmpd="sng">
                      <a:noFill/>
                      <a:prstDash val="solid"/>
                    </a:lnB>
                    <a:solidFill>
                      <a:schemeClr val="bg1">
                        <a:lumMod val="95000"/>
                      </a:schemeClr>
                    </a:solidFill>
                  </a:tcPr>
                </a:tc>
                <a:tc>
                  <a:txBody>
                    <a:bodyPr/>
                    <a:lstStyle/>
                    <a:p>
                      <a:pPr algn="ctr"/>
                      <a:r>
                        <a:rPr lang="es-ES" sz="1400" cap="none" spc="0">
                          <a:solidFill>
                            <a:schemeClr val="tx1"/>
                          </a:solidFill>
                        </a:rPr>
                        <a:t>4,16</a:t>
                      </a:r>
                    </a:p>
                  </a:txBody>
                  <a:tcPr marL="76429" marR="54592" marT="49959" marB="109185" anchor="ctr">
                    <a:lnL w="12700" cmpd="sng">
                      <a:noFill/>
                      <a:prstDash val="solid"/>
                    </a:lnL>
                    <a:lnR w="12700" cmpd="sng">
                      <a:noFill/>
                      <a:prstDash val="solid"/>
                    </a:lnR>
                    <a:lnT w="12700" cap="flat" cmpd="sng" algn="ctr">
                      <a:solidFill>
                        <a:schemeClr val="tx1"/>
                      </a:solidFill>
                      <a:prstDash val="solid"/>
                    </a:lnT>
                    <a:lnB w="12700" cmpd="sng">
                      <a:noFill/>
                      <a:prstDash val="solid"/>
                    </a:lnB>
                    <a:solidFill>
                      <a:schemeClr val="bg1">
                        <a:lumMod val="95000"/>
                      </a:schemeClr>
                    </a:solidFill>
                  </a:tcPr>
                </a:tc>
                <a:tc>
                  <a:txBody>
                    <a:bodyPr/>
                    <a:lstStyle/>
                    <a:p>
                      <a:pPr algn="ctr"/>
                      <a:r>
                        <a:rPr lang="es-ES" sz="1400" cap="none" spc="0">
                          <a:solidFill>
                            <a:schemeClr val="tx1"/>
                          </a:solidFill>
                        </a:rPr>
                        <a:t>3,80</a:t>
                      </a:r>
                    </a:p>
                  </a:txBody>
                  <a:tcPr marL="76429" marR="54592" marT="49959" marB="109185" anchor="ctr">
                    <a:lnL w="12700" cmpd="sng">
                      <a:noFill/>
                      <a:prstDash val="solid"/>
                    </a:lnL>
                    <a:lnR w="12700" cmpd="sng">
                      <a:noFill/>
                      <a:prstDash val="solid"/>
                    </a:lnR>
                    <a:lnT w="12700" cap="flat" cmpd="sng" algn="ctr">
                      <a:solidFill>
                        <a:schemeClr val="tx1"/>
                      </a:solidFill>
                      <a:prstDash val="solid"/>
                    </a:lnT>
                    <a:lnB w="12700" cmpd="sng">
                      <a:noFill/>
                      <a:prstDash val="solid"/>
                    </a:lnB>
                    <a:solidFill>
                      <a:schemeClr val="bg1">
                        <a:lumMod val="95000"/>
                      </a:schemeClr>
                    </a:solidFill>
                  </a:tcPr>
                </a:tc>
                <a:tc>
                  <a:txBody>
                    <a:bodyPr/>
                    <a:lstStyle/>
                    <a:p>
                      <a:pPr algn="ctr"/>
                      <a:r>
                        <a:rPr lang="es-ES" sz="1400" cap="none" spc="0" dirty="0">
                          <a:solidFill>
                            <a:schemeClr val="tx1"/>
                          </a:solidFill>
                        </a:rPr>
                        <a:t>−0,36</a:t>
                      </a:r>
                    </a:p>
                  </a:txBody>
                  <a:tcPr marL="76429" marR="54592" marT="49959" marB="109185" anchor="ctr">
                    <a:lnL w="12700" cmpd="sng">
                      <a:noFill/>
                      <a:prstDash val="solid"/>
                    </a:lnL>
                    <a:lnR w="12700" cmpd="sng">
                      <a:noFill/>
                      <a:prstDash val="solid"/>
                    </a:lnR>
                    <a:lnT w="12700" cap="flat" cmpd="sng" algn="ctr">
                      <a:solidFill>
                        <a:schemeClr val="tx1"/>
                      </a:solidFill>
                      <a:prstDash val="solid"/>
                    </a:lnT>
                    <a:lnB w="12700" cmpd="sng">
                      <a:noFill/>
                      <a:prstDash val="solid"/>
                    </a:lnB>
                    <a:solidFill>
                      <a:schemeClr val="bg1">
                        <a:lumMod val="95000"/>
                      </a:schemeClr>
                    </a:solidFill>
                  </a:tcPr>
                </a:tc>
                <a:extLst>
                  <a:ext uri="{0D108BD9-81ED-4DB2-BD59-A6C34878D82A}">
                    <a16:rowId xmlns:a16="http://schemas.microsoft.com/office/drawing/2014/main" val="2875583745"/>
                  </a:ext>
                </a:extLst>
              </a:tr>
              <a:tr h="421189">
                <a:tc>
                  <a:txBody>
                    <a:bodyPr/>
                    <a:lstStyle/>
                    <a:p>
                      <a:r>
                        <a:rPr lang="es-ES" sz="1400" cap="none" spc="0">
                          <a:solidFill>
                            <a:schemeClr val="tx1"/>
                          </a:solidFill>
                        </a:rPr>
                        <a:t>Sebastián Piñera I</a:t>
                      </a:r>
                    </a:p>
                  </a:txBody>
                  <a:tcPr marL="76429" marR="54592" marT="49959" marB="109185" anchor="ctr">
                    <a:lnL w="12700" cmpd="sng">
                      <a:noFill/>
                      <a:prstDash val="solid"/>
                    </a:lnL>
                    <a:lnR w="12700" cmpd="sng">
                      <a:noFill/>
                      <a:prstDash val="solid"/>
                    </a:lnR>
                    <a:lnT w="12700" cmpd="sng">
                      <a:noFill/>
                      <a:prstDash val="solid"/>
                    </a:lnT>
                    <a:lnB w="12700" cap="flat" cmpd="sng" algn="ctr">
                      <a:solidFill>
                        <a:schemeClr val="tx1"/>
                      </a:solidFill>
                      <a:prstDash val="solid"/>
                    </a:lnB>
                    <a:noFill/>
                  </a:tcPr>
                </a:tc>
                <a:tc>
                  <a:txBody>
                    <a:bodyPr/>
                    <a:lstStyle/>
                    <a:p>
                      <a:pPr algn="ctr"/>
                      <a:r>
                        <a:rPr lang="es-ES" sz="1400" cap="none" spc="0">
                          <a:solidFill>
                            <a:schemeClr val="tx1"/>
                          </a:solidFill>
                        </a:rPr>
                        <a:t>5,17</a:t>
                      </a:r>
                    </a:p>
                  </a:txBody>
                  <a:tcPr marL="76429" marR="54592" marT="49959" marB="109185" anchor="ctr">
                    <a:lnL w="12700" cmpd="sng">
                      <a:noFill/>
                      <a:prstDash val="solid"/>
                    </a:lnL>
                    <a:lnR w="12700" cmpd="sng">
                      <a:noFill/>
                      <a:prstDash val="solid"/>
                    </a:lnR>
                    <a:lnT w="12700" cmpd="sng">
                      <a:noFill/>
                      <a:prstDash val="solid"/>
                    </a:lnT>
                    <a:lnB w="12700" cap="flat" cmpd="sng" algn="ctr">
                      <a:solidFill>
                        <a:schemeClr val="tx1"/>
                      </a:solidFill>
                      <a:prstDash val="solid"/>
                    </a:lnB>
                    <a:noFill/>
                  </a:tcPr>
                </a:tc>
                <a:tc>
                  <a:txBody>
                    <a:bodyPr/>
                    <a:lstStyle/>
                    <a:p>
                      <a:pPr algn="ctr"/>
                      <a:r>
                        <a:rPr lang="es-ES" sz="1400" cap="none" spc="0">
                          <a:solidFill>
                            <a:schemeClr val="tx1"/>
                          </a:solidFill>
                        </a:rPr>
                        <a:t>5,27</a:t>
                      </a:r>
                    </a:p>
                  </a:txBody>
                  <a:tcPr marL="76429" marR="54592" marT="49959" marB="109185" anchor="ctr">
                    <a:lnL w="12700" cmpd="sng">
                      <a:noFill/>
                      <a:prstDash val="solid"/>
                    </a:lnL>
                    <a:lnR w="12700" cmpd="sng">
                      <a:noFill/>
                      <a:prstDash val="solid"/>
                    </a:lnR>
                    <a:lnT w="12700" cmpd="sng">
                      <a:noFill/>
                      <a:prstDash val="solid"/>
                    </a:lnT>
                    <a:lnB w="12700" cap="flat" cmpd="sng" algn="ctr">
                      <a:solidFill>
                        <a:schemeClr val="tx1"/>
                      </a:solidFill>
                      <a:prstDash val="solid"/>
                    </a:lnB>
                    <a:noFill/>
                  </a:tcPr>
                </a:tc>
                <a:tc>
                  <a:txBody>
                    <a:bodyPr/>
                    <a:lstStyle/>
                    <a:p>
                      <a:pPr algn="ctr"/>
                      <a:r>
                        <a:rPr lang="es-ES" sz="1400" cap="none" spc="0" dirty="0">
                          <a:solidFill>
                            <a:schemeClr val="tx1"/>
                          </a:solidFill>
                        </a:rPr>
                        <a:t>+0,10</a:t>
                      </a:r>
                    </a:p>
                  </a:txBody>
                  <a:tcPr marL="76429" marR="54592" marT="49959" marB="109185" anchor="ctr">
                    <a:lnL w="12700" cmpd="sng">
                      <a:noFill/>
                      <a:prstDash val="solid"/>
                    </a:lnL>
                    <a:lnR w="12700" cmpd="sng">
                      <a:noFill/>
                      <a:prstDash val="solid"/>
                    </a:lnR>
                    <a:lnT w="12700" cmpd="sng">
                      <a:noFill/>
                      <a:prstDash val="solid"/>
                    </a:lnT>
                    <a:lnB w="12700" cap="flat" cmpd="sng" algn="ctr">
                      <a:solidFill>
                        <a:schemeClr val="tx1"/>
                      </a:solidFill>
                      <a:prstDash val="solid"/>
                    </a:lnB>
                    <a:noFill/>
                  </a:tcPr>
                </a:tc>
                <a:extLst>
                  <a:ext uri="{0D108BD9-81ED-4DB2-BD59-A6C34878D82A}">
                    <a16:rowId xmlns:a16="http://schemas.microsoft.com/office/drawing/2014/main" val="1804104555"/>
                  </a:ext>
                </a:extLst>
              </a:tr>
              <a:tr h="421189">
                <a:tc>
                  <a:txBody>
                    <a:bodyPr/>
                    <a:lstStyle/>
                    <a:p>
                      <a:r>
                        <a:rPr lang="es-ES" sz="1400" cap="none" spc="0">
                          <a:solidFill>
                            <a:schemeClr val="tx1"/>
                          </a:solidFill>
                        </a:rPr>
                        <a:t>Michelle Bachelet II</a:t>
                      </a:r>
                    </a:p>
                  </a:txBody>
                  <a:tcPr marL="76429" marR="54592" marT="49959" marB="109185" anchor="ctr">
                    <a:lnL w="12700" cmpd="sng">
                      <a:noFill/>
                      <a:prstDash val="solid"/>
                    </a:lnL>
                    <a:lnR w="12700" cmpd="sng">
                      <a:noFill/>
                      <a:prstDash val="solid"/>
                    </a:lnR>
                    <a:lnT w="12700" cap="flat" cmpd="sng" algn="ctr">
                      <a:solidFill>
                        <a:schemeClr val="tx1"/>
                      </a:solidFill>
                      <a:prstDash val="solid"/>
                    </a:lnT>
                    <a:lnB w="12700" cmpd="sng">
                      <a:noFill/>
                      <a:prstDash val="solid"/>
                    </a:lnB>
                    <a:solidFill>
                      <a:schemeClr val="bg1">
                        <a:lumMod val="95000"/>
                      </a:schemeClr>
                    </a:solidFill>
                  </a:tcPr>
                </a:tc>
                <a:tc>
                  <a:txBody>
                    <a:bodyPr/>
                    <a:lstStyle/>
                    <a:p>
                      <a:pPr algn="ctr"/>
                      <a:r>
                        <a:rPr lang="es-ES" sz="1400" cap="none" spc="0">
                          <a:solidFill>
                            <a:schemeClr val="tx1"/>
                          </a:solidFill>
                        </a:rPr>
                        <a:t>3,59</a:t>
                      </a:r>
                    </a:p>
                  </a:txBody>
                  <a:tcPr marL="76429" marR="54592" marT="49959" marB="109185" anchor="ctr">
                    <a:lnL w="12700" cmpd="sng">
                      <a:noFill/>
                      <a:prstDash val="solid"/>
                    </a:lnL>
                    <a:lnR w="12700" cmpd="sng">
                      <a:noFill/>
                      <a:prstDash val="solid"/>
                    </a:lnR>
                    <a:lnT w="12700" cap="flat" cmpd="sng" algn="ctr">
                      <a:solidFill>
                        <a:schemeClr val="tx1"/>
                      </a:solidFill>
                      <a:prstDash val="solid"/>
                    </a:lnT>
                    <a:lnB w="12700" cmpd="sng">
                      <a:noFill/>
                      <a:prstDash val="solid"/>
                    </a:lnB>
                    <a:solidFill>
                      <a:schemeClr val="bg1">
                        <a:lumMod val="95000"/>
                      </a:schemeClr>
                    </a:solidFill>
                  </a:tcPr>
                </a:tc>
                <a:tc>
                  <a:txBody>
                    <a:bodyPr/>
                    <a:lstStyle/>
                    <a:p>
                      <a:pPr algn="ctr"/>
                      <a:r>
                        <a:rPr lang="es-ES" sz="1400" cap="none" spc="0">
                          <a:solidFill>
                            <a:schemeClr val="tx1"/>
                          </a:solidFill>
                        </a:rPr>
                        <a:t>3,10</a:t>
                      </a:r>
                    </a:p>
                  </a:txBody>
                  <a:tcPr marL="76429" marR="54592" marT="49959" marB="109185" anchor="ctr">
                    <a:lnL w="12700" cmpd="sng">
                      <a:noFill/>
                      <a:prstDash val="solid"/>
                    </a:lnL>
                    <a:lnR w="12700" cmpd="sng">
                      <a:noFill/>
                      <a:prstDash val="solid"/>
                    </a:lnR>
                    <a:lnT w="12700" cap="flat" cmpd="sng" algn="ctr">
                      <a:solidFill>
                        <a:schemeClr val="tx1"/>
                      </a:solidFill>
                      <a:prstDash val="solid"/>
                    </a:lnT>
                    <a:lnB w="12700" cmpd="sng">
                      <a:noFill/>
                      <a:prstDash val="solid"/>
                    </a:lnB>
                    <a:solidFill>
                      <a:schemeClr val="bg1">
                        <a:lumMod val="95000"/>
                      </a:schemeClr>
                    </a:solidFill>
                  </a:tcPr>
                </a:tc>
                <a:tc>
                  <a:txBody>
                    <a:bodyPr/>
                    <a:lstStyle/>
                    <a:p>
                      <a:pPr algn="ctr"/>
                      <a:r>
                        <a:rPr lang="es-ES" sz="1400" cap="none" spc="0" dirty="0">
                          <a:solidFill>
                            <a:schemeClr val="tx1"/>
                          </a:solidFill>
                        </a:rPr>
                        <a:t>−0,49</a:t>
                      </a:r>
                    </a:p>
                  </a:txBody>
                  <a:tcPr marL="76429" marR="54592" marT="49959" marB="109185" anchor="ctr">
                    <a:lnL w="12700" cmpd="sng">
                      <a:noFill/>
                      <a:prstDash val="solid"/>
                    </a:lnL>
                    <a:lnR w="12700" cmpd="sng">
                      <a:noFill/>
                      <a:prstDash val="solid"/>
                    </a:lnR>
                    <a:lnT w="12700" cap="flat" cmpd="sng" algn="ctr">
                      <a:solidFill>
                        <a:schemeClr val="tx1"/>
                      </a:solidFill>
                      <a:prstDash val="solid"/>
                    </a:lnT>
                    <a:lnB w="12700" cmpd="sng">
                      <a:noFill/>
                      <a:prstDash val="solid"/>
                    </a:lnB>
                    <a:solidFill>
                      <a:schemeClr val="bg1">
                        <a:lumMod val="95000"/>
                      </a:schemeClr>
                    </a:solidFill>
                  </a:tcPr>
                </a:tc>
                <a:extLst>
                  <a:ext uri="{0D108BD9-81ED-4DB2-BD59-A6C34878D82A}">
                    <a16:rowId xmlns:a16="http://schemas.microsoft.com/office/drawing/2014/main" val="2434402404"/>
                  </a:ext>
                </a:extLst>
              </a:tr>
              <a:tr h="421189">
                <a:tc>
                  <a:txBody>
                    <a:bodyPr/>
                    <a:lstStyle/>
                    <a:p>
                      <a:r>
                        <a:rPr lang="es-ES" sz="1400" cap="none" spc="0">
                          <a:solidFill>
                            <a:schemeClr val="tx1"/>
                          </a:solidFill>
                        </a:rPr>
                        <a:t>Sebastián Piñera II</a:t>
                      </a:r>
                    </a:p>
                  </a:txBody>
                  <a:tcPr marL="76429" marR="54592" marT="49959" marB="109185" anchor="ctr">
                    <a:lnL w="12700" cmpd="sng">
                      <a:noFill/>
                      <a:prstDash val="solid"/>
                    </a:lnL>
                    <a:lnR w="12700" cmpd="sng">
                      <a:noFill/>
                      <a:prstDash val="solid"/>
                    </a:lnR>
                    <a:lnT w="12700" cmpd="sng">
                      <a:noFill/>
                      <a:prstDash val="solid"/>
                    </a:lnT>
                    <a:lnB w="12700" cap="flat" cmpd="sng" algn="ctr">
                      <a:solidFill>
                        <a:schemeClr val="tx1"/>
                      </a:solidFill>
                      <a:prstDash val="solid"/>
                    </a:lnB>
                    <a:noFill/>
                  </a:tcPr>
                </a:tc>
                <a:tc>
                  <a:txBody>
                    <a:bodyPr/>
                    <a:lstStyle/>
                    <a:p>
                      <a:pPr algn="ctr"/>
                      <a:r>
                        <a:rPr lang="es-ES" sz="1400" cap="none" spc="0">
                          <a:solidFill>
                            <a:schemeClr val="tx1"/>
                          </a:solidFill>
                        </a:rPr>
                        <a:t>4,62</a:t>
                      </a:r>
                    </a:p>
                  </a:txBody>
                  <a:tcPr marL="76429" marR="54592" marT="49959" marB="109185" anchor="ctr">
                    <a:lnL w="12700" cmpd="sng">
                      <a:noFill/>
                      <a:prstDash val="solid"/>
                    </a:lnL>
                    <a:lnR w="12700" cmpd="sng">
                      <a:noFill/>
                      <a:prstDash val="solid"/>
                    </a:lnR>
                    <a:lnT w="12700" cmpd="sng">
                      <a:noFill/>
                      <a:prstDash val="solid"/>
                    </a:lnT>
                    <a:lnB w="12700" cap="flat" cmpd="sng" algn="ctr">
                      <a:solidFill>
                        <a:schemeClr val="tx1"/>
                      </a:solidFill>
                      <a:prstDash val="solid"/>
                    </a:lnB>
                    <a:noFill/>
                  </a:tcPr>
                </a:tc>
                <a:tc>
                  <a:txBody>
                    <a:bodyPr/>
                    <a:lstStyle/>
                    <a:p>
                      <a:pPr algn="ctr"/>
                      <a:r>
                        <a:rPr lang="es-ES" sz="1400" cap="none" spc="0">
                          <a:solidFill>
                            <a:schemeClr val="tx1"/>
                          </a:solidFill>
                        </a:rPr>
                        <a:t>4,65</a:t>
                      </a:r>
                    </a:p>
                  </a:txBody>
                  <a:tcPr marL="76429" marR="54592" marT="49959" marB="109185" anchor="ctr">
                    <a:lnL w="12700" cmpd="sng">
                      <a:noFill/>
                      <a:prstDash val="solid"/>
                    </a:lnL>
                    <a:lnR w="12700" cmpd="sng">
                      <a:noFill/>
                      <a:prstDash val="solid"/>
                    </a:lnR>
                    <a:lnT w="12700" cmpd="sng">
                      <a:noFill/>
                      <a:prstDash val="solid"/>
                    </a:lnT>
                    <a:lnB w="12700" cap="flat" cmpd="sng" algn="ctr">
                      <a:solidFill>
                        <a:schemeClr val="tx1"/>
                      </a:solidFill>
                      <a:prstDash val="solid"/>
                    </a:lnB>
                    <a:noFill/>
                  </a:tcPr>
                </a:tc>
                <a:tc>
                  <a:txBody>
                    <a:bodyPr/>
                    <a:lstStyle/>
                    <a:p>
                      <a:pPr algn="ctr"/>
                      <a:r>
                        <a:rPr lang="es-ES" sz="1400" cap="none" spc="0" dirty="0">
                          <a:solidFill>
                            <a:schemeClr val="tx1"/>
                          </a:solidFill>
                        </a:rPr>
                        <a:t>+0,03</a:t>
                      </a:r>
                    </a:p>
                  </a:txBody>
                  <a:tcPr marL="76429" marR="54592" marT="49959" marB="109185" anchor="ctr">
                    <a:lnL w="12700" cmpd="sng">
                      <a:noFill/>
                      <a:prstDash val="solid"/>
                    </a:lnL>
                    <a:lnR w="12700" cmpd="sng">
                      <a:noFill/>
                      <a:prstDash val="solid"/>
                    </a:lnR>
                    <a:lnT w="12700" cmpd="sng">
                      <a:noFill/>
                      <a:prstDash val="solid"/>
                    </a:lnT>
                    <a:lnB w="12700" cap="flat" cmpd="sng" algn="ctr">
                      <a:solidFill>
                        <a:schemeClr val="tx1"/>
                      </a:solidFill>
                      <a:prstDash val="solid"/>
                    </a:lnB>
                    <a:noFill/>
                  </a:tcPr>
                </a:tc>
                <a:extLst>
                  <a:ext uri="{0D108BD9-81ED-4DB2-BD59-A6C34878D82A}">
                    <a16:rowId xmlns:a16="http://schemas.microsoft.com/office/drawing/2014/main" val="2732772530"/>
                  </a:ext>
                </a:extLst>
              </a:tr>
              <a:tr h="421189">
                <a:tc>
                  <a:txBody>
                    <a:bodyPr/>
                    <a:lstStyle/>
                    <a:p>
                      <a:r>
                        <a:rPr lang="es-ES" sz="1400" cap="none" spc="0">
                          <a:solidFill>
                            <a:schemeClr val="tx1"/>
                          </a:solidFill>
                        </a:rPr>
                        <a:t>Gabriel Boric</a:t>
                      </a:r>
                    </a:p>
                  </a:txBody>
                  <a:tcPr marL="76429" marR="54592" marT="49959" marB="109185" anchor="ctr">
                    <a:lnL w="12700" cmpd="sng">
                      <a:noFill/>
                      <a:prstDash val="solid"/>
                    </a:lnL>
                    <a:lnR w="12700" cmpd="sng">
                      <a:noFill/>
                      <a:prstDash val="solid"/>
                    </a:lnR>
                    <a:lnT w="12700" cap="flat" cmpd="sng" algn="ctr">
                      <a:solidFill>
                        <a:schemeClr val="tx1"/>
                      </a:solidFill>
                      <a:prstDash val="solid"/>
                    </a:lnT>
                    <a:lnB w="12700" cmpd="sng">
                      <a:noFill/>
                      <a:prstDash val="solid"/>
                    </a:lnB>
                    <a:solidFill>
                      <a:schemeClr val="bg1">
                        <a:lumMod val="95000"/>
                      </a:schemeClr>
                    </a:solidFill>
                  </a:tcPr>
                </a:tc>
                <a:tc>
                  <a:txBody>
                    <a:bodyPr/>
                    <a:lstStyle/>
                    <a:p>
                      <a:pPr algn="ctr"/>
                      <a:r>
                        <a:rPr lang="es-ES" sz="1400" cap="none" spc="0">
                          <a:solidFill>
                            <a:schemeClr val="tx1"/>
                          </a:solidFill>
                        </a:rPr>
                        <a:t>3,07</a:t>
                      </a:r>
                    </a:p>
                  </a:txBody>
                  <a:tcPr marL="76429" marR="54592" marT="49959" marB="109185" anchor="ctr">
                    <a:lnL w="12700" cmpd="sng">
                      <a:noFill/>
                      <a:prstDash val="solid"/>
                    </a:lnL>
                    <a:lnR w="12700" cmpd="sng">
                      <a:noFill/>
                      <a:prstDash val="solid"/>
                    </a:lnR>
                    <a:lnT w="12700" cap="flat" cmpd="sng" algn="ctr">
                      <a:solidFill>
                        <a:schemeClr val="tx1"/>
                      </a:solidFill>
                      <a:prstDash val="solid"/>
                    </a:lnT>
                    <a:lnB w="12700" cmpd="sng">
                      <a:noFill/>
                      <a:prstDash val="solid"/>
                    </a:lnB>
                    <a:solidFill>
                      <a:schemeClr val="bg1">
                        <a:lumMod val="95000"/>
                      </a:schemeClr>
                    </a:solidFill>
                  </a:tcPr>
                </a:tc>
                <a:tc>
                  <a:txBody>
                    <a:bodyPr/>
                    <a:lstStyle/>
                    <a:p>
                      <a:pPr algn="ctr"/>
                      <a:r>
                        <a:rPr lang="es-ES" sz="1400" cap="none" spc="0">
                          <a:solidFill>
                            <a:schemeClr val="tx1"/>
                          </a:solidFill>
                        </a:rPr>
                        <a:t>2,53</a:t>
                      </a:r>
                    </a:p>
                  </a:txBody>
                  <a:tcPr marL="76429" marR="54592" marT="49959" marB="109185" anchor="ctr">
                    <a:lnL w="12700" cmpd="sng">
                      <a:noFill/>
                      <a:prstDash val="solid"/>
                    </a:lnL>
                    <a:lnR w="12700" cmpd="sng">
                      <a:noFill/>
                      <a:prstDash val="solid"/>
                    </a:lnR>
                    <a:lnT w="12700" cap="flat" cmpd="sng" algn="ctr">
                      <a:solidFill>
                        <a:schemeClr val="tx1"/>
                      </a:solidFill>
                      <a:prstDash val="solid"/>
                    </a:lnT>
                    <a:lnB w="12700" cmpd="sng">
                      <a:noFill/>
                      <a:prstDash val="solid"/>
                    </a:lnB>
                    <a:solidFill>
                      <a:schemeClr val="bg1">
                        <a:lumMod val="95000"/>
                      </a:schemeClr>
                    </a:solidFill>
                  </a:tcPr>
                </a:tc>
                <a:tc>
                  <a:txBody>
                    <a:bodyPr/>
                    <a:lstStyle/>
                    <a:p>
                      <a:pPr algn="ctr"/>
                      <a:r>
                        <a:rPr lang="es-ES" sz="1400" cap="none" spc="0" dirty="0">
                          <a:solidFill>
                            <a:schemeClr val="tx1"/>
                          </a:solidFill>
                        </a:rPr>
                        <a:t>−0,54</a:t>
                      </a:r>
                    </a:p>
                  </a:txBody>
                  <a:tcPr marL="76429" marR="54592" marT="49959" marB="109185" anchor="ctr">
                    <a:lnL w="12700" cmpd="sng">
                      <a:noFill/>
                      <a:prstDash val="solid"/>
                    </a:lnL>
                    <a:lnR w="12700" cmpd="sng">
                      <a:noFill/>
                      <a:prstDash val="solid"/>
                    </a:lnR>
                    <a:lnT w="12700" cap="flat" cmpd="sng" algn="ctr">
                      <a:solidFill>
                        <a:schemeClr val="tx1"/>
                      </a:solidFill>
                      <a:prstDash val="solid"/>
                    </a:lnT>
                    <a:lnB w="12700" cmpd="sng">
                      <a:noFill/>
                      <a:prstDash val="solid"/>
                    </a:lnB>
                    <a:solidFill>
                      <a:schemeClr val="bg1">
                        <a:lumMod val="95000"/>
                      </a:schemeClr>
                    </a:solidFill>
                  </a:tcPr>
                </a:tc>
                <a:extLst>
                  <a:ext uri="{0D108BD9-81ED-4DB2-BD59-A6C34878D82A}">
                    <a16:rowId xmlns:a16="http://schemas.microsoft.com/office/drawing/2014/main" val="242818430"/>
                  </a:ext>
                </a:extLst>
              </a:tr>
            </a:tbl>
          </a:graphicData>
        </a:graphic>
      </p:graphicFrame>
      <p:sp>
        <p:nvSpPr>
          <p:cNvPr id="3" name="Rectángulo 2">
            <a:extLst>
              <a:ext uri="{FF2B5EF4-FFF2-40B4-BE49-F238E27FC236}">
                <a16:creationId xmlns:a16="http://schemas.microsoft.com/office/drawing/2014/main" id="{8D47D2AA-D9A1-F0CA-9E9E-66CDA45BE469}"/>
              </a:ext>
            </a:extLst>
          </p:cNvPr>
          <p:cNvSpPr/>
          <p:nvPr/>
        </p:nvSpPr>
        <p:spPr>
          <a:xfrm>
            <a:off x="9695935" y="2232454"/>
            <a:ext cx="815546" cy="36246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Rectángulo 3">
            <a:extLst>
              <a:ext uri="{FF2B5EF4-FFF2-40B4-BE49-F238E27FC236}">
                <a16:creationId xmlns:a16="http://schemas.microsoft.com/office/drawing/2014/main" id="{1FE2B07A-EDAE-4929-2E93-FE572010A721}"/>
              </a:ext>
            </a:extLst>
          </p:cNvPr>
          <p:cNvSpPr/>
          <p:nvPr/>
        </p:nvSpPr>
        <p:spPr>
          <a:xfrm>
            <a:off x="9683575" y="5202194"/>
            <a:ext cx="815546" cy="36246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Rectángulo 4">
            <a:extLst>
              <a:ext uri="{FF2B5EF4-FFF2-40B4-BE49-F238E27FC236}">
                <a16:creationId xmlns:a16="http://schemas.microsoft.com/office/drawing/2014/main" id="{E63AC568-3E63-2D01-DEC3-97BC7D9D5672}"/>
              </a:ext>
            </a:extLst>
          </p:cNvPr>
          <p:cNvSpPr/>
          <p:nvPr/>
        </p:nvSpPr>
        <p:spPr>
          <a:xfrm>
            <a:off x="9704167" y="6005385"/>
            <a:ext cx="815546" cy="36246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3166136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74923817-F104-0F8E-6BE8-C0356397C893}"/>
              </a:ext>
            </a:extLst>
          </p:cNvPr>
          <p:cNvGraphicFramePr>
            <a:graphicFrameLocks noGrp="1"/>
          </p:cNvGraphicFramePr>
          <p:nvPr>
            <p:extLst>
              <p:ext uri="{D42A27DB-BD31-4B8C-83A1-F6EECF244321}">
                <p14:modId xmlns:p14="http://schemas.microsoft.com/office/powerpoint/2010/main" val="284063824"/>
              </p:ext>
            </p:extLst>
          </p:nvPr>
        </p:nvGraphicFramePr>
        <p:xfrm>
          <a:off x="831638" y="2573504"/>
          <a:ext cx="10528725" cy="4215384"/>
        </p:xfrm>
        <a:graphic>
          <a:graphicData uri="http://schemas.openxmlformats.org/drawingml/2006/table">
            <a:tbl>
              <a:tblPr/>
              <a:tblGrid>
                <a:gridCol w="2277110">
                  <a:extLst>
                    <a:ext uri="{9D8B030D-6E8A-4147-A177-3AD203B41FA5}">
                      <a16:colId xmlns:a16="http://schemas.microsoft.com/office/drawing/2014/main" val="699159153"/>
                    </a:ext>
                  </a:extLst>
                </a:gridCol>
                <a:gridCol w="2998894">
                  <a:extLst>
                    <a:ext uri="{9D8B030D-6E8A-4147-A177-3AD203B41FA5}">
                      <a16:colId xmlns:a16="http://schemas.microsoft.com/office/drawing/2014/main" val="858384039"/>
                    </a:ext>
                  </a:extLst>
                </a:gridCol>
                <a:gridCol w="2789344">
                  <a:extLst>
                    <a:ext uri="{9D8B030D-6E8A-4147-A177-3AD203B41FA5}">
                      <a16:colId xmlns:a16="http://schemas.microsoft.com/office/drawing/2014/main" val="2558149259"/>
                    </a:ext>
                  </a:extLst>
                </a:gridCol>
                <a:gridCol w="2463377">
                  <a:extLst>
                    <a:ext uri="{9D8B030D-6E8A-4147-A177-3AD203B41FA5}">
                      <a16:colId xmlns:a16="http://schemas.microsoft.com/office/drawing/2014/main" val="3117387468"/>
                    </a:ext>
                  </a:extLst>
                </a:gridCol>
              </a:tblGrid>
              <a:tr h="737616">
                <a:tc>
                  <a:txBody>
                    <a:bodyPr/>
                    <a:lstStyle/>
                    <a:p>
                      <a:pPr algn="l" fontAlgn="ctr">
                        <a:buNone/>
                      </a:pPr>
                      <a:r>
                        <a:rPr lang="es-ES" sz="3300" b="0" i="0" u="none" strike="noStrike" dirty="0">
                          <a:effectLst/>
                          <a:latin typeface="Arial" panose="020B0604020202020204" pitchFamily="34" charset="0"/>
                        </a:rPr>
                        <a:t>Valor</a:t>
                      </a:r>
                    </a:p>
                  </a:txBody>
                  <a:tcPr marL="167640" marR="167640" marT="83820" marB="83820" anchor="ctr">
                    <a:lnL>
                      <a:noFill/>
                    </a:lnL>
                    <a:lnR>
                      <a:noFill/>
                    </a:lnR>
                    <a:lnT>
                      <a:noFill/>
                    </a:lnT>
                    <a:lnB>
                      <a:noFill/>
                    </a:lnB>
                    <a:noFill/>
                  </a:tcPr>
                </a:tc>
                <a:tc>
                  <a:txBody>
                    <a:bodyPr/>
                    <a:lstStyle/>
                    <a:p>
                      <a:pPr algn="l" fontAlgn="ctr">
                        <a:buNone/>
                      </a:pPr>
                      <a:r>
                        <a:rPr lang="es-ES" sz="3300" b="0" i="0" u="none" strike="noStrike">
                          <a:effectLst/>
                          <a:latin typeface="Arial" panose="020B0604020202020204" pitchFamily="34" charset="0"/>
                        </a:rPr>
                        <a:t>Muestra total</a:t>
                      </a:r>
                    </a:p>
                  </a:txBody>
                  <a:tcPr marL="167640" marR="167640" marT="83820" marB="83820" anchor="ctr">
                    <a:lnL>
                      <a:noFill/>
                    </a:lnL>
                    <a:lnR>
                      <a:noFill/>
                    </a:lnR>
                    <a:lnT>
                      <a:noFill/>
                    </a:lnT>
                    <a:lnB>
                      <a:noFill/>
                    </a:lnB>
                    <a:noFill/>
                  </a:tcPr>
                </a:tc>
                <a:tc>
                  <a:txBody>
                    <a:bodyPr/>
                    <a:lstStyle/>
                    <a:p>
                      <a:pPr algn="ctr" fontAlgn="ctr">
                        <a:buNone/>
                      </a:pPr>
                      <a:r>
                        <a:rPr lang="es-ES" sz="2400" b="0" i="0" u="none" strike="noStrike" dirty="0">
                          <a:effectLst/>
                          <a:latin typeface="Arial" panose="020B0604020202020204" pitchFamily="34" charset="0"/>
                        </a:rPr>
                        <a:t>Grupo que culpa derecha e izquierda</a:t>
                      </a:r>
                    </a:p>
                  </a:txBody>
                  <a:tcPr marL="167640" marR="167640" marT="83820" marB="83820" anchor="ctr">
                    <a:lnL>
                      <a:noFill/>
                    </a:lnL>
                    <a:lnR>
                      <a:noFill/>
                    </a:lnR>
                    <a:lnT>
                      <a:noFill/>
                    </a:lnT>
                    <a:lnB>
                      <a:noFill/>
                    </a:lnB>
                    <a:noFill/>
                  </a:tcPr>
                </a:tc>
                <a:tc>
                  <a:txBody>
                    <a:bodyPr/>
                    <a:lstStyle/>
                    <a:p>
                      <a:pPr algn="l" fontAlgn="ctr">
                        <a:buNone/>
                      </a:pPr>
                      <a:r>
                        <a:rPr lang="es-ES" sz="3300" b="0" i="0" u="none" strike="noStrike">
                          <a:effectLst/>
                          <a:latin typeface="Arial" panose="020B0604020202020204" pitchFamily="34" charset="0"/>
                        </a:rPr>
                        <a:t>Diferencia</a:t>
                      </a:r>
                    </a:p>
                  </a:txBody>
                  <a:tcPr marL="167640" marR="167640" marT="83820" marB="83820" anchor="ctr">
                    <a:lnL>
                      <a:noFill/>
                    </a:lnL>
                    <a:lnR>
                      <a:noFill/>
                    </a:lnR>
                    <a:lnT>
                      <a:noFill/>
                    </a:lnT>
                    <a:lnB>
                      <a:noFill/>
                    </a:lnB>
                    <a:noFill/>
                  </a:tcPr>
                </a:tc>
                <a:extLst>
                  <a:ext uri="{0D108BD9-81ED-4DB2-BD59-A6C34878D82A}">
                    <a16:rowId xmlns:a16="http://schemas.microsoft.com/office/drawing/2014/main" val="11962458"/>
                  </a:ext>
                </a:extLst>
              </a:tr>
              <a:tr h="737616">
                <a:tc>
                  <a:txBody>
                    <a:bodyPr/>
                    <a:lstStyle/>
                    <a:p>
                      <a:pPr algn="l" fontAlgn="ctr">
                        <a:buNone/>
                      </a:pPr>
                      <a:r>
                        <a:rPr lang="es-ES" sz="3300" b="0" i="0" u="none" strike="noStrike">
                          <a:effectLst/>
                          <a:latin typeface="Arial" panose="020B0604020202020204" pitchFamily="34" charset="0"/>
                        </a:rPr>
                        <a:t>Progreso</a:t>
                      </a:r>
                    </a:p>
                  </a:txBody>
                  <a:tcPr marL="167640" marR="167640" marT="83820" marB="83820" anchor="ctr">
                    <a:lnL>
                      <a:noFill/>
                    </a:lnL>
                    <a:lnR>
                      <a:noFill/>
                    </a:lnR>
                    <a:lnT>
                      <a:noFill/>
                    </a:lnT>
                    <a:lnB>
                      <a:noFill/>
                    </a:lnB>
                    <a:noFill/>
                  </a:tcPr>
                </a:tc>
                <a:tc>
                  <a:txBody>
                    <a:bodyPr/>
                    <a:lstStyle/>
                    <a:p>
                      <a:pPr algn="ctr" fontAlgn="ctr">
                        <a:buNone/>
                      </a:pPr>
                      <a:r>
                        <a:rPr lang="es-ES" sz="3300" b="0" i="0" u="none" strike="noStrike" dirty="0">
                          <a:effectLst/>
                          <a:latin typeface="Arial" panose="020B0604020202020204" pitchFamily="34" charset="0"/>
                        </a:rPr>
                        <a:t>33%</a:t>
                      </a:r>
                    </a:p>
                  </a:txBody>
                  <a:tcPr marL="167640" marR="167640" marT="83820" marB="83820" anchor="ctr">
                    <a:lnL>
                      <a:noFill/>
                    </a:lnL>
                    <a:lnR>
                      <a:noFill/>
                    </a:lnR>
                    <a:lnT>
                      <a:noFill/>
                    </a:lnT>
                    <a:lnB>
                      <a:noFill/>
                    </a:lnB>
                    <a:solidFill>
                      <a:schemeClr val="tx2">
                        <a:lumMod val="20000"/>
                        <a:lumOff val="80000"/>
                      </a:schemeClr>
                    </a:solidFill>
                  </a:tcPr>
                </a:tc>
                <a:tc>
                  <a:txBody>
                    <a:bodyPr/>
                    <a:lstStyle/>
                    <a:p>
                      <a:pPr algn="ctr" fontAlgn="ctr">
                        <a:buNone/>
                      </a:pPr>
                      <a:r>
                        <a:rPr lang="es-ES" sz="3300" b="0" i="0" u="none" strike="noStrike">
                          <a:effectLst/>
                          <a:latin typeface="Arial" panose="020B0604020202020204" pitchFamily="34" charset="0"/>
                        </a:rPr>
                        <a:t>31%</a:t>
                      </a:r>
                    </a:p>
                  </a:txBody>
                  <a:tcPr marL="167640" marR="167640" marT="83820" marB="83820" anchor="ctr">
                    <a:lnL>
                      <a:noFill/>
                    </a:lnL>
                    <a:lnR>
                      <a:noFill/>
                    </a:lnR>
                    <a:lnT>
                      <a:noFill/>
                    </a:lnT>
                    <a:lnB>
                      <a:noFill/>
                    </a:lnB>
                    <a:solidFill>
                      <a:schemeClr val="tx2">
                        <a:lumMod val="20000"/>
                        <a:lumOff val="80000"/>
                      </a:schemeClr>
                    </a:solidFill>
                  </a:tcPr>
                </a:tc>
                <a:tc>
                  <a:txBody>
                    <a:bodyPr/>
                    <a:lstStyle/>
                    <a:p>
                      <a:pPr algn="ctr" fontAlgn="ctr">
                        <a:buNone/>
                      </a:pPr>
                      <a:r>
                        <a:rPr lang="es-ES" sz="3300" b="0" i="0" u="none" strike="noStrike">
                          <a:effectLst/>
                          <a:latin typeface="Arial" panose="020B0604020202020204" pitchFamily="34" charset="0"/>
                        </a:rPr>
                        <a:t>−2</a:t>
                      </a:r>
                    </a:p>
                  </a:txBody>
                  <a:tcPr marL="167640" marR="167640" marT="83820" marB="83820" anchor="ctr">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1104298275"/>
                  </a:ext>
                </a:extLst>
              </a:tr>
              <a:tr h="737616">
                <a:tc>
                  <a:txBody>
                    <a:bodyPr/>
                    <a:lstStyle/>
                    <a:p>
                      <a:pPr algn="l" fontAlgn="ctr">
                        <a:buNone/>
                      </a:pPr>
                      <a:r>
                        <a:rPr lang="es-ES" sz="3300" b="0" i="0" u="none" strike="noStrike">
                          <a:effectLst/>
                          <a:latin typeface="Arial" panose="020B0604020202020204" pitchFamily="34" charset="0"/>
                        </a:rPr>
                        <a:t>Igualdad</a:t>
                      </a:r>
                    </a:p>
                  </a:txBody>
                  <a:tcPr marL="167640" marR="167640" marT="83820" marB="83820" anchor="ctr">
                    <a:lnL>
                      <a:noFill/>
                    </a:lnL>
                    <a:lnR>
                      <a:noFill/>
                    </a:lnR>
                    <a:lnT>
                      <a:noFill/>
                    </a:lnT>
                    <a:lnB>
                      <a:noFill/>
                    </a:lnB>
                    <a:noFill/>
                  </a:tcPr>
                </a:tc>
                <a:tc>
                  <a:txBody>
                    <a:bodyPr/>
                    <a:lstStyle/>
                    <a:p>
                      <a:pPr algn="ctr" fontAlgn="ctr">
                        <a:buNone/>
                      </a:pPr>
                      <a:r>
                        <a:rPr lang="es-ES" sz="3300" b="0" i="0" u="none" strike="noStrike" dirty="0">
                          <a:effectLst/>
                          <a:latin typeface="Arial" panose="020B0604020202020204" pitchFamily="34" charset="0"/>
                        </a:rPr>
                        <a:t>24%</a:t>
                      </a:r>
                    </a:p>
                  </a:txBody>
                  <a:tcPr marL="167640" marR="167640" marT="83820" marB="83820" anchor="ctr">
                    <a:lnL>
                      <a:noFill/>
                    </a:lnL>
                    <a:lnR>
                      <a:noFill/>
                    </a:lnR>
                    <a:lnT>
                      <a:noFill/>
                    </a:lnT>
                    <a:lnB>
                      <a:noFill/>
                    </a:lnB>
                    <a:solidFill>
                      <a:schemeClr val="tx2">
                        <a:lumMod val="20000"/>
                        <a:lumOff val="80000"/>
                      </a:schemeClr>
                    </a:solidFill>
                  </a:tcPr>
                </a:tc>
                <a:tc>
                  <a:txBody>
                    <a:bodyPr/>
                    <a:lstStyle/>
                    <a:p>
                      <a:pPr algn="ctr" fontAlgn="ctr">
                        <a:buNone/>
                      </a:pPr>
                      <a:r>
                        <a:rPr lang="es-ES" sz="3300" b="0" i="0" u="none" strike="noStrike">
                          <a:effectLst/>
                          <a:latin typeface="Arial" panose="020B0604020202020204" pitchFamily="34" charset="0"/>
                        </a:rPr>
                        <a:t>23%</a:t>
                      </a:r>
                    </a:p>
                  </a:txBody>
                  <a:tcPr marL="167640" marR="167640" marT="83820" marB="83820" anchor="ctr">
                    <a:lnL>
                      <a:noFill/>
                    </a:lnL>
                    <a:lnR>
                      <a:noFill/>
                    </a:lnR>
                    <a:lnT>
                      <a:noFill/>
                    </a:lnT>
                    <a:lnB>
                      <a:noFill/>
                    </a:lnB>
                    <a:solidFill>
                      <a:schemeClr val="tx2">
                        <a:lumMod val="20000"/>
                        <a:lumOff val="80000"/>
                      </a:schemeClr>
                    </a:solidFill>
                  </a:tcPr>
                </a:tc>
                <a:tc>
                  <a:txBody>
                    <a:bodyPr/>
                    <a:lstStyle/>
                    <a:p>
                      <a:pPr algn="ctr" fontAlgn="ctr">
                        <a:buNone/>
                      </a:pPr>
                      <a:r>
                        <a:rPr lang="es-ES" sz="3300" b="0" i="0" u="none" strike="noStrike">
                          <a:effectLst/>
                          <a:latin typeface="Arial" panose="020B0604020202020204" pitchFamily="34" charset="0"/>
                        </a:rPr>
                        <a:t>−1</a:t>
                      </a:r>
                    </a:p>
                  </a:txBody>
                  <a:tcPr marL="167640" marR="167640" marT="83820" marB="83820" anchor="ctr">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2195156258"/>
                  </a:ext>
                </a:extLst>
              </a:tr>
              <a:tr h="737616">
                <a:tc>
                  <a:txBody>
                    <a:bodyPr/>
                    <a:lstStyle/>
                    <a:p>
                      <a:pPr algn="l" fontAlgn="ctr">
                        <a:buNone/>
                      </a:pPr>
                      <a:r>
                        <a:rPr lang="es-ES" sz="3300" b="0" i="0" u="none" strike="noStrike">
                          <a:effectLst/>
                          <a:latin typeface="Arial" panose="020B0604020202020204" pitchFamily="34" charset="0"/>
                        </a:rPr>
                        <a:t>Orden</a:t>
                      </a:r>
                    </a:p>
                  </a:txBody>
                  <a:tcPr marL="167640" marR="167640" marT="83820" marB="83820" anchor="ctr">
                    <a:lnL>
                      <a:noFill/>
                    </a:lnL>
                    <a:lnR>
                      <a:noFill/>
                    </a:lnR>
                    <a:lnT>
                      <a:noFill/>
                    </a:lnT>
                    <a:lnB>
                      <a:noFill/>
                    </a:lnB>
                    <a:noFill/>
                  </a:tcPr>
                </a:tc>
                <a:tc>
                  <a:txBody>
                    <a:bodyPr/>
                    <a:lstStyle/>
                    <a:p>
                      <a:pPr algn="ctr" fontAlgn="ctr">
                        <a:buNone/>
                      </a:pPr>
                      <a:r>
                        <a:rPr lang="es-ES" sz="3300" b="0" i="0" u="none" strike="noStrike" dirty="0">
                          <a:effectLst/>
                          <a:latin typeface="Arial" panose="020B0604020202020204" pitchFamily="34" charset="0"/>
                        </a:rPr>
                        <a:t>22%</a:t>
                      </a:r>
                    </a:p>
                  </a:txBody>
                  <a:tcPr marL="167640" marR="167640" marT="83820" marB="83820" anchor="ctr">
                    <a:lnL>
                      <a:noFill/>
                    </a:lnL>
                    <a:lnR>
                      <a:noFill/>
                    </a:lnR>
                    <a:lnT>
                      <a:noFill/>
                    </a:lnT>
                    <a:lnB>
                      <a:noFill/>
                    </a:lnB>
                    <a:solidFill>
                      <a:schemeClr val="tx2">
                        <a:lumMod val="20000"/>
                        <a:lumOff val="80000"/>
                      </a:schemeClr>
                    </a:solidFill>
                  </a:tcPr>
                </a:tc>
                <a:tc>
                  <a:txBody>
                    <a:bodyPr/>
                    <a:lstStyle/>
                    <a:p>
                      <a:pPr algn="ctr" fontAlgn="ctr">
                        <a:buNone/>
                      </a:pPr>
                      <a:r>
                        <a:rPr lang="es-ES" sz="3300" b="0" i="0" u="none" strike="noStrike">
                          <a:effectLst/>
                          <a:latin typeface="Arial" panose="020B0604020202020204" pitchFamily="34" charset="0"/>
                        </a:rPr>
                        <a:t>27%</a:t>
                      </a:r>
                    </a:p>
                  </a:txBody>
                  <a:tcPr marL="167640" marR="167640" marT="83820" marB="83820" anchor="ctr">
                    <a:lnL>
                      <a:noFill/>
                    </a:lnL>
                    <a:lnR>
                      <a:noFill/>
                    </a:lnR>
                    <a:lnT>
                      <a:noFill/>
                    </a:lnT>
                    <a:lnB>
                      <a:noFill/>
                    </a:lnB>
                    <a:solidFill>
                      <a:schemeClr val="tx2">
                        <a:lumMod val="20000"/>
                        <a:lumOff val="80000"/>
                      </a:schemeClr>
                    </a:solidFill>
                  </a:tcPr>
                </a:tc>
                <a:tc>
                  <a:txBody>
                    <a:bodyPr/>
                    <a:lstStyle/>
                    <a:p>
                      <a:pPr algn="ctr" fontAlgn="ctr">
                        <a:buNone/>
                      </a:pPr>
                      <a:r>
                        <a:rPr lang="es-ES" sz="3300" b="0" i="0" u="none" strike="noStrike">
                          <a:effectLst/>
                          <a:latin typeface="Arial" panose="020B0604020202020204" pitchFamily="34" charset="0"/>
                        </a:rPr>
                        <a:t>+5</a:t>
                      </a:r>
                    </a:p>
                  </a:txBody>
                  <a:tcPr marL="167640" marR="167640" marT="83820" marB="83820" anchor="ctr">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1262172599"/>
                  </a:ext>
                </a:extLst>
              </a:tr>
              <a:tr h="737616">
                <a:tc>
                  <a:txBody>
                    <a:bodyPr/>
                    <a:lstStyle/>
                    <a:p>
                      <a:pPr algn="l" fontAlgn="ctr">
                        <a:buNone/>
                      </a:pPr>
                      <a:r>
                        <a:rPr lang="es-ES" sz="3300" b="0" i="0" u="none" strike="noStrike">
                          <a:effectLst/>
                          <a:latin typeface="Arial" panose="020B0604020202020204" pitchFamily="34" charset="0"/>
                        </a:rPr>
                        <a:t>Libertad</a:t>
                      </a:r>
                    </a:p>
                  </a:txBody>
                  <a:tcPr marL="167640" marR="167640" marT="83820" marB="83820" anchor="ctr">
                    <a:lnL>
                      <a:noFill/>
                    </a:lnL>
                    <a:lnR>
                      <a:noFill/>
                    </a:lnR>
                    <a:lnT>
                      <a:noFill/>
                    </a:lnT>
                    <a:lnB>
                      <a:noFill/>
                    </a:lnB>
                    <a:noFill/>
                  </a:tcPr>
                </a:tc>
                <a:tc>
                  <a:txBody>
                    <a:bodyPr/>
                    <a:lstStyle/>
                    <a:p>
                      <a:pPr algn="ctr" fontAlgn="ctr">
                        <a:buNone/>
                      </a:pPr>
                      <a:r>
                        <a:rPr lang="es-ES" sz="3300" b="0" i="0" u="none" strike="noStrike" dirty="0">
                          <a:effectLst/>
                          <a:latin typeface="Arial" panose="020B0604020202020204" pitchFamily="34" charset="0"/>
                        </a:rPr>
                        <a:t>21%</a:t>
                      </a:r>
                    </a:p>
                  </a:txBody>
                  <a:tcPr marL="167640" marR="167640" marT="83820" marB="83820" anchor="ctr">
                    <a:lnL>
                      <a:noFill/>
                    </a:lnL>
                    <a:lnR>
                      <a:noFill/>
                    </a:lnR>
                    <a:lnT>
                      <a:noFill/>
                    </a:lnT>
                    <a:lnB>
                      <a:noFill/>
                    </a:lnB>
                    <a:solidFill>
                      <a:schemeClr val="tx2">
                        <a:lumMod val="20000"/>
                        <a:lumOff val="80000"/>
                      </a:schemeClr>
                    </a:solidFill>
                  </a:tcPr>
                </a:tc>
                <a:tc>
                  <a:txBody>
                    <a:bodyPr/>
                    <a:lstStyle/>
                    <a:p>
                      <a:pPr algn="ctr" fontAlgn="ctr">
                        <a:buNone/>
                      </a:pPr>
                      <a:r>
                        <a:rPr lang="es-ES" sz="3300" b="0" i="0" u="none" strike="noStrike" dirty="0">
                          <a:effectLst/>
                          <a:latin typeface="Arial" panose="020B0604020202020204" pitchFamily="34" charset="0"/>
                        </a:rPr>
                        <a:t>18%</a:t>
                      </a:r>
                    </a:p>
                  </a:txBody>
                  <a:tcPr marL="167640" marR="167640" marT="83820" marB="83820" anchor="ctr">
                    <a:lnL>
                      <a:noFill/>
                    </a:lnL>
                    <a:lnR>
                      <a:noFill/>
                    </a:lnR>
                    <a:lnT>
                      <a:noFill/>
                    </a:lnT>
                    <a:lnB>
                      <a:noFill/>
                    </a:lnB>
                    <a:solidFill>
                      <a:schemeClr val="tx2">
                        <a:lumMod val="20000"/>
                        <a:lumOff val="80000"/>
                      </a:schemeClr>
                    </a:solidFill>
                  </a:tcPr>
                </a:tc>
                <a:tc>
                  <a:txBody>
                    <a:bodyPr/>
                    <a:lstStyle/>
                    <a:p>
                      <a:pPr algn="ctr" fontAlgn="ctr">
                        <a:buNone/>
                      </a:pPr>
                      <a:r>
                        <a:rPr lang="es-ES" sz="3300" b="0" i="0" u="none" strike="noStrike" dirty="0">
                          <a:effectLst/>
                          <a:latin typeface="Arial" panose="020B0604020202020204" pitchFamily="34" charset="0"/>
                        </a:rPr>
                        <a:t>−3</a:t>
                      </a:r>
                    </a:p>
                  </a:txBody>
                  <a:tcPr marL="167640" marR="167640" marT="83820" marB="83820" anchor="ctr">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4200238254"/>
                  </a:ext>
                </a:extLst>
              </a:tr>
            </a:tbl>
          </a:graphicData>
        </a:graphic>
      </p:graphicFrame>
      <p:sp>
        <p:nvSpPr>
          <p:cNvPr id="3" name="CuadroTexto 2">
            <a:extLst>
              <a:ext uri="{FF2B5EF4-FFF2-40B4-BE49-F238E27FC236}">
                <a16:creationId xmlns:a16="http://schemas.microsoft.com/office/drawing/2014/main" id="{465038F4-4AAC-C3EC-147E-D8623DCD4D1D}"/>
              </a:ext>
            </a:extLst>
          </p:cNvPr>
          <p:cNvSpPr txBox="1"/>
          <p:nvPr/>
        </p:nvSpPr>
        <p:spPr>
          <a:xfrm>
            <a:off x="914400" y="1482811"/>
            <a:ext cx="5593492" cy="646331"/>
          </a:xfrm>
          <a:prstGeom prst="rect">
            <a:avLst/>
          </a:prstGeom>
          <a:noFill/>
        </p:spPr>
        <p:txBody>
          <a:bodyPr wrap="square" rtlCol="0">
            <a:spAutoFit/>
          </a:bodyPr>
          <a:lstStyle/>
          <a:p>
            <a:r>
              <a:rPr lang="es-ES" dirty="0"/>
              <a:t>El grupo que culpa a la derecha y la izquierda valora mucho más que la media de los encuestados al orden.</a:t>
            </a:r>
          </a:p>
        </p:txBody>
      </p:sp>
    </p:spTree>
    <p:extLst>
      <p:ext uri="{BB962C8B-B14F-4D97-AF65-F5344CB8AC3E}">
        <p14:creationId xmlns:p14="http://schemas.microsoft.com/office/powerpoint/2010/main" val="15260068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D6A27-ED53-4CFE-1ADD-A9D3B3E262B0}"/>
            </a:ext>
          </a:extLst>
        </p:cNvPr>
        <p:cNvGrpSpPr/>
        <p:nvPr/>
      </p:nvGrpSpPr>
      <p:grpSpPr>
        <a:xfrm>
          <a:off x="0" y="0"/>
          <a:ext cx="0" cy="0"/>
          <a:chOff x="0" y="0"/>
          <a:chExt cx="0" cy="0"/>
        </a:xfrm>
      </p:grpSpPr>
      <p:grpSp>
        <p:nvGrpSpPr>
          <p:cNvPr id="7" name="Grupo 6">
            <a:extLst>
              <a:ext uri="{FF2B5EF4-FFF2-40B4-BE49-F238E27FC236}">
                <a16:creationId xmlns:a16="http://schemas.microsoft.com/office/drawing/2014/main" id="{A216D4A2-D984-1C9C-084A-7F2293A55801}"/>
              </a:ext>
            </a:extLst>
          </p:cNvPr>
          <p:cNvGrpSpPr/>
          <p:nvPr/>
        </p:nvGrpSpPr>
        <p:grpSpPr>
          <a:xfrm>
            <a:off x="794" y="-2147"/>
            <a:ext cx="12190412" cy="6859702"/>
            <a:chOff x="794" y="-2147"/>
            <a:chExt cx="12190412" cy="6859702"/>
          </a:xfrm>
        </p:grpSpPr>
        <p:grpSp>
          <p:nvGrpSpPr>
            <p:cNvPr id="8" name="Grupo 7">
              <a:extLst>
                <a:ext uri="{FF2B5EF4-FFF2-40B4-BE49-F238E27FC236}">
                  <a16:creationId xmlns:a16="http://schemas.microsoft.com/office/drawing/2014/main" id="{DA4CF7EF-616E-2B13-4FD8-2293DBCA90A9}"/>
                </a:ext>
              </a:extLst>
            </p:cNvPr>
            <p:cNvGrpSpPr/>
            <p:nvPr/>
          </p:nvGrpSpPr>
          <p:grpSpPr>
            <a:xfrm>
              <a:off x="794" y="-2147"/>
              <a:ext cx="12190412" cy="6859702"/>
              <a:chOff x="0" y="-2594"/>
              <a:chExt cx="12191999" cy="6860595"/>
            </a:xfrm>
          </p:grpSpPr>
          <p:sp>
            <p:nvSpPr>
              <p:cNvPr id="10" name="Rectángulo 9">
                <a:extLst>
                  <a:ext uri="{FF2B5EF4-FFF2-40B4-BE49-F238E27FC236}">
                    <a16:creationId xmlns:a16="http://schemas.microsoft.com/office/drawing/2014/main" id="{E2BA60FA-0A61-F5C8-5AA1-418D792728AB}"/>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1" name="Imagen 10">
                <a:extLst>
                  <a:ext uri="{FF2B5EF4-FFF2-40B4-BE49-F238E27FC236}">
                    <a16:creationId xmlns:a16="http://schemas.microsoft.com/office/drawing/2014/main" id="{B21E124C-DE7D-8443-FA80-3047D79AA4C0}"/>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2" name="Imagen 11">
                <a:extLst>
                  <a:ext uri="{FF2B5EF4-FFF2-40B4-BE49-F238E27FC236}">
                    <a16:creationId xmlns:a16="http://schemas.microsoft.com/office/drawing/2014/main" id="{5EC49475-C2EB-3C38-1C7D-9F457FCB7A97}"/>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3" name="Imagen 12">
                <a:extLst>
                  <a:ext uri="{FF2B5EF4-FFF2-40B4-BE49-F238E27FC236}">
                    <a16:creationId xmlns:a16="http://schemas.microsoft.com/office/drawing/2014/main" id="{3A0EA4DA-04C5-8464-5454-6BDA4FDE21D6}"/>
                  </a:ext>
                </a:extLst>
              </p:cNvPr>
              <p:cNvPicPr>
                <a:picLocks noChangeAspect="1"/>
              </p:cNvPicPr>
              <p:nvPr/>
            </p:nvPicPr>
            <p:blipFill>
              <a:blip r:embed="rId4"/>
              <a:stretch>
                <a:fillRect/>
              </a:stretch>
            </p:blipFill>
            <p:spPr>
              <a:xfrm>
                <a:off x="0" y="-2594"/>
                <a:ext cx="150998" cy="6860594"/>
              </a:xfrm>
              <a:prstGeom prst="rect">
                <a:avLst/>
              </a:prstGeom>
            </p:spPr>
          </p:pic>
        </p:grpSp>
        <p:sp>
          <p:nvSpPr>
            <p:cNvPr id="9" name="CuadroTexto 8">
              <a:extLst>
                <a:ext uri="{FF2B5EF4-FFF2-40B4-BE49-F238E27FC236}">
                  <a16:creationId xmlns:a16="http://schemas.microsoft.com/office/drawing/2014/main" id="{92A583D6-9674-C133-C686-63EF6727E4C2}"/>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grpSp>
      <p:graphicFrame>
        <p:nvGraphicFramePr>
          <p:cNvPr id="3" name="Gráfico 2">
            <a:extLst>
              <a:ext uri="{FF2B5EF4-FFF2-40B4-BE49-F238E27FC236}">
                <a16:creationId xmlns:a16="http://schemas.microsoft.com/office/drawing/2014/main" id="{B98F4FEF-4E6C-C3E0-7C6F-D4A423B1F3B8}"/>
              </a:ext>
            </a:extLst>
          </p:cNvPr>
          <p:cNvGraphicFramePr>
            <a:graphicFrameLocks/>
          </p:cNvGraphicFramePr>
          <p:nvPr/>
        </p:nvGraphicFramePr>
        <p:xfrm>
          <a:off x="324769" y="126713"/>
          <a:ext cx="11866436" cy="6209088"/>
        </p:xfrm>
        <a:graphic>
          <a:graphicData uri="http://schemas.openxmlformats.org/drawingml/2006/chart">
            <c:chart xmlns:c="http://schemas.openxmlformats.org/drawingml/2006/chart" xmlns:r="http://schemas.openxmlformats.org/officeDocument/2006/relationships" r:id="rId5"/>
          </a:graphicData>
        </a:graphic>
      </p:graphicFrame>
      <p:sp>
        <p:nvSpPr>
          <p:cNvPr id="2" name="Rectángulo 1">
            <a:extLst>
              <a:ext uri="{FF2B5EF4-FFF2-40B4-BE49-F238E27FC236}">
                <a16:creationId xmlns:a16="http://schemas.microsoft.com/office/drawing/2014/main" id="{65144EC6-C0AB-12E2-5971-C371792050AB}"/>
              </a:ext>
            </a:extLst>
          </p:cNvPr>
          <p:cNvSpPr/>
          <p:nvPr/>
        </p:nvSpPr>
        <p:spPr>
          <a:xfrm>
            <a:off x="324769" y="126713"/>
            <a:ext cx="6314928" cy="62770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Rectángulo 3">
            <a:extLst>
              <a:ext uri="{FF2B5EF4-FFF2-40B4-BE49-F238E27FC236}">
                <a16:creationId xmlns:a16="http://schemas.microsoft.com/office/drawing/2014/main" id="{D2752C9D-3D5C-A329-C70E-3AA21A436E7F}"/>
              </a:ext>
            </a:extLst>
          </p:cNvPr>
          <p:cNvSpPr/>
          <p:nvPr/>
        </p:nvSpPr>
        <p:spPr>
          <a:xfrm>
            <a:off x="7710615" y="147305"/>
            <a:ext cx="2047101" cy="62770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710840FE-CEF1-56F3-5A33-AD6E9C166E5E}"/>
              </a:ext>
            </a:extLst>
          </p:cNvPr>
          <p:cNvSpPr txBox="1"/>
          <p:nvPr/>
        </p:nvSpPr>
        <p:spPr>
          <a:xfrm>
            <a:off x="1070919" y="1186249"/>
            <a:ext cx="4349578" cy="5078313"/>
          </a:xfrm>
          <a:prstGeom prst="rect">
            <a:avLst/>
          </a:prstGeom>
          <a:noFill/>
        </p:spPr>
        <p:txBody>
          <a:bodyPr wrap="square" rtlCol="0">
            <a:spAutoFit/>
          </a:bodyPr>
          <a:lstStyle/>
          <a:p>
            <a:r>
              <a:rPr lang="es-ES" dirty="0"/>
              <a:t>Es además un grupo más proclive a Parisi.</a:t>
            </a:r>
          </a:p>
          <a:p>
            <a:endParaRPr lang="es-ES" dirty="0"/>
          </a:p>
          <a:p>
            <a:r>
              <a:rPr lang="es-ES" dirty="0"/>
              <a:t>En la muestra total, Parisi obtiene 18,09%</a:t>
            </a:r>
          </a:p>
          <a:p>
            <a:r>
              <a:rPr lang="es-ES" dirty="0"/>
              <a:t>Dentro del grupo que culpa a izquierda y derecha Parisi obtiene 23,89%.</a:t>
            </a:r>
          </a:p>
          <a:p>
            <a:endParaRPr lang="es-ES" dirty="0"/>
          </a:p>
          <a:p>
            <a:r>
              <a:rPr lang="es-ES" dirty="0"/>
              <a:t>Es decir, en este grupo Parisi obtiene +5,8 puntos por sobre su promedio general.</a:t>
            </a:r>
          </a:p>
          <a:p>
            <a:endParaRPr lang="es-ES" dirty="0"/>
          </a:p>
          <a:p>
            <a:r>
              <a:rPr lang="es-ES" dirty="0"/>
              <a:t>Del total de quienes votaron Parisi, un 41,06% pertenece al grupo que culpa a la gente de derecha y de izquierda a la vez.</a:t>
            </a:r>
          </a:p>
          <a:p>
            <a:endParaRPr lang="es-ES" dirty="0"/>
          </a:p>
          <a:p>
            <a:r>
              <a:rPr lang="es-ES" dirty="0"/>
              <a:t>Pero si queremos entender a Parisi necesitaríamos ir más lejos: comprender el otro 60% de sus votos. Lo haremos más adelante.</a:t>
            </a:r>
          </a:p>
          <a:p>
            <a:endParaRPr lang="es-ES" dirty="0"/>
          </a:p>
        </p:txBody>
      </p:sp>
    </p:spTree>
    <p:extLst>
      <p:ext uri="{BB962C8B-B14F-4D97-AF65-F5344CB8AC3E}">
        <p14:creationId xmlns:p14="http://schemas.microsoft.com/office/powerpoint/2010/main" val="35652685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p:cNvGrpSpPr/>
          <p:nvPr/>
        </p:nvGrpSpPr>
        <p:grpSpPr>
          <a:xfrm>
            <a:off x="1589" y="-1700"/>
            <a:ext cx="12188825" cy="6858809"/>
            <a:chOff x="1589" y="-1700"/>
            <a:chExt cx="12188825" cy="6858809"/>
          </a:xfrm>
        </p:grpSpPr>
        <p:sp>
          <p:nvSpPr>
            <p:cNvPr id="5" name="Rectángulo 4"/>
            <p:cNvSpPr/>
            <p:nvPr/>
          </p:nvSpPr>
          <p:spPr>
            <a:xfrm>
              <a:off x="325522" y="127143"/>
              <a:ext cx="11864892" cy="65908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s-CL" sz="5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cs typeface="Arial" panose="020B0604020202020204" pitchFamily="34" charset="0"/>
                </a:rPr>
                <a:t>Votación anterior elección</a:t>
              </a:r>
              <a:endParaRPr kumimoji="0" lang="es-CL" sz="5400" b="1" i="0" u="none" strike="noStrike" kern="1200" cap="none" spc="0" normalizeH="0" baseline="0" noProof="0" dirty="0">
                <a:ln>
                  <a:noFill/>
                </a:ln>
                <a:solidFill>
                  <a:srgbClr val="ED7431"/>
                </a:solidFill>
                <a:effectLst/>
                <a:uLnTx/>
                <a:uFillTx/>
                <a:latin typeface="Arial" panose="020B0604020202020204" pitchFamily="34" charset="0"/>
                <a:cs typeface="Arial" panose="020B0604020202020204" pitchFamily="34" charset="0"/>
              </a:endParaRPr>
            </a:p>
          </p:txBody>
        </p:sp>
        <p:pic>
          <p:nvPicPr>
            <p:cNvPr id="6" name="Imagen 5"/>
            <p:cNvPicPr>
              <a:picLocks noChangeAspect="1"/>
            </p:cNvPicPr>
            <p:nvPr/>
          </p:nvPicPr>
          <p:blipFill>
            <a:blip r:embed="rId2"/>
            <a:stretch>
              <a:fillRect/>
            </a:stretch>
          </p:blipFill>
          <p:spPr>
            <a:xfrm>
              <a:off x="11173424" y="5830956"/>
              <a:ext cx="1016990" cy="1026153"/>
            </a:xfrm>
            <a:prstGeom prst="rect">
              <a:avLst/>
            </a:prstGeom>
          </p:spPr>
        </p:pic>
        <p:pic>
          <p:nvPicPr>
            <p:cNvPr id="7" name="Imagen 6"/>
            <p:cNvPicPr>
              <a:picLocks noChangeAspect="1"/>
            </p:cNvPicPr>
            <p:nvPr/>
          </p:nvPicPr>
          <p:blipFill>
            <a:blip r:embed="rId3"/>
            <a:stretch>
              <a:fillRect/>
            </a:stretch>
          </p:blipFill>
          <p:spPr>
            <a:xfrm>
              <a:off x="11491389" y="6403422"/>
              <a:ext cx="589875" cy="274828"/>
            </a:xfrm>
            <a:prstGeom prst="rect">
              <a:avLst/>
            </a:prstGeom>
          </p:spPr>
        </p:pic>
        <p:pic>
          <p:nvPicPr>
            <p:cNvPr id="8" name="Imagen 7"/>
            <p:cNvPicPr>
              <a:picLocks noChangeAspect="1"/>
            </p:cNvPicPr>
            <p:nvPr/>
          </p:nvPicPr>
          <p:blipFill>
            <a:blip r:embed="rId4"/>
            <a:stretch>
              <a:fillRect/>
            </a:stretch>
          </p:blipFill>
          <p:spPr>
            <a:xfrm>
              <a:off x="1589" y="-1700"/>
              <a:ext cx="150959" cy="6858808"/>
            </a:xfrm>
            <a:prstGeom prst="rect">
              <a:avLst/>
            </a:prstGeom>
          </p:spPr>
        </p:pic>
      </p:grpSp>
      <p:pic>
        <p:nvPicPr>
          <p:cNvPr id="10" name="Imagen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19405" y="0"/>
            <a:ext cx="1471006" cy="1342663"/>
          </a:xfrm>
          <a:prstGeom prst="rect">
            <a:avLst/>
          </a:prstGeom>
        </p:spPr>
      </p:pic>
    </p:spTree>
    <p:extLst>
      <p:ext uri="{BB962C8B-B14F-4D97-AF65-F5344CB8AC3E}">
        <p14:creationId xmlns:p14="http://schemas.microsoft.com/office/powerpoint/2010/main" val="3185194976"/>
      </p:ext>
    </p:extLst>
  </p:cSld>
  <p:clrMapOvr>
    <a:masterClrMapping/>
  </p:clrMapOvr>
  <p:transition spd="slow">
    <p:push dir="u"/>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2BBDB-669E-CECF-F135-3CC372636437}"/>
            </a:ext>
          </a:extLst>
        </p:cNvPr>
        <p:cNvGrpSpPr/>
        <p:nvPr/>
      </p:nvGrpSpPr>
      <p:grpSpPr>
        <a:xfrm>
          <a:off x="0" y="0"/>
          <a:ext cx="0" cy="0"/>
          <a:chOff x="0" y="0"/>
          <a:chExt cx="0" cy="0"/>
        </a:xfrm>
      </p:grpSpPr>
      <p:grpSp>
        <p:nvGrpSpPr>
          <p:cNvPr id="6" name="Grupo 5">
            <a:extLst>
              <a:ext uri="{FF2B5EF4-FFF2-40B4-BE49-F238E27FC236}">
                <a16:creationId xmlns:a16="http://schemas.microsoft.com/office/drawing/2014/main" id="{D8DE9B7F-A315-30A7-FCA0-D4A9F328249D}"/>
              </a:ext>
            </a:extLst>
          </p:cNvPr>
          <p:cNvGrpSpPr/>
          <p:nvPr/>
        </p:nvGrpSpPr>
        <p:grpSpPr>
          <a:xfrm>
            <a:off x="794" y="-2147"/>
            <a:ext cx="12190412" cy="6859702"/>
            <a:chOff x="794" y="-2147"/>
            <a:chExt cx="12190412" cy="6859702"/>
          </a:xfrm>
        </p:grpSpPr>
        <p:grpSp>
          <p:nvGrpSpPr>
            <p:cNvPr id="7" name="Grupo 6">
              <a:extLst>
                <a:ext uri="{FF2B5EF4-FFF2-40B4-BE49-F238E27FC236}">
                  <a16:creationId xmlns:a16="http://schemas.microsoft.com/office/drawing/2014/main" id="{91AE7B46-643A-5ECB-666B-7A808F6F1DD0}"/>
                </a:ext>
              </a:extLst>
            </p:cNvPr>
            <p:cNvGrpSpPr/>
            <p:nvPr/>
          </p:nvGrpSpPr>
          <p:grpSpPr>
            <a:xfrm>
              <a:off x="794" y="-2147"/>
              <a:ext cx="12190412" cy="6859702"/>
              <a:chOff x="0" y="-2594"/>
              <a:chExt cx="12191999" cy="6860595"/>
            </a:xfrm>
          </p:grpSpPr>
          <p:sp>
            <p:nvSpPr>
              <p:cNvPr id="9" name="Rectángulo 8">
                <a:extLst>
                  <a:ext uri="{FF2B5EF4-FFF2-40B4-BE49-F238E27FC236}">
                    <a16:creationId xmlns:a16="http://schemas.microsoft.com/office/drawing/2014/main" id="{34FCA6C0-2BFF-821F-85D7-B1681460ABFD}"/>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0" name="Imagen 9">
                <a:extLst>
                  <a:ext uri="{FF2B5EF4-FFF2-40B4-BE49-F238E27FC236}">
                    <a16:creationId xmlns:a16="http://schemas.microsoft.com/office/drawing/2014/main" id="{28E932ED-D26D-3695-058D-A7D9F83ED494}"/>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1" name="Imagen 10">
                <a:extLst>
                  <a:ext uri="{FF2B5EF4-FFF2-40B4-BE49-F238E27FC236}">
                    <a16:creationId xmlns:a16="http://schemas.microsoft.com/office/drawing/2014/main" id="{2EE4BA33-8361-A713-B9A1-CDA3001F58BD}"/>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2" name="Imagen 11">
                <a:extLst>
                  <a:ext uri="{FF2B5EF4-FFF2-40B4-BE49-F238E27FC236}">
                    <a16:creationId xmlns:a16="http://schemas.microsoft.com/office/drawing/2014/main" id="{89764427-53FA-BAFE-6151-BA6DD4D95165}"/>
                  </a:ext>
                </a:extLst>
              </p:cNvPr>
              <p:cNvPicPr>
                <a:picLocks noChangeAspect="1"/>
              </p:cNvPicPr>
              <p:nvPr/>
            </p:nvPicPr>
            <p:blipFill>
              <a:blip r:embed="rId4"/>
              <a:stretch>
                <a:fillRect/>
              </a:stretch>
            </p:blipFill>
            <p:spPr>
              <a:xfrm>
                <a:off x="0" y="-2594"/>
                <a:ext cx="150998" cy="6860594"/>
              </a:xfrm>
              <a:prstGeom prst="rect">
                <a:avLst/>
              </a:prstGeom>
            </p:spPr>
          </p:pic>
        </p:grpSp>
        <p:sp>
          <p:nvSpPr>
            <p:cNvPr id="8" name="CuadroTexto 7">
              <a:extLst>
                <a:ext uri="{FF2B5EF4-FFF2-40B4-BE49-F238E27FC236}">
                  <a16:creationId xmlns:a16="http://schemas.microsoft.com/office/drawing/2014/main" id="{3D56AE6F-3B34-3C78-0DB5-0B57C98FB241}"/>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grpSp>
      <p:sp>
        <p:nvSpPr>
          <p:cNvPr id="5" name="Rectángulo 4">
            <a:extLst>
              <a:ext uri="{FF2B5EF4-FFF2-40B4-BE49-F238E27FC236}">
                <a16:creationId xmlns:a16="http://schemas.microsoft.com/office/drawing/2014/main" id="{E486F33B-4631-6301-338E-A2B118AA1799}"/>
              </a:ext>
            </a:extLst>
          </p:cNvPr>
          <p:cNvSpPr/>
          <p:nvPr/>
        </p:nvSpPr>
        <p:spPr>
          <a:xfrm>
            <a:off x="1394691" y="2807868"/>
            <a:ext cx="10206181"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s-MX"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P006. </a:t>
            </a:r>
            <a:r>
              <a:rPr lang="es-ES"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Si la elección de primera vuelta del año pasado fuera hoy, ¿usted repetiría la votación que tuvo?</a:t>
            </a:r>
            <a:endParaRPr lang="es-MX" sz="2800" b="1" dirty="0">
              <a:solidFill>
                <a:srgbClr val="00B0F0"/>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687557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02434-2EE4-5B4C-71A2-3055D703CF74}"/>
            </a:ext>
          </a:extLst>
        </p:cNvPr>
        <p:cNvGrpSpPr/>
        <p:nvPr/>
      </p:nvGrpSpPr>
      <p:grpSpPr>
        <a:xfrm>
          <a:off x="0" y="0"/>
          <a:ext cx="0" cy="0"/>
          <a:chOff x="0" y="0"/>
          <a:chExt cx="0" cy="0"/>
        </a:xfrm>
      </p:grpSpPr>
      <p:grpSp>
        <p:nvGrpSpPr>
          <p:cNvPr id="7" name="Grupo 6">
            <a:extLst>
              <a:ext uri="{FF2B5EF4-FFF2-40B4-BE49-F238E27FC236}">
                <a16:creationId xmlns:a16="http://schemas.microsoft.com/office/drawing/2014/main" id="{6B47743E-1965-CE21-070F-9A145340A4A3}"/>
              </a:ext>
            </a:extLst>
          </p:cNvPr>
          <p:cNvGrpSpPr/>
          <p:nvPr/>
        </p:nvGrpSpPr>
        <p:grpSpPr>
          <a:xfrm>
            <a:off x="794" y="-2147"/>
            <a:ext cx="12190412" cy="6859702"/>
            <a:chOff x="794" y="-2147"/>
            <a:chExt cx="12190412" cy="6859702"/>
          </a:xfrm>
        </p:grpSpPr>
        <p:grpSp>
          <p:nvGrpSpPr>
            <p:cNvPr id="8" name="Grupo 7">
              <a:extLst>
                <a:ext uri="{FF2B5EF4-FFF2-40B4-BE49-F238E27FC236}">
                  <a16:creationId xmlns:a16="http://schemas.microsoft.com/office/drawing/2014/main" id="{D63B2D48-E8CD-E409-1EFD-2D25C0CEBFB9}"/>
                </a:ext>
              </a:extLst>
            </p:cNvPr>
            <p:cNvGrpSpPr/>
            <p:nvPr/>
          </p:nvGrpSpPr>
          <p:grpSpPr>
            <a:xfrm>
              <a:off x="794" y="-2147"/>
              <a:ext cx="12190412" cy="6859702"/>
              <a:chOff x="0" y="-2594"/>
              <a:chExt cx="12191999" cy="6860595"/>
            </a:xfrm>
          </p:grpSpPr>
          <p:sp>
            <p:nvSpPr>
              <p:cNvPr id="10" name="Rectángulo 9">
                <a:extLst>
                  <a:ext uri="{FF2B5EF4-FFF2-40B4-BE49-F238E27FC236}">
                    <a16:creationId xmlns:a16="http://schemas.microsoft.com/office/drawing/2014/main" id="{4470693E-5A54-68FB-976C-F7F515B7A1EE}"/>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1" name="Imagen 10">
                <a:extLst>
                  <a:ext uri="{FF2B5EF4-FFF2-40B4-BE49-F238E27FC236}">
                    <a16:creationId xmlns:a16="http://schemas.microsoft.com/office/drawing/2014/main" id="{AEFC10E2-9DBE-78A3-26BC-54750EBAEE9B}"/>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2" name="Imagen 11">
                <a:extLst>
                  <a:ext uri="{FF2B5EF4-FFF2-40B4-BE49-F238E27FC236}">
                    <a16:creationId xmlns:a16="http://schemas.microsoft.com/office/drawing/2014/main" id="{7E7F7F7F-A754-5F36-D5A8-F60804941B1B}"/>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3" name="Imagen 12">
                <a:extLst>
                  <a:ext uri="{FF2B5EF4-FFF2-40B4-BE49-F238E27FC236}">
                    <a16:creationId xmlns:a16="http://schemas.microsoft.com/office/drawing/2014/main" id="{CFA021EB-E972-2D2A-FFC4-FD6354DF6FA8}"/>
                  </a:ext>
                </a:extLst>
              </p:cNvPr>
              <p:cNvPicPr>
                <a:picLocks noChangeAspect="1"/>
              </p:cNvPicPr>
              <p:nvPr/>
            </p:nvPicPr>
            <p:blipFill>
              <a:blip r:embed="rId4"/>
              <a:stretch>
                <a:fillRect/>
              </a:stretch>
            </p:blipFill>
            <p:spPr>
              <a:xfrm>
                <a:off x="0" y="-2594"/>
                <a:ext cx="150998" cy="6860594"/>
              </a:xfrm>
              <a:prstGeom prst="rect">
                <a:avLst/>
              </a:prstGeom>
            </p:spPr>
          </p:pic>
        </p:grpSp>
        <p:sp>
          <p:nvSpPr>
            <p:cNvPr id="9" name="CuadroTexto 8">
              <a:extLst>
                <a:ext uri="{FF2B5EF4-FFF2-40B4-BE49-F238E27FC236}">
                  <a16:creationId xmlns:a16="http://schemas.microsoft.com/office/drawing/2014/main" id="{5F5BAC19-4DB4-76CA-C469-B93C7E249FAF}"/>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grpSp>
      <p:graphicFrame>
        <p:nvGraphicFramePr>
          <p:cNvPr id="3" name="Gráfico 2">
            <a:extLst>
              <a:ext uri="{FF2B5EF4-FFF2-40B4-BE49-F238E27FC236}">
                <a16:creationId xmlns:a16="http://schemas.microsoft.com/office/drawing/2014/main" id="{49CF99BE-3DFE-855A-67E7-80DFA5F194AC}"/>
              </a:ext>
            </a:extLst>
          </p:cNvPr>
          <p:cNvGraphicFramePr>
            <a:graphicFrameLocks/>
          </p:cNvGraphicFramePr>
          <p:nvPr>
            <p:extLst>
              <p:ext uri="{D42A27DB-BD31-4B8C-83A1-F6EECF244321}">
                <p14:modId xmlns:p14="http://schemas.microsoft.com/office/powerpoint/2010/main" val="1925622508"/>
              </p:ext>
            </p:extLst>
          </p:nvPr>
        </p:nvGraphicFramePr>
        <p:xfrm>
          <a:off x="3694914" y="984106"/>
          <a:ext cx="4802171" cy="488978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3822028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Tabla 1">
            <a:extLst>
              <a:ext uri="{FF2B5EF4-FFF2-40B4-BE49-F238E27FC236}">
                <a16:creationId xmlns:a16="http://schemas.microsoft.com/office/drawing/2014/main" id="{90D416C1-0D77-D1C5-C899-67EF81A0C50D}"/>
              </a:ext>
            </a:extLst>
          </p:cNvPr>
          <p:cNvGraphicFramePr>
            <a:graphicFrameLocks noGrp="1"/>
          </p:cNvGraphicFramePr>
          <p:nvPr>
            <p:extLst>
              <p:ext uri="{D42A27DB-BD31-4B8C-83A1-F6EECF244321}">
                <p14:modId xmlns:p14="http://schemas.microsoft.com/office/powerpoint/2010/main" val="2534109338"/>
              </p:ext>
            </p:extLst>
          </p:nvPr>
        </p:nvGraphicFramePr>
        <p:xfrm>
          <a:off x="901703" y="643467"/>
          <a:ext cx="7014860" cy="5571072"/>
        </p:xfrm>
        <a:graphic>
          <a:graphicData uri="http://schemas.openxmlformats.org/drawingml/2006/table">
            <a:tbl>
              <a:tblPr/>
              <a:tblGrid>
                <a:gridCol w="3247675">
                  <a:extLst>
                    <a:ext uri="{9D8B030D-6E8A-4147-A177-3AD203B41FA5}">
                      <a16:colId xmlns:a16="http://schemas.microsoft.com/office/drawing/2014/main" val="1064986602"/>
                    </a:ext>
                  </a:extLst>
                </a:gridCol>
                <a:gridCol w="3767185">
                  <a:extLst>
                    <a:ext uri="{9D8B030D-6E8A-4147-A177-3AD203B41FA5}">
                      <a16:colId xmlns:a16="http://schemas.microsoft.com/office/drawing/2014/main" val="186584175"/>
                    </a:ext>
                  </a:extLst>
                </a:gridCol>
              </a:tblGrid>
              <a:tr h="696384">
                <a:tc>
                  <a:txBody>
                    <a:bodyPr/>
                    <a:lstStyle/>
                    <a:p>
                      <a:r>
                        <a:rPr lang="es-ES" sz="2000"/>
                        <a:t>Candidato</a:t>
                      </a:r>
                    </a:p>
                  </a:txBody>
                  <a:tcPr marL="158269" marR="158269" marT="79134" marB="79134" anchor="ctr">
                    <a:lnL>
                      <a:noFill/>
                    </a:lnL>
                    <a:lnR>
                      <a:noFill/>
                    </a:lnR>
                    <a:lnT>
                      <a:noFill/>
                    </a:lnT>
                    <a:lnB>
                      <a:noFill/>
                    </a:lnB>
                    <a:noFill/>
                  </a:tcPr>
                </a:tc>
                <a:tc>
                  <a:txBody>
                    <a:bodyPr/>
                    <a:lstStyle/>
                    <a:p>
                      <a:r>
                        <a:rPr lang="es-ES" sz="2000"/>
                        <a:t>% Potencial Cambio de Voto</a:t>
                      </a:r>
                    </a:p>
                  </a:txBody>
                  <a:tcPr marL="158269" marR="158269" marT="79134" marB="79134" anchor="ctr">
                    <a:lnL>
                      <a:noFill/>
                    </a:lnL>
                    <a:lnR>
                      <a:noFill/>
                    </a:lnR>
                    <a:lnT>
                      <a:noFill/>
                    </a:lnT>
                    <a:lnB>
                      <a:noFill/>
                    </a:lnB>
                    <a:noFill/>
                  </a:tcPr>
                </a:tc>
                <a:extLst>
                  <a:ext uri="{0D108BD9-81ED-4DB2-BD59-A6C34878D82A}">
                    <a16:rowId xmlns:a16="http://schemas.microsoft.com/office/drawing/2014/main" val="2372176507"/>
                  </a:ext>
                </a:extLst>
              </a:tr>
              <a:tr h="696384">
                <a:tc>
                  <a:txBody>
                    <a:bodyPr/>
                    <a:lstStyle/>
                    <a:p>
                      <a:r>
                        <a:rPr lang="es-ES" sz="2000" b="1"/>
                        <a:t>Evelyn Matthei</a:t>
                      </a:r>
                      <a:endParaRPr lang="es-ES" sz="2000"/>
                    </a:p>
                  </a:txBody>
                  <a:tcPr marL="158269" marR="158269" marT="79134" marB="79134" anchor="ctr">
                    <a:lnL>
                      <a:noFill/>
                    </a:lnL>
                    <a:lnR>
                      <a:noFill/>
                    </a:lnR>
                    <a:lnT>
                      <a:noFill/>
                    </a:lnT>
                    <a:lnB>
                      <a:noFill/>
                    </a:lnB>
                    <a:noFill/>
                  </a:tcPr>
                </a:tc>
                <a:tc>
                  <a:txBody>
                    <a:bodyPr/>
                    <a:lstStyle/>
                    <a:p>
                      <a:pPr algn="ctr"/>
                      <a:r>
                        <a:rPr lang="es-ES" sz="2000" b="1" dirty="0"/>
                        <a:t>44,59%</a:t>
                      </a:r>
                      <a:endParaRPr lang="es-ES" sz="2000" dirty="0"/>
                    </a:p>
                  </a:txBody>
                  <a:tcPr marL="158269" marR="158269" marT="79134" marB="79134" anchor="ctr">
                    <a:lnL>
                      <a:noFill/>
                    </a:lnL>
                    <a:lnR>
                      <a:noFill/>
                    </a:lnR>
                    <a:lnT>
                      <a:noFill/>
                    </a:lnT>
                    <a:lnB>
                      <a:noFill/>
                    </a:lnB>
                    <a:noFill/>
                  </a:tcPr>
                </a:tc>
                <a:extLst>
                  <a:ext uri="{0D108BD9-81ED-4DB2-BD59-A6C34878D82A}">
                    <a16:rowId xmlns:a16="http://schemas.microsoft.com/office/drawing/2014/main" val="3022396174"/>
                  </a:ext>
                </a:extLst>
              </a:tr>
              <a:tr h="696384">
                <a:tc>
                  <a:txBody>
                    <a:bodyPr/>
                    <a:lstStyle/>
                    <a:p>
                      <a:r>
                        <a:rPr lang="es-ES" sz="2000" b="1"/>
                        <a:t>Harold Mayne-Nicholls</a:t>
                      </a:r>
                      <a:endParaRPr lang="es-ES" sz="2000"/>
                    </a:p>
                  </a:txBody>
                  <a:tcPr marL="158269" marR="158269" marT="79134" marB="79134" anchor="ctr">
                    <a:lnL>
                      <a:noFill/>
                    </a:lnL>
                    <a:lnR>
                      <a:noFill/>
                    </a:lnR>
                    <a:lnT>
                      <a:noFill/>
                    </a:lnT>
                    <a:lnB>
                      <a:noFill/>
                    </a:lnB>
                    <a:noFill/>
                  </a:tcPr>
                </a:tc>
                <a:tc>
                  <a:txBody>
                    <a:bodyPr/>
                    <a:lstStyle/>
                    <a:p>
                      <a:pPr algn="ctr"/>
                      <a:r>
                        <a:rPr lang="es-ES" sz="2000" b="1" dirty="0"/>
                        <a:t>41,35%</a:t>
                      </a:r>
                      <a:endParaRPr lang="es-ES" sz="2000" dirty="0"/>
                    </a:p>
                  </a:txBody>
                  <a:tcPr marL="158269" marR="158269" marT="79134" marB="79134" anchor="ctr">
                    <a:lnL>
                      <a:noFill/>
                    </a:lnL>
                    <a:lnR>
                      <a:noFill/>
                    </a:lnR>
                    <a:lnT>
                      <a:noFill/>
                    </a:lnT>
                    <a:lnB>
                      <a:noFill/>
                    </a:lnB>
                    <a:noFill/>
                  </a:tcPr>
                </a:tc>
                <a:extLst>
                  <a:ext uri="{0D108BD9-81ED-4DB2-BD59-A6C34878D82A}">
                    <a16:rowId xmlns:a16="http://schemas.microsoft.com/office/drawing/2014/main" val="1361927994"/>
                  </a:ext>
                </a:extLst>
              </a:tr>
              <a:tr h="696384">
                <a:tc>
                  <a:txBody>
                    <a:bodyPr/>
                    <a:lstStyle/>
                    <a:p>
                      <a:r>
                        <a:rPr lang="es-ES" sz="2000" b="1"/>
                        <a:t>Franco Parisi</a:t>
                      </a:r>
                      <a:endParaRPr lang="es-ES" sz="2000"/>
                    </a:p>
                  </a:txBody>
                  <a:tcPr marL="158269" marR="158269" marT="79134" marB="79134" anchor="ctr">
                    <a:lnL>
                      <a:noFill/>
                    </a:lnL>
                    <a:lnR>
                      <a:noFill/>
                    </a:lnR>
                    <a:lnT>
                      <a:noFill/>
                    </a:lnT>
                    <a:lnB>
                      <a:noFill/>
                    </a:lnB>
                    <a:noFill/>
                  </a:tcPr>
                </a:tc>
                <a:tc>
                  <a:txBody>
                    <a:bodyPr/>
                    <a:lstStyle/>
                    <a:p>
                      <a:pPr algn="ctr"/>
                      <a:r>
                        <a:rPr lang="es-ES" sz="2000" b="1" dirty="0"/>
                        <a:t>33,32%</a:t>
                      </a:r>
                      <a:endParaRPr lang="es-ES" sz="2000" dirty="0"/>
                    </a:p>
                  </a:txBody>
                  <a:tcPr marL="158269" marR="158269" marT="79134" marB="79134" anchor="ctr">
                    <a:lnL>
                      <a:noFill/>
                    </a:lnL>
                    <a:lnR>
                      <a:noFill/>
                    </a:lnR>
                    <a:lnT>
                      <a:noFill/>
                    </a:lnT>
                    <a:lnB>
                      <a:noFill/>
                    </a:lnB>
                    <a:noFill/>
                  </a:tcPr>
                </a:tc>
                <a:extLst>
                  <a:ext uri="{0D108BD9-81ED-4DB2-BD59-A6C34878D82A}">
                    <a16:rowId xmlns:a16="http://schemas.microsoft.com/office/drawing/2014/main" val="444256152"/>
                  </a:ext>
                </a:extLst>
              </a:tr>
              <a:tr h="696384">
                <a:tc>
                  <a:txBody>
                    <a:bodyPr/>
                    <a:lstStyle/>
                    <a:p>
                      <a:r>
                        <a:rPr lang="es-ES" sz="2000" b="1"/>
                        <a:t>Johannes Kaiser</a:t>
                      </a:r>
                      <a:endParaRPr lang="es-ES" sz="2000"/>
                    </a:p>
                  </a:txBody>
                  <a:tcPr marL="158269" marR="158269" marT="79134" marB="79134" anchor="ctr">
                    <a:lnL>
                      <a:noFill/>
                    </a:lnL>
                    <a:lnR>
                      <a:noFill/>
                    </a:lnR>
                    <a:lnT>
                      <a:noFill/>
                    </a:lnT>
                    <a:lnB>
                      <a:noFill/>
                    </a:lnB>
                    <a:noFill/>
                  </a:tcPr>
                </a:tc>
                <a:tc>
                  <a:txBody>
                    <a:bodyPr/>
                    <a:lstStyle/>
                    <a:p>
                      <a:pPr algn="ctr"/>
                      <a:r>
                        <a:rPr lang="es-ES" sz="2000" dirty="0"/>
                        <a:t>22,18%</a:t>
                      </a:r>
                    </a:p>
                  </a:txBody>
                  <a:tcPr marL="158269" marR="158269" marT="79134" marB="79134" anchor="ctr">
                    <a:lnL>
                      <a:noFill/>
                    </a:lnL>
                    <a:lnR>
                      <a:noFill/>
                    </a:lnR>
                    <a:lnT>
                      <a:noFill/>
                    </a:lnT>
                    <a:lnB>
                      <a:noFill/>
                    </a:lnB>
                    <a:noFill/>
                  </a:tcPr>
                </a:tc>
                <a:extLst>
                  <a:ext uri="{0D108BD9-81ED-4DB2-BD59-A6C34878D82A}">
                    <a16:rowId xmlns:a16="http://schemas.microsoft.com/office/drawing/2014/main" val="3893215033"/>
                  </a:ext>
                </a:extLst>
              </a:tr>
              <a:tr h="696384">
                <a:tc>
                  <a:txBody>
                    <a:bodyPr/>
                    <a:lstStyle/>
                    <a:p>
                      <a:r>
                        <a:rPr lang="es-ES" sz="2000" b="1"/>
                        <a:t>Eduardo Artés</a:t>
                      </a:r>
                      <a:endParaRPr lang="es-ES" sz="2000"/>
                    </a:p>
                  </a:txBody>
                  <a:tcPr marL="158269" marR="158269" marT="79134" marB="79134" anchor="ctr">
                    <a:lnL>
                      <a:noFill/>
                    </a:lnL>
                    <a:lnR>
                      <a:noFill/>
                    </a:lnR>
                    <a:lnT>
                      <a:noFill/>
                    </a:lnT>
                    <a:lnB>
                      <a:noFill/>
                    </a:lnB>
                    <a:noFill/>
                  </a:tcPr>
                </a:tc>
                <a:tc>
                  <a:txBody>
                    <a:bodyPr/>
                    <a:lstStyle/>
                    <a:p>
                      <a:pPr algn="ctr"/>
                      <a:r>
                        <a:rPr lang="es-ES" sz="2000" dirty="0"/>
                        <a:t>10,84%</a:t>
                      </a:r>
                    </a:p>
                  </a:txBody>
                  <a:tcPr marL="158269" marR="158269" marT="79134" marB="79134" anchor="ctr">
                    <a:lnL>
                      <a:noFill/>
                    </a:lnL>
                    <a:lnR>
                      <a:noFill/>
                    </a:lnR>
                    <a:lnT>
                      <a:noFill/>
                    </a:lnT>
                    <a:lnB>
                      <a:noFill/>
                    </a:lnB>
                    <a:noFill/>
                  </a:tcPr>
                </a:tc>
                <a:extLst>
                  <a:ext uri="{0D108BD9-81ED-4DB2-BD59-A6C34878D82A}">
                    <a16:rowId xmlns:a16="http://schemas.microsoft.com/office/drawing/2014/main" val="2038454854"/>
                  </a:ext>
                </a:extLst>
              </a:tr>
              <a:tr h="696384">
                <a:tc>
                  <a:txBody>
                    <a:bodyPr/>
                    <a:lstStyle/>
                    <a:p>
                      <a:r>
                        <a:rPr lang="es-ES" sz="2000" b="1"/>
                        <a:t>Jeanette Jara</a:t>
                      </a:r>
                      <a:endParaRPr lang="es-ES" sz="2000"/>
                    </a:p>
                  </a:txBody>
                  <a:tcPr marL="158269" marR="158269" marT="79134" marB="79134" anchor="ctr">
                    <a:lnL>
                      <a:noFill/>
                    </a:lnL>
                    <a:lnR>
                      <a:noFill/>
                    </a:lnR>
                    <a:lnT>
                      <a:noFill/>
                    </a:lnT>
                    <a:lnB>
                      <a:noFill/>
                    </a:lnB>
                    <a:noFill/>
                  </a:tcPr>
                </a:tc>
                <a:tc>
                  <a:txBody>
                    <a:bodyPr/>
                    <a:lstStyle/>
                    <a:p>
                      <a:pPr algn="ctr"/>
                      <a:r>
                        <a:rPr lang="es-ES" sz="2000" dirty="0"/>
                        <a:t>10,55%</a:t>
                      </a:r>
                    </a:p>
                  </a:txBody>
                  <a:tcPr marL="158269" marR="158269" marT="79134" marB="79134" anchor="ctr">
                    <a:lnL>
                      <a:noFill/>
                    </a:lnL>
                    <a:lnR>
                      <a:noFill/>
                    </a:lnR>
                    <a:lnT>
                      <a:noFill/>
                    </a:lnT>
                    <a:lnB>
                      <a:noFill/>
                    </a:lnB>
                    <a:noFill/>
                  </a:tcPr>
                </a:tc>
                <a:extLst>
                  <a:ext uri="{0D108BD9-81ED-4DB2-BD59-A6C34878D82A}">
                    <a16:rowId xmlns:a16="http://schemas.microsoft.com/office/drawing/2014/main" val="1826103168"/>
                  </a:ext>
                </a:extLst>
              </a:tr>
              <a:tr h="696384">
                <a:tc>
                  <a:txBody>
                    <a:bodyPr/>
                    <a:lstStyle/>
                    <a:p>
                      <a:r>
                        <a:rPr lang="es-ES" sz="2000" b="1"/>
                        <a:t>José Antonio Kast</a:t>
                      </a:r>
                      <a:endParaRPr lang="es-ES" sz="2000"/>
                    </a:p>
                  </a:txBody>
                  <a:tcPr marL="158269" marR="158269" marT="79134" marB="79134" anchor="ctr">
                    <a:lnL>
                      <a:noFill/>
                    </a:lnL>
                    <a:lnR>
                      <a:noFill/>
                    </a:lnR>
                    <a:lnT>
                      <a:noFill/>
                    </a:lnT>
                    <a:lnB>
                      <a:noFill/>
                    </a:lnB>
                    <a:noFill/>
                  </a:tcPr>
                </a:tc>
                <a:tc>
                  <a:txBody>
                    <a:bodyPr/>
                    <a:lstStyle/>
                    <a:p>
                      <a:pPr algn="ctr"/>
                      <a:r>
                        <a:rPr lang="es-ES" sz="2000" b="1" dirty="0"/>
                        <a:t>7,97%</a:t>
                      </a:r>
                      <a:endParaRPr lang="es-ES" sz="2000" dirty="0"/>
                    </a:p>
                  </a:txBody>
                  <a:tcPr marL="158269" marR="158269" marT="79134" marB="79134" anchor="ctr">
                    <a:lnL>
                      <a:noFill/>
                    </a:lnL>
                    <a:lnR>
                      <a:noFill/>
                    </a:lnR>
                    <a:lnT>
                      <a:noFill/>
                    </a:lnT>
                    <a:lnB>
                      <a:noFill/>
                    </a:lnB>
                    <a:noFill/>
                  </a:tcPr>
                </a:tc>
                <a:extLst>
                  <a:ext uri="{0D108BD9-81ED-4DB2-BD59-A6C34878D82A}">
                    <a16:rowId xmlns:a16="http://schemas.microsoft.com/office/drawing/2014/main" val="1638300156"/>
                  </a:ext>
                </a:extLst>
              </a:tr>
            </a:tbl>
          </a:graphicData>
        </a:graphic>
      </p:graphicFrame>
      <p:sp>
        <p:nvSpPr>
          <p:cNvPr id="3" name="CuadroTexto 2">
            <a:extLst>
              <a:ext uri="{FF2B5EF4-FFF2-40B4-BE49-F238E27FC236}">
                <a16:creationId xmlns:a16="http://schemas.microsoft.com/office/drawing/2014/main" id="{E5A81164-2541-EFD1-6D18-45F316991EB1}"/>
              </a:ext>
            </a:extLst>
          </p:cNvPr>
          <p:cNvSpPr txBox="1"/>
          <p:nvPr/>
        </p:nvSpPr>
        <p:spPr>
          <a:xfrm>
            <a:off x="8204886" y="1087395"/>
            <a:ext cx="3196282" cy="1200329"/>
          </a:xfrm>
          <a:prstGeom prst="rect">
            <a:avLst/>
          </a:prstGeom>
          <a:noFill/>
        </p:spPr>
        <p:txBody>
          <a:bodyPr wrap="square" rtlCol="0">
            <a:spAutoFit/>
          </a:bodyPr>
          <a:lstStyle/>
          <a:p>
            <a:r>
              <a:rPr lang="es-ES" dirty="0"/>
              <a:t>Los votantes más arrepentidos de su opción de noviembre son los de </a:t>
            </a:r>
            <a:r>
              <a:rPr lang="es-ES" dirty="0" err="1"/>
              <a:t>Matthei</a:t>
            </a:r>
            <a:r>
              <a:rPr lang="es-ES" dirty="0"/>
              <a:t>, Mayne-Nicholls y Parisi. </a:t>
            </a:r>
          </a:p>
        </p:txBody>
      </p:sp>
    </p:spTree>
    <p:extLst>
      <p:ext uri="{BB962C8B-B14F-4D97-AF65-F5344CB8AC3E}">
        <p14:creationId xmlns:p14="http://schemas.microsoft.com/office/powerpoint/2010/main" val="3337039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p:cNvGrpSpPr/>
          <p:nvPr/>
        </p:nvGrpSpPr>
        <p:grpSpPr>
          <a:xfrm>
            <a:off x="1589" y="-1700"/>
            <a:ext cx="12188825" cy="6858809"/>
            <a:chOff x="1589" y="-1700"/>
            <a:chExt cx="12188825" cy="6858809"/>
          </a:xfrm>
        </p:grpSpPr>
        <p:sp>
          <p:nvSpPr>
            <p:cNvPr id="5" name="Rectángulo 4"/>
            <p:cNvSpPr/>
            <p:nvPr/>
          </p:nvSpPr>
          <p:spPr>
            <a:xfrm>
              <a:off x="325522" y="127143"/>
              <a:ext cx="11864892" cy="65908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s-CL" sz="5400" b="1" dirty="0">
                  <a:solidFill>
                    <a:prstClr val="black">
                      <a:lumMod val="65000"/>
                      <a:lumOff val="35000"/>
                    </a:prstClr>
                  </a:solidFill>
                  <a:latin typeface="Arial" panose="020B0604020202020204" pitchFamily="34" charset="0"/>
                  <a:cs typeface="Arial" panose="020B0604020202020204" pitchFamily="34" charset="0"/>
                </a:rPr>
                <a:t>Calificación excandidatos</a:t>
              </a:r>
              <a:endParaRPr kumimoji="0" lang="es-CL" sz="5400" b="1" i="0" u="none" strike="noStrike" kern="1200" cap="none" spc="0" normalizeH="0" baseline="0" noProof="0" dirty="0">
                <a:ln>
                  <a:noFill/>
                </a:ln>
                <a:solidFill>
                  <a:srgbClr val="ED7431"/>
                </a:solidFill>
                <a:effectLst/>
                <a:uLnTx/>
                <a:uFillTx/>
                <a:latin typeface="Arial" panose="020B0604020202020204" pitchFamily="34" charset="0"/>
                <a:cs typeface="Arial" panose="020B0604020202020204" pitchFamily="34" charset="0"/>
              </a:endParaRPr>
            </a:p>
          </p:txBody>
        </p:sp>
        <p:pic>
          <p:nvPicPr>
            <p:cNvPr id="6" name="Imagen 5"/>
            <p:cNvPicPr>
              <a:picLocks noChangeAspect="1"/>
            </p:cNvPicPr>
            <p:nvPr/>
          </p:nvPicPr>
          <p:blipFill>
            <a:blip r:embed="rId2"/>
            <a:stretch>
              <a:fillRect/>
            </a:stretch>
          </p:blipFill>
          <p:spPr>
            <a:xfrm>
              <a:off x="11173424" y="5830956"/>
              <a:ext cx="1016990" cy="1026153"/>
            </a:xfrm>
            <a:prstGeom prst="rect">
              <a:avLst/>
            </a:prstGeom>
          </p:spPr>
        </p:pic>
        <p:pic>
          <p:nvPicPr>
            <p:cNvPr id="7" name="Imagen 6"/>
            <p:cNvPicPr>
              <a:picLocks noChangeAspect="1"/>
            </p:cNvPicPr>
            <p:nvPr/>
          </p:nvPicPr>
          <p:blipFill>
            <a:blip r:embed="rId3"/>
            <a:stretch>
              <a:fillRect/>
            </a:stretch>
          </p:blipFill>
          <p:spPr>
            <a:xfrm>
              <a:off x="11491389" y="6403422"/>
              <a:ext cx="589875" cy="274828"/>
            </a:xfrm>
            <a:prstGeom prst="rect">
              <a:avLst/>
            </a:prstGeom>
          </p:spPr>
        </p:pic>
        <p:pic>
          <p:nvPicPr>
            <p:cNvPr id="8" name="Imagen 7"/>
            <p:cNvPicPr>
              <a:picLocks noChangeAspect="1"/>
            </p:cNvPicPr>
            <p:nvPr/>
          </p:nvPicPr>
          <p:blipFill>
            <a:blip r:embed="rId4"/>
            <a:stretch>
              <a:fillRect/>
            </a:stretch>
          </p:blipFill>
          <p:spPr>
            <a:xfrm>
              <a:off x="1589" y="-1700"/>
              <a:ext cx="150959" cy="6858808"/>
            </a:xfrm>
            <a:prstGeom prst="rect">
              <a:avLst/>
            </a:prstGeom>
          </p:spPr>
        </p:pic>
      </p:grpSp>
      <p:pic>
        <p:nvPicPr>
          <p:cNvPr id="10" name="Imagen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19405" y="0"/>
            <a:ext cx="1471006" cy="1342663"/>
          </a:xfrm>
          <a:prstGeom prst="rect">
            <a:avLst/>
          </a:prstGeom>
        </p:spPr>
      </p:pic>
    </p:spTree>
    <p:extLst>
      <p:ext uri="{BB962C8B-B14F-4D97-AF65-F5344CB8AC3E}">
        <p14:creationId xmlns:p14="http://schemas.microsoft.com/office/powerpoint/2010/main" val="1748264290"/>
      </p:ext>
    </p:extLst>
  </p:cSld>
  <p:clrMapOvr>
    <a:masterClrMapping/>
  </p:clrMapOvr>
  <p:transition spd="slow">
    <p:push dir="u"/>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008D1-6616-9D7C-0E95-2F3A6BE4924E}"/>
            </a:ext>
          </a:extLst>
        </p:cNvPr>
        <p:cNvGrpSpPr/>
        <p:nvPr/>
      </p:nvGrpSpPr>
      <p:grpSpPr>
        <a:xfrm>
          <a:off x="0" y="0"/>
          <a:ext cx="0" cy="0"/>
          <a:chOff x="0" y="0"/>
          <a:chExt cx="0" cy="0"/>
        </a:xfrm>
      </p:grpSpPr>
      <p:grpSp>
        <p:nvGrpSpPr>
          <p:cNvPr id="7" name="Grupo 6">
            <a:extLst>
              <a:ext uri="{FF2B5EF4-FFF2-40B4-BE49-F238E27FC236}">
                <a16:creationId xmlns:a16="http://schemas.microsoft.com/office/drawing/2014/main" id="{434B6F47-E23D-7D8C-703D-10643FA14533}"/>
              </a:ext>
            </a:extLst>
          </p:cNvPr>
          <p:cNvGrpSpPr/>
          <p:nvPr/>
        </p:nvGrpSpPr>
        <p:grpSpPr>
          <a:xfrm>
            <a:off x="794" y="-2147"/>
            <a:ext cx="12190412" cy="6859702"/>
            <a:chOff x="0" y="-2594"/>
            <a:chExt cx="12191999" cy="6860595"/>
          </a:xfrm>
        </p:grpSpPr>
        <p:sp>
          <p:nvSpPr>
            <p:cNvPr id="9" name="Rectángulo 8">
              <a:extLst>
                <a:ext uri="{FF2B5EF4-FFF2-40B4-BE49-F238E27FC236}">
                  <a16:creationId xmlns:a16="http://schemas.microsoft.com/office/drawing/2014/main" id="{DC0AFE56-BA0E-3CF4-AA2B-6E0DA066AFA9}"/>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0" name="Imagen 9">
              <a:extLst>
                <a:ext uri="{FF2B5EF4-FFF2-40B4-BE49-F238E27FC236}">
                  <a16:creationId xmlns:a16="http://schemas.microsoft.com/office/drawing/2014/main" id="{D67CD357-DEF5-D936-176A-575A8C7E98A6}"/>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1" name="Imagen 10">
              <a:extLst>
                <a:ext uri="{FF2B5EF4-FFF2-40B4-BE49-F238E27FC236}">
                  <a16:creationId xmlns:a16="http://schemas.microsoft.com/office/drawing/2014/main" id="{69F02D8C-D15B-DB53-DE97-C84258BFAA05}"/>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2" name="Imagen 11">
              <a:extLst>
                <a:ext uri="{FF2B5EF4-FFF2-40B4-BE49-F238E27FC236}">
                  <a16:creationId xmlns:a16="http://schemas.microsoft.com/office/drawing/2014/main" id="{9022ABF5-B793-081D-845F-E9141A82C1F2}"/>
                </a:ext>
              </a:extLst>
            </p:cNvPr>
            <p:cNvPicPr>
              <a:picLocks noChangeAspect="1"/>
            </p:cNvPicPr>
            <p:nvPr/>
          </p:nvPicPr>
          <p:blipFill>
            <a:blip r:embed="rId4"/>
            <a:stretch>
              <a:fillRect/>
            </a:stretch>
          </p:blipFill>
          <p:spPr>
            <a:xfrm>
              <a:off x="0" y="-2594"/>
              <a:ext cx="150998" cy="6860594"/>
            </a:xfrm>
            <a:prstGeom prst="rect">
              <a:avLst/>
            </a:prstGeom>
          </p:spPr>
        </p:pic>
      </p:grpSp>
      <p:sp>
        <p:nvSpPr>
          <p:cNvPr id="5" name="Rectángulo 4">
            <a:extLst>
              <a:ext uri="{FF2B5EF4-FFF2-40B4-BE49-F238E27FC236}">
                <a16:creationId xmlns:a16="http://schemas.microsoft.com/office/drawing/2014/main" id="{9CA678E2-A21C-2988-7817-94FD056B72B8}"/>
              </a:ext>
            </a:extLst>
          </p:cNvPr>
          <p:cNvSpPr/>
          <p:nvPr/>
        </p:nvSpPr>
        <p:spPr>
          <a:xfrm>
            <a:off x="1394691" y="2807868"/>
            <a:ext cx="10206181"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s-MX"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P015. </a:t>
            </a:r>
            <a:r>
              <a:rPr lang="es-ES"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¿Qué nota le pondría usted a las siguientes personas en tanto aporte al país? Pensemos en una nota de 1 a 7, donde la mejor nota es 7 y significa máximo aporte y la peor nota es 1 y significa mínimo aporte. </a:t>
            </a:r>
            <a:endParaRPr lang="es-MX" i="1" dirty="0">
              <a:solidFill>
                <a:srgbClr val="00B0F0"/>
              </a:solidFill>
              <a:latin typeface="Arial" panose="020B0604020202020204" pitchFamily="34" charset="0"/>
              <a:ea typeface="Calibri" panose="020F0502020204030204" pitchFamily="34" charset="0"/>
              <a:cs typeface="Arial" panose="020B0604020202020204" pitchFamily="34" charset="0"/>
            </a:endParaRPr>
          </a:p>
        </p:txBody>
      </p:sp>
      <p:sp>
        <p:nvSpPr>
          <p:cNvPr id="2" name="CuadroTexto 1">
            <a:extLst>
              <a:ext uri="{FF2B5EF4-FFF2-40B4-BE49-F238E27FC236}">
                <a16:creationId xmlns:a16="http://schemas.microsoft.com/office/drawing/2014/main" id="{D1029F09-A93E-3E6A-99B6-A25738556111}"/>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spTree>
    <p:extLst>
      <p:ext uri="{BB962C8B-B14F-4D97-AF65-F5344CB8AC3E}">
        <p14:creationId xmlns:p14="http://schemas.microsoft.com/office/powerpoint/2010/main" val="29273752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E0362-588D-AD6D-B6EF-F71708498657}"/>
            </a:ext>
          </a:extLst>
        </p:cNvPr>
        <p:cNvGrpSpPr/>
        <p:nvPr/>
      </p:nvGrpSpPr>
      <p:grpSpPr>
        <a:xfrm>
          <a:off x="0" y="0"/>
          <a:ext cx="0" cy="0"/>
          <a:chOff x="0" y="0"/>
          <a:chExt cx="0" cy="0"/>
        </a:xfrm>
      </p:grpSpPr>
      <p:grpSp>
        <p:nvGrpSpPr>
          <p:cNvPr id="7" name="Grupo 6">
            <a:extLst>
              <a:ext uri="{FF2B5EF4-FFF2-40B4-BE49-F238E27FC236}">
                <a16:creationId xmlns:a16="http://schemas.microsoft.com/office/drawing/2014/main" id="{AC47559C-7B1F-9FE3-E90E-C38F0B87D163}"/>
              </a:ext>
            </a:extLst>
          </p:cNvPr>
          <p:cNvGrpSpPr/>
          <p:nvPr/>
        </p:nvGrpSpPr>
        <p:grpSpPr>
          <a:xfrm>
            <a:off x="794" y="-2147"/>
            <a:ext cx="12190412" cy="6859702"/>
            <a:chOff x="794" y="-2147"/>
            <a:chExt cx="12190412" cy="6859702"/>
          </a:xfrm>
        </p:grpSpPr>
        <p:grpSp>
          <p:nvGrpSpPr>
            <p:cNvPr id="8" name="Grupo 7">
              <a:extLst>
                <a:ext uri="{FF2B5EF4-FFF2-40B4-BE49-F238E27FC236}">
                  <a16:creationId xmlns:a16="http://schemas.microsoft.com/office/drawing/2014/main" id="{AAB28244-C69B-5005-089A-A5AA2E639718}"/>
                </a:ext>
              </a:extLst>
            </p:cNvPr>
            <p:cNvGrpSpPr/>
            <p:nvPr/>
          </p:nvGrpSpPr>
          <p:grpSpPr>
            <a:xfrm>
              <a:off x="794" y="-2147"/>
              <a:ext cx="12190412" cy="6859702"/>
              <a:chOff x="0" y="-2594"/>
              <a:chExt cx="12191999" cy="6860595"/>
            </a:xfrm>
          </p:grpSpPr>
          <p:sp>
            <p:nvSpPr>
              <p:cNvPr id="10" name="Rectángulo 9">
                <a:extLst>
                  <a:ext uri="{FF2B5EF4-FFF2-40B4-BE49-F238E27FC236}">
                    <a16:creationId xmlns:a16="http://schemas.microsoft.com/office/drawing/2014/main" id="{B05E254D-AD72-6A69-5025-C8292E28995C}"/>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1" name="Imagen 10">
                <a:extLst>
                  <a:ext uri="{FF2B5EF4-FFF2-40B4-BE49-F238E27FC236}">
                    <a16:creationId xmlns:a16="http://schemas.microsoft.com/office/drawing/2014/main" id="{1BB6DA6E-166C-BC18-F6E9-9F2BAB31716A}"/>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2" name="Imagen 11">
                <a:extLst>
                  <a:ext uri="{FF2B5EF4-FFF2-40B4-BE49-F238E27FC236}">
                    <a16:creationId xmlns:a16="http://schemas.microsoft.com/office/drawing/2014/main" id="{910B0C2C-9A77-2793-1020-1270665CA50F}"/>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3" name="Imagen 12">
                <a:extLst>
                  <a:ext uri="{FF2B5EF4-FFF2-40B4-BE49-F238E27FC236}">
                    <a16:creationId xmlns:a16="http://schemas.microsoft.com/office/drawing/2014/main" id="{8EBCF5EB-4FE7-225E-3F1E-3B851A4BC02B}"/>
                  </a:ext>
                </a:extLst>
              </p:cNvPr>
              <p:cNvPicPr>
                <a:picLocks noChangeAspect="1"/>
              </p:cNvPicPr>
              <p:nvPr/>
            </p:nvPicPr>
            <p:blipFill>
              <a:blip r:embed="rId4"/>
              <a:stretch>
                <a:fillRect/>
              </a:stretch>
            </p:blipFill>
            <p:spPr>
              <a:xfrm>
                <a:off x="0" y="-2594"/>
                <a:ext cx="150998" cy="6860594"/>
              </a:xfrm>
              <a:prstGeom prst="rect">
                <a:avLst/>
              </a:prstGeom>
            </p:spPr>
          </p:pic>
        </p:grpSp>
        <p:sp>
          <p:nvSpPr>
            <p:cNvPr id="9" name="CuadroTexto 8">
              <a:extLst>
                <a:ext uri="{FF2B5EF4-FFF2-40B4-BE49-F238E27FC236}">
                  <a16:creationId xmlns:a16="http://schemas.microsoft.com/office/drawing/2014/main" id="{116548ED-AC8D-8CD2-0305-EBBBCB7B78D5}"/>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grpSp>
      <p:graphicFrame>
        <p:nvGraphicFramePr>
          <p:cNvPr id="2" name="Gráfico 1">
            <a:extLst>
              <a:ext uri="{FF2B5EF4-FFF2-40B4-BE49-F238E27FC236}">
                <a16:creationId xmlns:a16="http://schemas.microsoft.com/office/drawing/2014/main" id="{A0404839-309E-8EDC-2257-31DE2269909D}"/>
              </a:ext>
            </a:extLst>
          </p:cNvPr>
          <p:cNvGraphicFramePr>
            <a:graphicFrameLocks/>
          </p:cNvGraphicFramePr>
          <p:nvPr>
            <p:extLst>
              <p:ext uri="{D42A27DB-BD31-4B8C-83A1-F6EECF244321}">
                <p14:modId xmlns:p14="http://schemas.microsoft.com/office/powerpoint/2010/main" val="3057678250"/>
              </p:ext>
            </p:extLst>
          </p:nvPr>
        </p:nvGraphicFramePr>
        <p:xfrm>
          <a:off x="324769" y="126713"/>
          <a:ext cx="11866436" cy="6209088"/>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988363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285EE-1A3D-EE6F-567B-49BE40A4B4E8}"/>
            </a:ext>
          </a:extLst>
        </p:cNvPr>
        <p:cNvGrpSpPr/>
        <p:nvPr/>
      </p:nvGrpSpPr>
      <p:grpSpPr>
        <a:xfrm>
          <a:off x="0" y="0"/>
          <a:ext cx="0" cy="0"/>
          <a:chOff x="0" y="0"/>
          <a:chExt cx="0" cy="0"/>
        </a:xfrm>
      </p:grpSpPr>
      <p:grpSp>
        <p:nvGrpSpPr>
          <p:cNvPr id="7" name="Grupo 6">
            <a:extLst>
              <a:ext uri="{FF2B5EF4-FFF2-40B4-BE49-F238E27FC236}">
                <a16:creationId xmlns:a16="http://schemas.microsoft.com/office/drawing/2014/main" id="{96BDE42B-37CA-85A7-912B-27A01A35C3E7}"/>
              </a:ext>
            </a:extLst>
          </p:cNvPr>
          <p:cNvGrpSpPr/>
          <p:nvPr/>
        </p:nvGrpSpPr>
        <p:grpSpPr>
          <a:xfrm>
            <a:off x="794" y="-2147"/>
            <a:ext cx="12190412" cy="6859702"/>
            <a:chOff x="0" y="-2594"/>
            <a:chExt cx="12191999" cy="6860595"/>
          </a:xfrm>
        </p:grpSpPr>
        <p:sp>
          <p:nvSpPr>
            <p:cNvPr id="9" name="Rectángulo 8">
              <a:extLst>
                <a:ext uri="{FF2B5EF4-FFF2-40B4-BE49-F238E27FC236}">
                  <a16:creationId xmlns:a16="http://schemas.microsoft.com/office/drawing/2014/main" id="{D380BF57-F5D3-3AFF-1AFC-7FDD1637DFEE}"/>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0" name="Imagen 9">
              <a:extLst>
                <a:ext uri="{FF2B5EF4-FFF2-40B4-BE49-F238E27FC236}">
                  <a16:creationId xmlns:a16="http://schemas.microsoft.com/office/drawing/2014/main" id="{1982403A-1B6B-F939-2F2E-4A2870242013}"/>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1" name="Imagen 10">
              <a:extLst>
                <a:ext uri="{FF2B5EF4-FFF2-40B4-BE49-F238E27FC236}">
                  <a16:creationId xmlns:a16="http://schemas.microsoft.com/office/drawing/2014/main" id="{5BC563F4-DD5A-E168-AE45-B075C5258934}"/>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2" name="Imagen 11">
              <a:extLst>
                <a:ext uri="{FF2B5EF4-FFF2-40B4-BE49-F238E27FC236}">
                  <a16:creationId xmlns:a16="http://schemas.microsoft.com/office/drawing/2014/main" id="{00266E05-B9FF-B089-BD64-2A99226BEA28}"/>
                </a:ext>
              </a:extLst>
            </p:cNvPr>
            <p:cNvPicPr>
              <a:picLocks noChangeAspect="1"/>
            </p:cNvPicPr>
            <p:nvPr/>
          </p:nvPicPr>
          <p:blipFill>
            <a:blip r:embed="rId4"/>
            <a:stretch>
              <a:fillRect/>
            </a:stretch>
          </p:blipFill>
          <p:spPr>
            <a:xfrm>
              <a:off x="0" y="-2594"/>
              <a:ext cx="150998" cy="6860594"/>
            </a:xfrm>
            <a:prstGeom prst="rect">
              <a:avLst/>
            </a:prstGeom>
          </p:spPr>
        </p:pic>
      </p:grpSp>
      <p:sp>
        <p:nvSpPr>
          <p:cNvPr id="5" name="Rectángulo 4">
            <a:extLst>
              <a:ext uri="{FF2B5EF4-FFF2-40B4-BE49-F238E27FC236}">
                <a16:creationId xmlns:a16="http://schemas.microsoft.com/office/drawing/2014/main" id="{88F41628-A3C0-7966-5994-9C16CDB0005D}"/>
              </a:ext>
            </a:extLst>
          </p:cNvPr>
          <p:cNvSpPr/>
          <p:nvPr/>
        </p:nvSpPr>
        <p:spPr>
          <a:xfrm>
            <a:off x="1394691" y="2807868"/>
            <a:ext cx="10206181"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s-MX"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P016. </a:t>
            </a:r>
            <a:r>
              <a:rPr lang="es-ES"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Hay liderazgos que pueden ser calificados de peligrosos para el país. En una escala de 1 a 10, donde 10 es muy peligroso y 1 es nada peligroso; defina a los siguientes candidatos en el nivel de peligrosidad que usted considera.</a:t>
            </a:r>
            <a:endParaRPr lang="es-MX" i="1" dirty="0">
              <a:solidFill>
                <a:srgbClr val="00B0F0"/>
              </a:solidFill>
              <a:latin typeface="Arial" panose="020B0604020202020204" pitchFamily="34" charset="0"/>
              <a:ea typeface="Calibri" panose="020F0502020204030204" pitchFamily="34" charset="0"/>
              <a:cs typeface="Arial" panose="020B0604020202020204" pitchFamily="34" charset="0"/>
            </a:endParaRPr>
          </a:p>
        </p:txBody>
      </p:sp>
      <p:sp>
        <p:nvSpPr>
          <p:cNvPr id="3" name="CuadroTexto 2">
            <a:extLst>
              <a:ext uri="{FF2B5EF4-FFF2-40B4-BE49-F238E27FC236}">
                <a16:creationId xmlns:a16="http://schemas.microsoft.com/office/drawing/2014/main" id="{09B5B030-3F3E-8A45-4C7A-AE256B1B265B}"/>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spTree>
    <p:extLst>
      <p:ext uri="{BB962C8B-B14F-4D97-AF65-F5344CB8AC3E}">
        <p14:creationId xmlns:p14="http://schemas.microsoft.com/office/powerpoint/2010/main" val="6273775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F162A-48D7-7C62-33AD-406F4802335B}"/>
            </a:ext>
          </a:extLst>
        </p:cNvPr>
        <p:cNvGrpSpPr/>
        <p:nvPr/>
      </p:nvGrpSpPr>
      <p:grpSpPr>
        <a:xfrm>
          <a:off x="0" y="0"/>
          <a:ext cx="0" cy="0"/>
          <a:chOff x="0" y="0"/>
          <a:chExt cx="0" cy="0"/>
        </a:xfrm>
      </p:grpSpPr>
      <p:grpSp>
        <p:nvGrpSpPr>
          <p:cNvPr id="8" name="Grupo 7">
            <a:extLst>
              <a:ext uri="{FF2B5EF4-FFF2-40B4-BE49-F238E27FC236}">
                <a16:creationId xmlns:a16="http://schemas.microsoft.com/office/drawing/2014/main" id="{CA23D32D-17C6-9A02-B917-A03B8E418EFD}"/>
              </a:ext>
            </a:extLst>
          </p:cNvPr>
          <p:cNvGrpSpPr/>
          <p:nvPr/>
        </p:nvGrpSpPr>
        <p:grpSpPr>
          <a:xfrm>
            <a:off x="794" y="-2147"/>
            <a:ext cx="12190412" cy="6859702"/>
            <a:chOff x="0" y="-2594"/>
            <a:chExt cx="12191999" cy="6860595"/>
          </a:xfrm>
        </p:grpSpPr>
        <p:sp>
          <p:nvSpPr>
            <p:cNvPr id="10" name="Rectángulo 9">
              <a:extLst>
                <a:ext uri="{FF2B5EF4-FFF2-40B4-BE49-F238E27FC236}">
                  <a16:creationId xmlns:a16="http://schemas.microsoft.com/office/drawing/2014/main" id="{67D5BB60-3592-6A4B-D42B-90B4DEAB5D62}"/>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1" name="Imagen 10">
              <a:extLst>
                <a:ext uri="{FF2B5EF4-FFF2-40B4-BE49-F238E27FC236}">
                  <a16:creationId xmlns:a16="http://schemas.microsoft.com/office/drawing/2014/main" id="{74AA5A5D-D09C-125E-BD87-E4B295F33E25}"/>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2" name="Imagen 11">
              <a:extLst>
                <a:ext uri="{FF2B5EF4-FFF2-40B4-BE49-F238E27FC236}">
                  <a16:creationId xmlns:a16="http://schemas.microsoft.com/office/drawing/2014/main" id="{78C42100-2889-35D5-15EC-95F78A29A2E3}"/>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3" name="Imagen 12">
              <a:extLst>
                <a:ext uri="{FF2B5EF4-FFF2-40B4-BE49-F238E27FC236}">
                  <a16:creationId xmlns:a16="http://schemas.microsoft.com/office/drawing/2014/main" id="{B291A52A-8F15-26BB-5DE0-41D4833C1F93}"/>
                </a:ext>
              </a:extLst>
            </p:cNvPr>
            <p:cNvPicPr>
              <a:picLocks noChangeAspect="1"/>
            </p:cNvPicPr>
            <p:nvPr/>
          </p:nvPicPr>
          <p:blipFill>
            <a:blip r:embed="rId4"/>
            <a:stretch>
              <a:fillRect/>
            </a:stretch>
          </p:blipFill>
          <p:spPr>
            <a:xfrm>
              <a:off x="0" y="-2594"/>
              <a:ext cx="150998" cy="6860594"/>
            </a:xfrm>
            <a:prstGeom prst="rect">
              <a:avLst/>
            </a:prstGeom>
          </p:spPr>
        </p:pic>
      </p:grpSp>
      <p:sp>
        <p:nvSpPr>
          <p:cNvPr id="2" name="CuadroTexto 1">
            <a:extLst>
              <a:ext uri="{FF2B5EF4-FFF2-40B4-BE49-F238E27FC236}">
                <a16:creationId xmlns:a16="http://schemas.microsoft.com/office/drawing/2014/main" id="{353BB30E-2A40-9D89-9ADD-24AEADD2B515}"/>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graphicFrame>
        <p:nvGraphicFramePr>
          <p:cNvPr id="3" name="Gráfico 2">
            <a:extLst>
              <a:ext uri="{FF2B5EF4-FFF2-40B4-BE49-F238E27FC236}">
                <a16:creationId xmlns:a16="http://schemas.microsoft.com/office/drawing/2014/main" id="{866A7AF1-D5B6-2169-2097-1FD02D729E36}"/>
              </a:ext>
            </a:extLst>
          </p:cNvPr>
          <p:cNvGraphicFramePr>
            <a:graphicFrameLocks/>
          </p:cNvGraphicFramePr>
          <p:nvPr>
            <p:extLst>
              <p:ext uri="{D42A27DB-BD31-4B8C-83A1-F6EECF244321}">
                <p14:modId xmlns:p14="http://schemas.microsoft.com/office/powerpoint/2010/main" val="1087696590"/>
              </p:ext>
            </p:extLst>
          </p:nvPr>
        </p:nvGraphicFramePr>
        <p:xfrm>
          <a:off x="324768" y="126713"/>
          <a:ext cx="11867231" cy="6209088"/>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78005377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p:cNvGrpSpPr/>
          <p:nvPr/>
        </p:nvGrpSpPr>
        <p:grpSpPr>
          <a:xfrm>
            <a:off x="1589" y="-1700"/>
            <a:ext cx="12188825" cy="6858809"/>
            <a:chOff x="1589" y="-1700"/>
            <a:chExt cx="12188825" cy="6858809"/>
          </a:xfrm>
        </p:grpSpPr>
        <p:sp>
          <p:nvSpPr>
            <p:cNvPr id="5" name="Rectángulo 4"/>
            <p:cNvSpPr/>
            <p:nvPr/>
          </p:nvSpPr>
          <p:spPr>
            <a:xfrm>
              <a:off x="325522" y="127143"/>
              <a:ext cx="11864892" cy="65908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s-CL" sz="5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cs typeface="Arial" panose="020B0604020202020204" pitchFamily="34" charset="0"/>
                </a:rPr>
                <a:t>Eje izquierda / Derecha</a:t>
              </a:r>
              <a:endParaRPr kumimoji="0" lang="es-CL" sz="5400" b="1" i="0" u="none" strike="noStrike" kern="1200" cap="none" spc="0" normalizeH="0" baseline="0" noProof="0" dirty="0">
                <a:ln>
                  <a:noFill/>
                </a:ln>
                <a:solidFill>
                  <a:srgbClr val="ED7431"/>
                </a:solidFill>
                <a:effectLst/>
                <a:uLnTx/>
                <a:uFillTx/>
                <a:latin typeface="Arial" panose="020B0604020202020204" pitchFamily="34" charset="0"/>
                <a:cs typeface="Arial" panose="020B0604020202020204" pitchFamily="34" charset="0"/>
              </a:endParaRPr>
            </a:p>
          </p:txBody>
        </p:sp>
        <p:pic>
          <p:nvPicPr>
            <p:cNvPr id="6" name="Imagen 5"/>
            <p:cNvPicPr>
              <a:picLocks noChangeAspect="1"/>
            </p:cNvPicPr>
            <p:nvPr/>
          </p:nvPicPr>
          <p:blipFill>
            <a:blip r:embed="rId2"/>
            <a:stretch>
              <a:fillRect/>
            </a:stretch>
          </p:blipFill>
          <p:spPr>
            <a:xfrm>
              <a:off x="11173424" y="5830956"/>
              <a:ext cx="1016990" cy="1026153"/>
            </a:xfrm>
            <a:prstGeom prst="rect">
              <a:avLst/>
            </a:prstGeom>
          </p:spPr>
        </p:pic>
        <p:pic>
          <p:nvPicPr>
            <p:cNvPr id="7" name="Imagen 6"/>
            <p:cNvPicPr>
              <a:picLocks noChangeAspect="1"/>
            </p:cNvPicPr>
            <p:nvPr/>
          </p:nvPicPr>
          <p:blipFill>
            <a:blip r:embed="rId3"/>
            <a:stretch>
              <a:fillRect/>
            </a:stretch>
          </p:blipFill>
          <p:spPr>
            <a:xfrm>
              <a:off x="11491389" y="6403422"/>
              <a:ext cx="589875" cy="274828"/>
            </a:xfrm>
            <a:prstGeom prst="rect">
              <a:avLst/>
            </a:prstGeom>
          </p:spPr>
        </p:pic>
        <p:pic>
          <p:nvPicPr>
            <p:cNvPr id="8" name="Imagen 7"/>
            <p:cNvPicPr>
              <a:picLocks noChangeAspect="1"/>
            </p:cNvPicPr>
            <p:nvPr/>
          </p:nvPicPr>
          <p:blipFill>
            <a:blip r:embed="rId4"/>
            <a:stretch>
              <a:fillRect/>
            </a:stretch>
          </p:blipFill>
          <p:spPr>
            <a:xfrm>
              <a:off x="1589" y="-1700"/>
              <a:ext cx="150959" cy="6858808"/>
            </a:xfrm>
            <a:prstGeom prst="rect">
              <a:avLst/>
            </a:prstGeom>
          </p:spPr>
        </p:pic>
      </p:grpSp>
      <p:pic>
        <p:nvPicPr>
          <p:cNvPr id="10" name="Imagen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19405" y="0"/>
            <a:ext cx="1471006" cy="1342663"/>
          </a:xfrm>
          <a:prstGeom prst="rect">
            <a:avLst/>
          </a:prstGeom>
        </p:spPr>
      </p:pic>
    </p:spTree>
    <p:extLst>
      <p:ext uri="{BB962C8B-B14F-4D97-AF65-F5344CB8AC3E}">
        <p14:creationId xmlns:p14="http://schemas.microsoft.com/office/powerpoint/2010/main" val="1700670411"/>
      </p:ext>
    </p:extLst>
  </p:cSld>
  <p:clrMapOvr>
    <a:masterClrMapping/>
  </p:clrMapOvr>
  <p:transition spd="slow">
    <p:push dir="u"/>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03EF0-E729-77B8-6299-BC5863A4E402}"/>
            </a:ext>
          </a:extLst>
        </p:cNvPr>
        <p:cNvGrpSpPr/>
        <p:nvPr/>
      </p:nvGrpSpPr>
      <p:grpSpPr>
        <a:xfrm>
          <a:off x="0" y="0"/>
          <a:ext cx="0" cy="0"/>
          <a:chOff x="0" y="0"/>
          <a:chExt cx="0" cy="0"/>
        </a:xfrm>
      </p:grpSpPr>
      <p:grpSp>
        <p:nvGrpSpPr>
          <p:cNvPr id="7" name="Grupo 6">
            <a:extLst>
              <a:ext uri="{FF2B5EF4-FFF2-40B4-BE49-F238E27FC236}">
                <a16:creationId xmlns:a16="http://schemas.microsoft.com/office/drawing/2014/main" id="{2C2F041B-638B-F483-ADC4-5F022851590A}"/>
              </a:ext>
            </a:extLst>
          </p:cNvPr>
          <p:cNvGrpSpPr/>
          <p:nvPr/>
        </p:nvGrpSpPr>
        <p:grpSpPr>
          <a:xfrm>
            <a:off x="794" y="-2147"/>
            <a:ext cx="12190412" cy="6859702"/>
            <a:chOff x="0" y="-2594"/>
            <a:chExt cx="12191999" cy="6860595"/>
          </a:xfrm>
        </p:grpSpPr>
        <p:sp>
          <p:nvSpPr>
            <p:cNvPr id="9" name="Rectángulo 8">
              <a:extLst>
                <a:ext uri="{FF2B5EF4-FFF2-40B4-BE49-F238E27FC236}">
                  <a16:creationId xmlns:a16="http://schemas.microsoft.com/office/drawing/2014/main" id="{B9B1444C-CE5C-2CF6-23C5-BF606E4BBFF7}"/>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0" name="Imagen 9">
              <a:extLst>
                <a:ext uri="{FF2B5EF4-FFF2-40B4-BE49-F238E27FC236}">
                  <a16:creationId xmlns:a16="http://schemas.microsoft.com/office/drawing/2014/main" id="{1AF2C532-92EE-0248-68B2-EA113BEAD792}"/>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1" name="Imagen 10">
              <a:extLst>
                <a:ext uri="{FF2B5EF4-FFF2-40B4-BE49-F238E27FC236}">
                  <a16:creationId xmlns:a16="http://schemas.microsoft.com/office/drawing/2014/main" id="{AFB36893-8CB6-A06B-92EE-4497F4003F78}"/>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2" name="Imagen 11">
              <a:extLst>
                <a:ext uri="{FF2B5EF4-FFF2-40B4-BE49-F238E27FC236}">
                  <a16:creationId xmlns:a16="http://schemas.microsoft.com/office/drawing/2014/main" id="{F6119F9A-94F4-A6A7-0429-4852445B1D8D}"/>
                </a:ext>
              </a:extLst>
            </p:cNvPr>
            <p:cNvPicPr>
              <a:picLocks noChangeAspect="1"/>
            </p:cNvPicPr>
            <p:nvPr/>
          </p:nvPicPr>
          <p:blipFill>
            <a:blip r:embed="rId4"/>
            <a:stretch>
              <a:fillRect/>
            </a:stretch>
          </p:blipFill>
          <p:spPr>
            <a:xfrm>
              <a:off x="0" y="-2594"/>
              <a:ext cx="150998" cy="6860594"/>
            </a:xfrm>
            <a:prstGeom prst="rect">
              <a:avLst/>
            </a:prstGeom>
          </p:spPr>
        </p:pic>
      </p:grpSp>
      <p:sp>
        <p:nvSpPr>
          <p:cNvPr id="5" name="Rectángulo 4">
            <a:extLst>
              <a:ext uri="{FF2B5EF4-FFF2-40B4-BE49-F238E27FC236}">
                <a16:creationId xmlns:a16="http://schemas.microsoft.com/office/drawing/2014/main" id="{EED7A9A9-4F7B-F260-586E-C86B82713C67}"/>
              </a:ext>
            </a:extLst>
          </p:cNvPr>
          <p:cNvSpPr/>
          <p:nvPr/>
        </p:nvSpPr>
        <p:spPr>
          <a:xfrm>
            <a:off x="1394691" y="2807868"/>
            <a:ext cx="10206181"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s-MX"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P017. </a:t>
            </a:r>
            <a:r>
              <a:rPr lang="es-ES"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Si usted se posicionara en el eje izquierda / derecha, ¿cuál sería su posición?</a:t>
            </a:r>
            <a:endParaRPr lang="es-MX" i="1" dirty="0">
              <a:solidFill>
                <a:srgbClr val="00B0F0"/>
              </a:solidFill>
              <a:latin typeface="Arial" panose="020B0604020202020204" pitchFamily="34" charset="0"/>
              <a:ea typeface="Calibri" panose="020F0502020204030204" pitchFamily="34" charset="0"/>
              <a:cs typeface="Arial" panose="020B0604020202020204" pitchFamily="34" charset="0"/>
            </a:endParaRPr>
          </a:p>
        </p:txBody>
      </p:sp>
      <p:sp>
        <p:nvSpPr>
          <p:cNvPr id="2" name="CuadroTexto 1">
            <a:extLst>
              <a:ext uri="{FF2B5EF4-FFF2-40B4-BE49-F238E27FC236}">
                <a16:creationId xmlns:a16="http://schemas.microsoft.com/office/drawing/2014/main" id="{5125EED0-C5A0-A335-B1BC-815584913096}"/>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spTree>
    <p:extLst>
      <p:ext uri="{BB962C8B-B14F-4D97-AF65-F5344CB8AC3E}">
        <p14:creationId xmlns:p14="http://schemas.microsoft.com/office/powerpoint/2010/main" val="34548594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E575AB-19D4-B6E6-B70C-34687AC15CE3}"/>
            </a:ext>
          </a:extLst>
        </p:cNvPr>
        <p:cNvGrpSpPr/>
        <p:nvPr/>
      </p:nvGrpSpPr>
      <p:grpSpPr>
        <a:xfrm>
          <a:off x="0" y="0"/>
          <a:ext cx="0" cy="0"/>
          <a:chOff x="0" y="0"/>
          <a:chExt cx="0" cy="0"/>
        </a:xfrm>
      </p:grpSpPr>
      <p:grpSp>
        <p:nvGrpSpPr>
          <p:cNvPr id="7" name="Grupo 6">
            <a:extLst>
              <a:ext uri="{FF2B5EF4-FFF2-40B4-BE49-F238E27FC236}">
                <a16:creationId xmlns:a16="http://schemas.microsoft.com/office/drawing/2014/main" id="{6E79AA37-4647-A428-5C3E-4761722A837B}"/>
              </a:ext>
            </a:extLst>
          </p:cNvPr>
          <p:cNvGrpSpPr/>
          <p:nvPr/>
        </p:nvGrpSpPr>
        <p:grpSpPr>
          <a:xfrm>
            <a:off x="794" y="-2147"/>
            <a:ext cx="12190412" cy="6859702"/>
            <a:chOff x="794" y="-2147"/>
            <a:chExt cx="12190412" cy="6859702"/>
          </a:xfrm>
        </p:grpSpPr>
        <p:grpSp>
          <p:nvGrpSpPr>
            <p:cNvPr id="8" name="Grupo 7">
              <a:extLst>
                <a:ext uri="{FF2B5EF4-FFF2-40B4-BE49-F238E27FC236}">
                  <a16:creationId xmlns:a16="http://schemas.microsoft.com/office/drawing/2014/main" id="{9CD0D860-43E0-FC70-B76A-94319E796B25}"/>
                </a:ext>
              </a:extLst>
            </p:cNvPr>
            <p:cNvGrpSpPr/>
            <p:nvPr/>
          </p:nvGrpSpPr>
          <p:grpSpPr>
            <a:xfrm>
              <a:off x="794" y="-2147"/>
              <a:ext cx="12190412" cy="6859702"/>
              <a:chOff x="0" y="-2594"/>
              <a:chExt cx="12191999" cy="6860595"/>
            </a:xfrm>
          </p:grpSpPr>
          <p:sp>
            <p:nvSpPr>
              <p:cNvPr id="10" name="Rectángulo 9">
                <a:extLst>
                  <a:ext uri="{FF2B5EF4-FFF2-40B4-BE49-F238E27FC236}">
                    <a16:creationId xmlns:a16="http://schemas.microsoft.com/office/drawing/2014/main" id="{BEB3CDFF-5BBE-1917-62EA-1F33BDD036F6}"/>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1" name="Imagen 10">
                <a:extLst>
                  <a:ext uri="{FF2B5EF4-FFF2-40B4-BE49-F238E27FC236}">
                    <a16:creationId xmlns:a16="http://schemas.microsoft.com/office/drawing/2014/main" id="{9CF10D12-8592-37B5-E1DD-509E6337E76B}"/>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2" name="Imagen 11">
                <a:extLst>
                  <a:ext uri="{FF2B5EF4-FFF2-40B4-BE49-F238E27FC236}">
                    <a16:creationId xmlns:a16="http://schemas.microsoft.com/office/drawing/2014/main" id="{72CE7032-A5B5-0875-44CA-2709F177BBA2}"/>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3" name="Imagen 12">
                <a:extLst>
                  <a:ext uri="{FF2B5EF4-FFF2-40B4-BE49-F238E27FC236}">
                    <a16:creationId xmlns:a16="http://schemas.microsoft.com/office/drawing/2014/main" id="{3E3765ED-7C87-4D59-7F35-5240855D9C93}"/>
                  </a:ext>
                </a:extLst>
              </p:cNvPr>
              <p:cNvPicPr>
                <a:picLocks noChangeAspect="1"/>
              </p:cNvPicPr>
              <p:nvPr/>
            </p:nvPicPr>
            <p:blipFill>
              <a:blip r:embed="rId4"/>
              <a:stretch>
                <a:fillRect/>
              </a:stretch>
            </p:blipFill>
            <p:spPr>
              <a:xfrm>
                <a:off x="0" y="-2594"/>
                <a:ext cx="150998" cy="6860594"/>
              </a:xfrm>
              <a:prstGeom prst="rect">
                <a:avLst/>
              </a:prstGeom>
            </p:spPr>
          </p:pic>
        </p:grpSp>
        <p:sp>
          <p:nvSpPr>
            <p:cNvPr id="9" name="CuadroTexto 8">
              <a:extLst>
                <a:ext uri="{FF2B5EF4-FFF2-40B4-BE49-F238E27FC236}">
                  <a16:creationId xmlns:a16="http://schemas.microsoft.com/office/drawing/2014/main" id="{0B1BA399-BECB-E2D1-8A3C-6CC06660B1C5}"/>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grpSp>
      <p:graphicFrame>
        <p:nvGraphicFramePr>
          <p:cNvPr id="3" name="Gráfico 2">
            <a:extLst>
              <a:ext uri="{FF2B5EF4-FFF2-40B4-BE49-F238E27FC236}">
                <a16:creationId xmlns:a16="http://schemas.microsoft.com/office/drawing/2014/main" id="{C388329B-9F4A-2816-F997-472D64F7C390}"/>
              </a:ext>
            </a:extLst>
          </p:cNvPr>
          <p:cNvGraphicFramePr>
            <a:graphicFrameLocks/>
          </p:cNvGraphicFramePr>
          <p:nvPr>
            <p:extLst>
              <p:ext uri="{D42A27DB-BD31-4B8C-83A1-F6EECF244321}">
                <p14:modId xmlns:p14="http://schemas.microsoft.com/office/powerpoint/2010/main" val="1236823417"/>
              </p:ext>
            </p:extLst>
          </p:nvPr>
        </p:nvGraphicFramePr>
        <p:xfrm>
          <a:off x="3833334" y="984106"/>
          <a:ext cx="4849305" cy="4889787"/>
        </p:xfrm>
        <a:graphic>
          <a:graphicData uri="http://schemas.openxmlformats.org/drawingml/2006/chart">
            <c:chart xmlns:c="http://schemas.openxmlformats.org/drawingml/2006/chart" xmlns:r="http://schemas.openxmlformats.org/officeDocument/2006/relationships" r:id="rId5"/>
          </a:graphicData>
        </a:graphic>
      </p:graphicFrame>
      <p:sp>
        <p:nvSpPr>
          <p:cNvPr id="4" name="CuadroTexto 3">
            <a:extLst>
              <a:ext uri="{FF2B5EF4-FFF2-40B4-BE49-F238E27FC236}">
                <a16:creationId xmlns:a16="http://schemas.microsoft.com/office/drawing/2014/main" id="{0A65C4C9-F23A-74EA-9694-1F0BAD2298A5}"/>
              </a:ext>
            </a:extLst>
          </p:cNvPr>
          <p:cNvSpPr txBox="1"/>
          <p:nvPr/>
        </p:nvSpPr>
        <p:spPr>
          <a:xfrm>
            <a:off x="8423333" y="3506771"/>
            <a:ext cx="1505027" cy="369332"/>
          </a:xfrm>
          <a:prstGeom prst="rect">
            <a:avLst/>
          </a:prstGeom>
          <a:noFill/>
        </p:spPr>
        <p:txBody>
          <a:bodyPr wrap="none" rtlCol="0">
            <a:spAutoFit/>
          </a:bodyPr>
          <a:lstStyle/>
          <a:p>
            <a:r>
              <a:rPr lang="es-CL" dirty="0"/>
              <a:t>Promedio: 8,8</a:t>
            </a:r>
          </a:p>
        </p:txBody>
      </p:sp>
    </p:spTree>
    <p:extLst>
      <p:ext uri="{BB962C8B-B14F-4D97-AF65-F5344CB8AC3E}">
        <p14:creationId xmlns:p14="http://schemas.microsoft.com/office/powerpoint/2010/main" val="6286386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6">
            <a:extLst>
              <a:ext uri="{FF2B5EF4-FFF2-40B4-BE49-F238E27FC236}">
                <a16:creationId xmlns:a16="http://schemas.microsoft.com/office/drawing/2014/main" id="{69D184B2-2226-4E31-BCCB-444330767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7">
            <a:extLst>
              <a:ext uri="{FF2B5EF4-FFF2-40B4-BE49-F238E27FC236}">
                <a16:creationId xmlns:a16="http://schemas.microsoft.com/office/drawing/2014/main" id="{1AC4D4E3-486A-464A-8EC8-D448810972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Rectangle 10">
            <a:extLst>
              <a:ext uri="{FF2B5EF4-FFF2-40B4-BE49-F238E27FC236}">
                <a16:creationId xmlns:a16="http://schemas.microsoft.com/office/drawing/2014/main" id="{864DE13E-58EB-4475-B79C-0D4FC65123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graphicFrame>
        <p:nvGraphicFramePr>
          <p:cNvPr id="2" name="Tabla 1">
            <a:extLst>
              <a:ext uri="{FF2B5EF4-FFF2-40B4-BE49-F238E27FC236}">
                <a16:creationId xmlns:a16="http://schemas.microsoft.com/office/drawing/2014/main" id="{F13F5D14-787A-A577-D64D-A0EAD9E093B1}"/>
              </a:ext>
            </a:extLst>
          </p:cNvPr>
          <p:cNvGraphicFramePr>
            <a:graphicFrameLocks noGrp="1"/>
          </p:cNvGraphicFramePr>
          <p:nvPr>
            <p:extLst>
              <p:ext uri="{D42A27DB-BD31-4B8C-83A1-F6EECF244321}">
                <p14:modId xmlns:p14="http://schemas.microsoft.com/office/powerpoint/2010/main" val="1558071286"/>
              </p:ext>
            </p:extLst>
          </p:nvPr>
        </p:nvGraphicFramePr>
        <p:xfrm>
          <a:off x="1263578" y="2294726"/>
          <a:ext cx="9664852" cy="2090365"/>
        </p:xfrm>
        <a:graphic>
          <a:graphicData uri="http://schemas.openxmlformats.org/drawingml/2006/table">
            <a:tbl>
              <a:tblPr firstRow="1" bandRow="1">
                <a:noFill/>
              </a:tblPr>
              <a:tblGrid>
                <a:gridCol w="1296191">
                  <a:extLst>
                    <a:ext uri="{9D8B030D-6E8A-4147-A177-3AD203B41FA5}">
                      <a16:colId xmlns:a16="http://schemas.microsoft.com/office/drawing/2014/main" val="2522618172"/>
                    </a:ext>
                  </a:extLst>
                </a:gridCol>
                <a:gridCol w="811834">
                  <a:extLst>
                    <a:ext uri="{9D8B030D-6E8A-4147-A177-3AD203B41FA5}">
                      <a16:colId xmlns:a16="http://schemas.microsoft.com/office/drawing/2014/main" val="483186618"/>
                    </a:ext>
                  </a:extLst>
                </a:gridCol>
                <a:gridCol w="811834">
                  <a:extLst>
                    <a:ext uri="{9D8B030D-6E8A-4147-A177-3AD203B41FA5}">
                      <a16:colId xmlns:a16="http://schemas.microsoft.com/office/drawing/2014/main" val="51897700"/>
                    </a:ext>
                  </a:extLst>
                </a:gridCol>
                <a:gridCol w="672527">
                  <a:extLst>
                    <a:ext uri="{9D8B030D-6E8A-4147-A177-3AD203B41FA5}">
                      <a16:colId xmlns:a16="http://schemas.microsoft.com/office/drawing/2014/main" val="3624058603"/>
                    </a:ext>
                  </a:extLst>
                </a:gridCol>
                <a:gridCol w="779686">
                  <a:extLst>
                    <a:ext uri="{9D8B030D-6E8A-4147-A177-3AD203B41FA5}">
                      <a16:colId xmlns:a16="http://schemas.microsoft.com/office/drawing/2014/main" val="2770148469"/>
                    </a:ext>
                  </a:extLst>
                </a:gridCol>
                <a:gridCol w="779686">
                  <a:extLst>
                    <a:ext uri="{9D8B030D-6E8A-4147-A177-3AD203B41FA5}">
                      <a16:colId xmlns:a16="http://schemas.microsoft.com/office/drawing/2014/main" val="3981395871"/>
                    </a:ext>
                  </a:extLst>
                </a:gridCol>
                <a:gridCol w="779686">
                  <a:extLst>
                    <a:ext uri="{9D8B030D-6E8A-4147-A177-3AD203B41FA5}">
                      <a16:colId xmlns:a16="http://schemas.microsoft.com/office/drawing/2014/main" val="2845209289"/>
                    </a:ext>
                  </a:extLst>
                </a:gridCol>
                <a:gridCol w="779686">
                  <a:extLst>
                    <a:ext uri="{9D8B030D-6E8A-4147-A177-3AD203B41FA5}">
                      <a16:colId xmlns:a16="http://schemas.microsoft.com/office/drawing/2014/main" val="1230960546"/>
                    </a:ext>
                  </a:extLst>
                </a:gridCol>
                <a:gridCol w="721821">
                  <a:extLst>
                    <a:ext uri="{9D8B030D-6E8A-4147-A177-3AD203B41FA5}">
                      <a16:colId xmlns:a16="http://schemas.microsoft.com/office/drawing/2014/main" val="1669361598"/>
                    </a:ext>
                  </a:extLst>
                </a:gridCol>
                <a:gridCol w="779687">
                  <a:extLst>
                    <a:ext uri="{9D8B030D-6E8A-4147-A177-3AD203B41FA5}">
                      <a16:colId xmlns:a16="http://schemas.microsoft.com/office/drawing/2014/main" val="1370087655"/>
                    </a:ext>
                  </a:extLst>
                </a:gridCol>
                <a:gridCol w="687530">
                  <a:extLst>
                    <a:ext uri="{9D8B030D-6E8A-4147-A177-3AD203B41FA5}">
                      <a16:colId xmlns:a16="http://schemas.microsoft.com/office/drawing/2014/main" val="3338482147"/>
                    </a:ext>
                  </a:extLst>
                </a:gridCol>
                <a:gridCol w="764684">
                  <a:extLst>
                    <a:ext uri="{9D8B030D-6E8A-4147-A177-3AD203B41FA5}">
                      <a16:colId xmlns:a16="http://schemas.microsoft.com/office/drawing/2014/main" val="2668762944"/>
                    </a:ext>
                  </a:extLst>
                </a:gridCol>
              </a:tblGrid>
              <a:tr h="831208">
                <a:tc>
                  <a:txBody>
                    <a:bodyPr/>
                    <a:lstStyle/>
                    <a:p>
                      <a:pPr algn="ctr" rtl="0" fontAlgn="b"/>
                      <a:endParaRPr lang="es-ES" sz="2200" b="0" cap="none" spc="0" dirty="0">
                        <a:solidFill>
                          <a:schemeClr val="tx1"/>
                        </a:solidFill>
                        <a:effectLst/>
                      </a:endParaRPr>
                    </a:p>
                  </a:txBody>
                  <a:tcPr marL="61723" marR="61723" marT="0" marB="123447" anchor="b">
                    <a:lnL w="12700" cmpd="sng">
                      <a:noFill/>
                    </a:lnL>
                    <a:lnR w="12700" cmpd="sng">
                      <a:noFill/>
                    </a:lnR>
                    <a:lnT w="9525" cap="flat" cmpd="sng" algn="ctr">
                      <a:noFill/>
                      <a:prstDash val="solid"/>
                    </a:lnT>
                    <a:lnB w="38100" cmpd="sng">
                      <a:noFill/>
                    </a:lnB>
                    <a:noFill/>
                  </a:tcPr>
                </a:tc>
                <a:tc>
                  <a:txBody>
                    <a:bodyPr/>
                    <a:lstStyle/>
                    <a:p>
                      <a:pPr algn="ctr" rtl="0" fontAlgn="b"/>
                      <a:r>
                        <a:rPr lang="es-ES" sz="1600" b="0" cap="none" spc="0" dirty="0">
                          <a:solidFill>
                            <a:schemeClr val="tx1"/>
                          </a:solidFill>
                          <a:effectLst/>
                        </a:rPr>
                        <a:t>May</a:t>
                      </a:r>
                    </a:p>
                  </a:txBody>
                  <a:tcPr marL="61723" marR="61723" marT="0" marB="123447" anchor="b">
                    <a:lnL w="12700" cmpd="sng">
                      <a:noFill/>
                    </a:lnL>
                    <a:lnR w="12700" cmpd="sng">
                      <a:noFill/>
                    </a:lnR>
                    <a:lnT w="9525" cap="flat" cmpd="sng" algn="ctr">
                      <a:noFill/>
                      <a:prstDash val="solid"/>
                    </a:lnT>
                    <a:lnB w="38100" cmpd="sng">
                      <a:noFill/>
                    </a:lnB>
                    <a:noFill/>
                  </a:tcPr>
                </a:tc>
                <a:tc>
                  <a:txBody>
                    <a:bodyPr/>
                    <a:lstStyle/>
                    <a:p>
                      <a:pPr algn="ctr" rtl="0" fontAlgn="b"/>
                      <a:r>
                        <a:rPr lang="es-ES" sz="1600" b="0" cap="none" spc="0" dirty="0">
                          <a:solidFill>
                            <a:schemeClr val="tx1"/>
                          </a:solidFill>
                          <a:effectLst/>
                        </a:rPr>
                        <a:t>Jun </a:t>
                      </a:r>
                    </a:p>
                  </a:txBody>
                  <a:tcPr marL="61723" marR="61723" marT="0" marB="123447" anchor="b">
                    <a:lnL w="12700" cmpd="sng">
                      <a:noFill/>
                    </a:lnL>
                    <a:lnR w="12700" cmpd="sng">
                      <a:noFill/>
                    </a:lnR>
                    <a:lnT w="9525" cap="flat" cmpd="sng" algn="ctr">
                      <a:noFill/>
                      <a:prstDash val="solid"/>
                    </a:lnT>
                    <a:lnB w="38100" cmpd="sng">
                      <a:noFill/>
                    </a:lnB>
                    <a:noFill/>
                  </a:tcPr>
                </a:tc>
                <a:tc>
                  <a:txBody>
                    <a:bodyPr/>
                    <a:lstStyle/>
                    <a:p>
                      <a:pPr algn="ctr" rtl="0" fontAlgn="b"/>
                      <a:r>
                        <a:rPr lang="es-ES" sz="1600" b="0" cap="none" spc="0" dirty="0">
                          <a:solidFill>
                            <a:schemeClr val="tx1"/>
                          </a:solidFill>
                          <a:effectLst/>
                        </a:rPr>
                        <a:t>Jul</a:t>
                      </a:r>
                    </a:p>
                  </a:txBody>
                  <a:tcPr marL="61723" marR="61723" marT="0" marB="123447" anchor="b">
                    <a:lnL w="12700" cmpd="sng">
                      <a:noFill/>
                    </a:lnL>
                    <a:lnR w="12700" cmpd="sng">
                      <a:noFill/>
                    </a:lnR>
                    <a:lnT w="9525" cap="flat" cmpd="sng" algn="ctr">
                      <a:noFill/>
                      <a:prstDash val="solid"/>
                    </a:lnT>
                    <a:lnB w="38100" cmpd="sng">
                      <a:noFill/>
                    </a:lnB>
                    <a:noFill/>
                  </a:tcPr>
                </a:tc>
                <a:tc>
                  <a:txBody>
                    <a:bodyPr/>
                    <a:lstStyle/>
                    <a:p>
                      <a:pPr algn="ctr" rtl="0" fontAlgn="b"/>
                      <a:r>
                        <a:rPr lang="es-ES" sz="1600" b="0" cap="none" spc="0" dirty="0" err="1">
                          <a:solidFill>
                            <a:schemeClr val="tx1"/>
                          </a:solidFill>
                          <a:effectLst/>
                        </a:rPr>
                        <a:t>Ago</a:t>
                      </a:r>
                      <a:r>
                        <a:rPr lang="es-ES" sz="1600" b="0" cap="none" spc="0" dirty="0">
                          <a:solidFill>
                            <a:schemeClr val="tx1"/>
                          </a:solidFill>
                          <a:effectLst/>
                        </a:rPr>
                        <a:t> q1</a:t>
                      </a:r>
                    </a:p>
                  </a:txBody>
                  <a:tcPr marL="61723" marR="61723" marT="0" marB="123447" anchor="b">
                    <a:lnL w="12700" cmpd="sng">
                      <a:noFill/>
                    </a:lnL>
                    <a:lnR w="12700" cmpd="sng">
                      <a:noFill/>
                    </a:lnR>
                    <a:lnT w="9525" cap="flat" cmpd="sng" algn="ctr">
                      <a:noFill/>
                      <a:prstDash val="solid"/>
                    </a:lnT>
                    <a:lnB w="38100" cmpd="sng">
                      <a:noFill/>
                    </a:lnB>
                    <a:noFill/>
                  </a:tcPr>
                </a:tc>
                <a:tc>
                  <a:txBody>
                    <a:bodyPr/>
                    <a:lstStyle/>
                    <a:p>
                      <a:pPr algn="ctr" rtl="0" fontAlgn="b"/>
                      <a:r>
                        <a:rPr lang="es-ES" sz="1600" b="0" cap="none" spc="0" dirty="0" err="1">
                          <a:solidFill>
                            <a:schemeClr val="tx1"/>
                          </a:solidFill>
                          <a:effectLst/>
                        </a:rPr>
                        <a:t>Ago</a:t>
                      </a:r>
                      <a:r>
                        <a:rPr lang="es-ES" sz="1600" b="0" cap="none" spc="0" dirty="0">
                          <a:solidFill>
                            <a:schemeClr val="tx1"/>
                          </a:solidFill>
                          <a:effectLst/>
                        </a:rPr>
                        <a:t> q2</a:t>
                      </a:r>
                    </a:p>
                  </a:txBody>
                  <a:tcPr marL="61723" marR="61723" marT="0" marB="123447" anchor="b">
                    <a:lnL w="12700" cmpd="sng">
                      <a:noFill/>
                    </a:lnL>
                    <a:lnR w="12700" cmpd="sng">
                      <a:noFill/>
                    </a:lnR>
                    <a:lnT w="9525" cap="flat" cmpd="sng" algn="ctr">
                      <a:noFill/>
                      <a:prstDash val="solid"/>
                    </a:lnT>
                    <a:lnB w="38100" cmpd="sng">
                      <a:noFill/>
                    </a:lnB>
                    <a:noFill/>
                  </a:tcPr>
                </a:tc>
                <a:tc>
                  <a:txBody>
                    <a:bodyPr/>
                    <a:lstStyle/>
                    <a:p>
                      <a:pPr algn="ctr" rtl="0" fontAlgn="b"/>
                      <a:r>
                        <a:rPr lang="es-ES" sz="1600" b="0" cap="none" spc="0" dirty="0" err="1">
                          <a:solidFill>
                            <a:schemeClr val="tx1"/>
                          </a:solidFill>
                          <a:effectLst/>
                        </a:rPr>
                        <a:t>Sep</a:t>
                      </a:r>
                      <a:r>
                        <a:rPr lang="es-ES" sz="1600" b="0" cap="none" spc="0" dirty="0">
                          <a:solidFill>
                            <a:schemeClr val="tx1"/>
                          </a:solidFill>
                          <a:effectLst/>
                        </a:rPr>
                        <a:t> q1</a:t>
                      </a:r>
                    </a:p>
                  </a:txBody>
                  <a:tcPr marL="61723" marR="61723" marT="0" marB="123447" anchor="b">
                    <a:lnL w="12700" cmpd="sng">
                      <a:noFill/>
                    </a:lnL>
                    <a:lnR w="12700" cmpd="sng">
                      <a:noFill/>
                    </a:lnR>
                    <a:lnT w="9525" cap="flat" cmpd="sng" algn="ctr">
                      <a:noFill/>
                      <a:prstDash val="solid"/>
                    </a:lnT>
                    <a:lnB w="38100" cmpd="sng">
                      <a:noFill/>
                    </a:lnB>
                    <a:noFill/>
                  </a:tcPr>
                </a:tc>
                <a:tc>
                  <a:txBody>
                    <a:bodyPr/>
                    <a:lstStyle/>
                    <a:p>
                      <a:pPr algn="ctr" rtl="0" fontAlgn="b"/>
                      <a:r>
                        <a:rPr lang="es-ES" sz="1600" b="0" cap="none" spc="0" dirty="0" err="1">
                          <a:solidFill>
                            <a:schemeClr val="tx1"/>
                          </a:solidFill>
                          <a:effectLst/>
                        </a:rPr>
                        <a:t>Sep</a:t>
                      </a:r>
                      <a:r>
                        <a:rPr lang="es-ES" sz="1600" b="0" cap="none" spc="0" dirty="0">
                          <a:solidFill>
                            <a:schemeClr val="tx1"/>
                          </a:solidFill>
                          <a:effectLst/>
                        </a:rPr>
                        <a:t> q2</a:t>
                      </a:r>
                    </a:p>
                  </a:txBody>
                  <a:tcPr marL="61723" marR="61723" marT="0" marB="123447" anchor="b">
                    <a:lnL w="12700" cmpd="sng">
                      <a:noFill/>
                    </a:lnL>
                    <a:lnR w="12700" cmpd="sng">
                      <a:noFill/>
                    </a:lnR>
                    <a:lnT w="9525" cap="flat" cmpd="sng" algn="ctr">
                      <a:noFill/>
                      <a:prstDash val="solid"/>
                    </a:lnT>
                    <a:lnB w="38100" cmpd="sng">
                      <a:noFill/>
                    </a:lnB>
                    <a:noFill/>
                  </a:tcPr>
                </a:tc>
                <a:tc>
                  <a:txBody>
                    <a:bodyPr/>
                    <a:lstStyle/>
                    <a:p>
                      <a:pPr algn="ctr" rtl="0" fontAlgn="b"/>
                      <a:r>
                        <a:rPr lang="es-ES" sz="1600" b="0" cap="none" spc="0" dirty="0">
                          <a:solidFill>
                            <a:schemeClr val="tx1"/>
                          </a:solidFill>
                          <a:effectLst/>
                        </a:rPr>
                        <a:t>Oct q1</a:t>
                      </a:r>
                    </a:p>
                  </a:txBody>
                  <a:tcPr marL="61723" marR="61723" marT="0" marB="123447" anchor="b">
                    <a:lnL w="12700" cmpd="sng">
                      <a:noFill/>
                    </a:lnL>
                    <a:lnR w="12700" cmpd="sng">
                      <a:noFill/>
                    </a:lnR>
                    <a:lnT w="9525" cap="flat" cmpd="sng" algn="ctr">
                      <a:noFill/>
                      <a:prstDash val="solid"/>
                    </a:lnT>
                    <a:lnB w="38100" cmpd="sng">
                      <a:noFill/>
                    </a:lnB>
                    <a:noFill/>
                  </a:tcPr>
                </a:tc>
                <a:tc>
                  <a:txBody>
                    <a:bodyPr/>
                    <a:lstStyle/>
                    <a:p>
                      <a:pPr algn="ctr" rtl="0" fontAlgn="b"/>
                      <a:r>
                        <a:rPr lang="es-ES" sz="1600" b="0" cap="none" spc="0" dirty="0">
                          <a:solidFill>
                            <a:schemeClr val="tx1"/>
                          </a:solidFill>
                          <a:effectLst/>
                        </a:rPr>
                        <a:t>Nov</a:t>
                      </a:r>
                    </a:p>
                  </a:txBody>
                  <a:tcPr marL="61723" marR="61723" marT="0" marB="123447" anchor="b">
                    <a:lnL w="12700" cmpd="sng">
                      <a:noFill/>
                    </a:lnL>
                    <a:lnR w="12700" cmpd="sng">
                      <a:noFill/>
                    </a:lnR>
                    <a:lnT w="9525" cap="flat" cmpd="sng" algn="ctr">
                      <a:noFill/>
                      <a:prstDash val="solid"/>
                    </a:lnT>
                    <a:lnB w="38100" cmpd="sng">
                      <a:noFill/>
                    </a:lnB>
                    <a:noFill/>
                  </a:tcPr>
                </a:tc>
                <a:tc>
                  <a:txBody>
                    <a:bodyPr/>
                    <a:lstStyle/>
                    <a:p>
                      <a:pPr algn="ctr" rtl="0" fontAlgn="b"/>
                      <a:r>
                        <a:rPr lang="es-ES" sz="1600" b="0" cap="none" spc="0" dirty="0">
                          <a:solidFill>
                            <a:schemeClr val="tx1"/>
                          </a:solidFill>
                          <a:effectLst/>
                        </a:rPr>
                        <a:t>Dic</a:t>
                      </a:r>
                    </a:p>
                  </a:txBody>
                  <a:tcPr marL="61723" marR="61723" marT="0" marB="123447" anchor="b">
                    <a:lnL w="12700" cmpd="sng">
                      <a:noFill/>
                    </a:lnL>
                    <a:lnR w="12700" cmpd="sng">
                      <a:noFill/>
                    </a:lnR>
                    <a:lnT w="9525" cap="flat" cmpd="sng" algn="ctr">
                      <a:noFill/>
                      <a:prstDash val="solid"/>
                    </a:lnT>
                    <a:lnB w="38100" cmpd="sng">
                      <a:noFill/>
                    </a:lnB>
                    <a:noFill/>
                  </a:tcPr>
                </a:tc>
                <a:tc>
                  <a:txBody>
                    <a:bodyPr/>
                    <a:lstStyle/>
                    <a:p>
                      <a:pPr algn="ctr" rtl="0" fontAlgn="b"/>
                      <a:r>
                        <a:rPr lang="es-ES" sz="1600" b="0" cap="none" spc="0" dirty="0">
                          <a:solidFill>
                            <a:schemeClr val="tx1"/>
                          </a:solidFill>
                          <a:effectLst/>
                        </a:rPr>
                        <a:t>Feb</a:t>
                      </a:r>
                    </a:p>
                  </a:txBody>
                  <a:tcPr marL="61723" marR="61723" marT="0" marB="123447" anchor="b">
                    <a:lnL w="12700" cmpd="sng">
                      <a:noFill/>
                    </a:lnL>
                    <a:lnR w="12700" cmpd="sng">
                      <a:noFill/>
                    </a:lnR>
                    <a:lnT w="9525" cap="flat" cmpd="sng" algn="ctr">
                      <a:noFill/>
                      <a:prstDash val="solid"/>
                    </a:lnT>
                    <a:lnB w="38100" cmpd="sng">
                      <a:noFill/>
                    </a:lnB>
                    <a:noFill/>
                  </a:tcPr>
                </a:tc>
                <a:extLst>
                  <a:ext uri="{0D108BD9-81ED-4DB2-BD59-A6C34878D82A}">
                    <a16:rowId xmlns:a16="http://schemas.microsoft.com/office/drawing/2014/main" val="3582042422"/>
                  </a:ext>
                </a:extLst>
              </a:tr>
              <a:tr h="419719">
                <a:tc>
                  <a:txBody>
                    <a:bodyPr/>
                    <a:lstStyle/>
                    <a:p>
                      <a:pPr rtl="0" fontAlgn="b"/>
                      <a:r>
                        <a:rPr lang="es-ES" sz="1600" cap="none" spc="0">
                          <a:solidFill>
                            <a:schemeClr val="tx1"/>
                          </a:solidFill>
                          <a:effectLst/>
                        </a:rPr>
                        <a:t>Izquierda</a:t>
                      </a:r>
                    </a:p>
                  </a:txBody>
                  <a:tcPr marL="61723" marR="61723" marT="0" marB="123447" anchor="b">
                    <a:lnL w="12700" cmpd="sng">
                      <a:noFill/>
                      <a:prstDash val="solid"/>
                    </a:lnL>
                    <a:lnR w="12700" cmpd="sng">
                      <a:noFill/>
                      <a:prstDash val="solid"/>
                    </a:lnR>
                    <a:lnT w="38100" cmpd="sng">
                      <a:noFill/>
                    </a:lnT>
                    <a:lnB w="12700" cap="flat" cmpd="sng" algn="ctr">
                      <a:solidFill>
                        <a:schemeClr val="accent1"/>
                      </a:solidFill>
                      <a:prstDash val="solid"/>
                    </a:lnB>
                    <a:noFill/>
                  </a:tcPr>
                </a:tc>
                <a:tc>
                  <a:txBody>
                    <a:bodyPr/>
                    <a:lstStyle/>
                    <a:p>
                      <a:pPr algn="r" rtl="0" fontAlgn="b"/>
                      <a:r>
                        <a:rPr lang="es-ES" sz="1600" cap="none" spc="0">
                          <a:solidFill>
                            <a:schemeClr val="tx1"/>
                          </a:solidFill>
                          <a:effectLst/>
                        </a:rPr>
                        <a:t>37.3</a:t>
                      </a:r>
                    </a:p>
                  </a:txBody>
                  <a:tcPr marL="61723" marR="61723" marT="0" marB="123447" anchor="b">
                    <a:lnL w="12700" cmpd="sng">
                      <a:noFill/>
                      <a:prstDash val="solid"/>
                    </a:lnL>
                    <a:lnR w="12700" cmpd="sng">
                      <a:noFill/>
                      <a:prstDash val="solid"/>
                    </a:lnR>
                    <a:lnT w="38100" cmpd="sng">
                      <a:noFill/>
                    </a:lnT>
                    <a:lnB w="12700" cap="flat" cmpd="sng" algn="ctr">
                      <a:solidFill>
                        <a:schemeClr val="accent1"/>
                      </a:solidFill>
                      <a:prstDash val="solid"/>
                    </a:lnB>
                    <a:noFill/>
                  </a:tcPr>
                </a:tc>
                <a:tc>
                  <a:txBody>
                    <a:bodyPr/>
                    <a:lstStyle/>
                    <a:p>
                      <a:pPr algn="r" rtl="0" fontAlgn="b"/>
                      <a:r>
                        <a:rPr lang="es-ES" sz="1600" cap="none" spc="0">
                          <a:solidFill>
                            <a:schemeClr val="tx1"/>
                          </a:solidFill>
                          <a:effectLst/>
                        </a:rPr>
                        <a:t>39.8</a:t>
                      </a:r>
                    </a:p>
                  </a:txBody>
                  <a:tcPr marL="61723" marR="61723" marT="0" marB="123447" anchor="b">
                    <a:lnL w="12700" cmpd="sng">
                      <a:noFill/>
                      <a:prstDash val="solid"/>
                    </a:lnL>
                    <a:lnR w="12700" cmpd="sng">
                      <a:noFill/>
                      <a:prstDash val="solid"/>
                    </a:lnR>
                    <a:lnT w="38100" cmpd="sng">
                      <a:noFill/>
                    </a:lnT>
                    <a:lnB w="12700" cap="flat" cmpd="sng" algn="ctr">
                      <a:solidFill>
                        <a:schemeClr val="accent1"/>
                      </a:solidFill>
                      <a:prstDash val="solid"/>
                    </a:lnB>
                    <a:noFill/>
                  </a:tcPr>
                </a:tc>
                <a:tc>
                  <a:txBody>
                    <a:bodyPr/>
                    <a:lstStyle/>
                    <a:p>
                      <a:pPr algn="r" rtl="0" fontAlgn="b"/>
                      <a:r>
                        <a:rPr lang="es-ES" sz="1600" cap="none" spc="0">
                          <a:solidFill>
                            <a:schemeClr val="tx1"/>
                          </a:solidFill>
                          <a:effectLst/>
                        </a:rPr>
                        <a:t>37.7</a:t>
                      </a:r>
                    </a:p>
                  </a:txBody>
                  <a:tcPr marL="61723" marR="61723" marT="0" marB="123447" anchor="b">
                    <a:lnL w="12700" cmpd="sng">
                      <a:noFill/>
                      <a:prstDash val="solid"/>
                    </a:lnL>
                    <a:lnR w="12700" cmpd="sng">
                      <a:noFill/>
                      <a:prstDash val="solid"/>
                    </a:lnR>
                    <a:lnT w="38100" cmpd="sng">
                      <a:noFill/>
                    </a:lnT>
                    <a:lnB w="12700" cap="flat" cmpd="sng" algn="ctr">
                      <a:solidFill>
                        <a:schemeClr val="accent1"/>
                      </a:solidFill>
                      <a:prstDash val="solid"/>
                    </a:lnB>
                    <a:noFill/>
                  </a:tcPr>
                </a:tc>
                <a:tc>
                  <a:txBody>
                    <a:bodyPr/>
                    <a:lstStyle/>
                    <a:p>
                      <a:pPr algn="r" rtl="0" fontAlgn="b"/>
                      <a:r>
                        <a:rPr lang="es-ES" sz="1600" cap="none" spc="0">
                          <a:solidFill>
                            <a:schemeClr val="tx1"/>
                          </a:solidFill>
                          <a:effectLst/>
                        </a:rPr>
                        <a:t>39</a:t>
                      </a:r>
                    </a:p>
                  </a:txBody>
                  <a:tcPr marL="61723" marR="61723" marT="0" marB="123447" anchor="b">
                    <a:lnL w="12700" cmpd="sng">
                      <a:noFill/>
                      <a:prstDash val="solid"/>
                    </a:lnL>
                    <a:lnR w="12700" cmpd="sng">
                      <a:noFill/>
                      <a:prstDash val="solid"/>
                    </a:lnR>
                    <a:lnT w="38100" cmpd="sng">
                      <a:noFill/>
                    </a:lnT>
                    <a:lnB w="12700" cap="flat" cmpd="sng" algn="ctr">
                      <a:solidFill>
                        <a:schemeClr val="accent1"/>
                      </a:solidFill>
                      <a:prstDash val="solid"/>
                    </a:lnB>
                    <a:noFill/>
                  </a:tcPr>
                </a:tc>
                <a:tc>
                  <a:txBody>
                    <a:bodyPr/>
                    <a:lstStyle/>
                    <a:p>
                      <a:pPr algn="r" rtl="0" fontAlgn="b"/>
                      <a:r>
                        <a:rPr lang="es-ES" sz="1600" cap="none" spc="0">
                          <a:solidFill>
                            <a:schemeClr val="tx1"/>
                          </a:solidFill>
                          <a:effectLst/>
                        </a:rPr>
                        <a:t>38.3</a:t>
                      </a:r>
                    </a:p>
                  </a:txBody>
                  <a:tcPr marL="61723" marR="61723" marT="0" marB="123447" anchor="b">
                    <a:lnL w="12700" cmpd="sng">
                      <a:noFill/>
                      <a:prstDash val="solid"/>
                    </a:lnL>
                    <a:lnR w="12700" cmpd="sng">
                      <a:noFill/>
                      <a:prstDash val="solid"/>
                    </a:lnR>
                    <a:lnT w="38100" cmpd="sng">
                      <a:noFill/>
                    </a:lnT>
                    <a:lnB w="12700" cap="flat" cmpd="sng" algn="ctr">
                      <a:solidFill>
                        <a:schemeClr val="accent1"/>
                      </a:solidFill>
                      <a:prstDash val="solid"/>
                    </a:lnB>
                    <a:noFill/>
                  </a:tcPr>
                </a:tc>
                <a:tc>
                  <a:txBody>
                    <a:bodyPr/>
                    <a:lstStyle/>
                    <a:p>
                      <a:pPr algn="r" rtl="0" fontAlgn="b"/>
                      <a:r>
                        <a:rPr lang="es-ES" sz="1600" cap="none" spc="0">
                          <a:solidFill>
                            <a:schemeClr val="tx1"/>
                          </a:solidFill>
                          <a:effectLst/>
                        </a:rPr>
                        <a:t>37.3</a:t>
                      </a:r>
                    </a:p>
                  </a:txBody>
                  <a:tcPr marL="61723" marR="61723" marT="0" marB="123447" anchor="b">
                    <a:lnL w="12700" cmpd="sng">
                      <a:noFill/>
                      <a:prstDash val="solid"/>
                    </a:lnL>
                    <a:lnR w="12700" cmpd="sng">
                      <a:noFill/>
                      <a:prstDash val="solid"/>
                    </a:lnR>
                    <a:lnT w="38100" cmpd="sng">
                      <a:noFill/>
                    </a:lnT>
                    <a:lnB w="12700" cap="flat" cmpd="sng" algn="ctr">
                      <a:solidFill>
                        <a:schemeClr val="accent1"/>
                      </a:solidFill>
                      <a:prstDash val="solid"/>
                    </a:lnB>
                    <a:noFill/>
                  </a:tcPr>
                </a:tc>
                <a:tc>
                  <a:txBody>
                    <a:bodyPr/>
                    <a:lstStyle/>
                    <a:p>
                      <a:pPr algn="r" rtl="0" fontAlgn="b"/>
                      <a:r>
                        <a:rPr lang="es-ES" sz="1600" cap="none" spc="0">
                          <a:solidFill>
                            <a:schemeClr val="tx1"/>
                          </a:solidFill>
                          <a:effectLst/>
                        </a:rPr>
                        <a:t>38.5</a:t>
                      </a:r>
                    </a:p>
                  </a:txBody>
                  <a:tcPr marL="61723" marR="61723" marT="0" marB="123447" anchor="b">
                    <a:lnL w="12700" cmpd="sng">
                      <a:noFill/>
                      <a:prstDash val="solid"/>
                    </a:lnL>
                    <a:lnR w="12700" cmpd="sng">
                      <a:noFill/>
                      <a:prstDash val="solid"/>
                    </a:lnR>
                    <a:lnT w="38100" cmpd="sng">
                      <a:noFill/>
                    </a:lnT>
                    <a:lnB w="12700" cap="flat" cmpd="sng" algn="ctr">
                      <a:solidFill>
                        <a:schemeClr val="accent1"/>
                      </a:solidFill>
                      <a:prstDash val="solid"/>
                    </a:lnB>
                    <a:noFill/>
                  </a:tcPr>
                </a:tc>
                <a:tc>
                  <a:txBody>
                    <a:bodyPr/>
                    <a:lstStyle/>
                    <a:p>
                      <a:pPr algn="r" rtl="0" fontAlgn="b"/>
                      <a:r>
                        <a:rPr lang="es-ES" sz="1600" cap="none" spc="0">
                          <a:solidFill>
                            <a:schemeClr val="tx1"/>
                          </a:solidFill>
                          <a:effectLst/>
                        </a:rPr>
                        <a:t>39</a:t>
                      </a:r>
                    </a:p>
                  </a:txBody>
                  <a:tcPr marL="61723" marR="61723" marT="0" marB="123447" anchor="b">
                    <a:lnL w="12700" cmpd="sng">
                      <a:noFill/>
                      <a:prstDash val="solid"/>
                    </a:lnL>
                    <a:lnR w="12700" cmpd="sng">
                      <a:noFill/>
                      <a:prstDash val="solid"/>
                    </a:lnR>
                    <a:lnT w="38100" cmpd="sng">
                      <a:noFill/>
                    </a:lnT>
                    <a:lnB w="12700" cap="flat" cmpd="sng" algn="ctr">
                      <a:solidFill>
                        <a:schemeClr val="accent1"/>
                      </a:solidFill>
                      <a:prstDash val="solid"/>
                    </a:lnB>
                    <a:noFill/>
                  </a:tcPr>
                </a:tc>
                <a:tc>
                  <a:txBody>
                    <a:bodyPr/>
                    <a:lstStyle/>
                    <a:p>
                      <a:pPr algn="r" rtl="0" fontAlgn="b"/>
                      <a:r>
                        <a:rPr lang="es-ES" sz="1600" cap="none" spc="0">
                          <a:solidFill>
                            <a:schemeClr val="tx1"/>
                          </a:solidFill>
                          <a:effectLst/>
                        </a:rPr>
                        <a:t>38.2</a:t>
                      </a:r>
                    </a:p>
                  </a:txBody>
                  <a:tcPr marL="61723" marR="61723" marT="0" marB="123447" anchor="b">
                    <a:lnL w="12700" cmpd="sng">
                      <a:noFill/>
                      <a:prstDash val="solid"/>
                    </a:lnL>
                    <a:lnR w="12700" cmpd="sng">
                      <a:noFill/>
                      <a:prstDash val="solid"/>
                    </a:lnR>
                    <a:lnT w="38100" cmpd="sng">
                      <a:noFill/>
                    </a:lnT>
                    <a:lnB w="12700" cap="flat" cmpd="sng" algn="ctr">
                      <a:solidFill>
                        <a:schemeClr val="accent1"/>
                      </a:solidFill>
                      <a:prstDash val="solid"/>
                    </a:lnB>
                    <a:noFill/>
                  </a:tcPr>
                </a:tc>
                <a:tc>
                  <a:txBody>
                    <a:bodyPr/>
                    <a:lstStyle/>
                    <a:p>
                      <a:pPr algn="r" rtl="0" fontAlgn="b"/>
                      <a:r>
                        <a:rPr lang="es-ES" sz="1600" cap="none" spc="0">
                          <a:solidFill>
                            <a:schemeClr val="tx1"/>
                          </a:solidFill>
                          <a:effectLst/>
                        </a:rPr>
                        <a:t>30.9</a:t>
                      </a:r>
                    </a:p>
                  </a:txBody>
                  <a:tcPr marL="61723" marR="61723" marT="0" marB="123447" anchor="b">
                    <a:lnL w="12700" cmpd="sng">
                      <a:noFill/>
                      <a:prstDash val="solid"/>
                    </a:lnL>
                    <a:lnR w="12700" cmpd="sng">
                      <a:noFill/>
                      <a:prstDash val="solid"/>
                    </a:lnR>
                    <a:lnT w="38100" cmpd="sng">
                      <a:noFill/>
                    </a:lnT>
                    <a:lnB w="12700" cap="flat" cmpd="sng" algn="ctr">
                      <a:solidFill>
                        <a:schemeClr val="accent1"/>
                      </a:solidFill>
                      <a:prstDash val="solid"/>
                    </a:lnB>
                    <a:noFill/>
                  </a:tcPr>
                </a:tc>
                <a:tc>
                  <a:txBody>
                    <a:bodyPr/>
                    <a:lstStyle/>
                    <a:p>
                      <a:pPr algn="r" rtl="0" fontAlgn="b"/>
                      <a:r>
                        <a:rPr lang="es-ES" sz="1600" cap="none" spc="0">
                          <a:solidFill>
                            <a:schemeClr val="tx1"/>
                          </a:solidFill>
                          <a:effectLst/>
                        </a:rPr>
                        <a:t>30.3</a:t>
                      </a:r>
                    </a:p>
                  </a:txBody>
                  <a:tcPr marL="61723" marR="61723" marT="0" marB="123447" anchor="b">
                    <a:lnL w="12700" cmpd="sng">
                      <a:noFill/>
                      <a:prstDash val="solid"/>
                    </a:lnL>
                    <a:lnR w="12700" cmpd="sng">
                      <a:noFill/>
                      <a:prstDash val="solid"/>
                    </a:lnR>
                    <a:lnT w="38100" cmpd="sng">
                      <a:noFill/>
                    </a:lnT>
                    <a:lnB w="12700" cap="flat" cmpd="sng" algn="ctr">
                      <a:solidFill>
                        <a:schemeClr val="accent1"/>
                      </a:solidFill>
                      <a:prstDash val="solid"/>
                    </a:lnB>
                    <a:noFill/>
                  </a:tcPr>
                </a:tc>
                <a:extLst>
                  <a:ext uri="{0D108BD9-81ED-4DB2-BD59-A6C34878D82A}">
                    <a16:rowId xmlns:a16="http://schemas.microsoft.com/office/drawing/2014/main" val="205005486"/>
                  </a:ext>
                </a:extLst>
              </a:tr>
              <a:tr h="419719">
                <a:tc>
                  <a:txBody>
                    <a:bodyPr/>
                    <a:lstStyle/>
                    <a:p>
                      <a:pPr rtl="0" fontAlgn="b"/>
                      <a:r>
                        <a:rPr lang="es-ES" sz="1600" cap="none" spc="0">
                          <a:solidFill>
                            <a:schemeClr val="tx1"/>
                          </a:solidFill>
                          <a:effectLst/>
                        </a:rPr>
                        <a:t>Centro </a:t>
                      </a:r>
                    </a:p>
                  </a:txBody>
                  <a:tcPr marL="61723" marR="61723" marT="0" marB="123447" anchor="b">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tc>
                  <a:txBody>
                    <a:bodyPr/>
                    <a:lstStyle/>
                    <a:p>
                      <a:pPr algn="r" rtl="0" fontAlgn="b"/>
                      <a:r>
                        <a:rPr lang="es-ES" sz="1600" cap="none" spc="0">
                          <a:solidFill>
                            <a:schemeClr val="tx1"/>
                          </a:solidFill>
                          <a:effectLst/>
                        </a:rPr>
                        <a:t>15.5</a:t>
                      </a:r>
                    </a:p>
                  </a:txBody>
                  <a:tcPr marL="61723" marR="61723" marT="0" marB="123447" anchor="b">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tc>
                  <a:txBody>
                    <a:bodyPr/>
                    <a:lstStyle/>
                    <a:p>
                      <a:pPr algn="r" rtl="0" fontAlgn="b"/>
                      <a:r>
                        <a:rPr lang="es-ES" sz="1600" cap="none" spc="0">
                          <a:solidFill>
                            <a:schemeClr val="tx1"/>
                          </a:solidFill>
                          <a:effectLst/>
                        </a:rPr>
                        <a:t>17.8</a:t>
                      </a:r>
                    </a:p>
                  </a:txBody>
                  <a:tcPr marL="61723" marR="61723" marT="0" marB="123447" anchor="b">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tc>
                  <a:txBody>
                    <a:bodyPr/>
                    <a:lstStyle/>
                    <a:p>
                      <a:pPr algn="r" rtl="0" fontAlgn="b"/>
                      <a:r>
                        <a:rPr lang="es-ES" sz="1600" cap="none" spc="0">
                          <a:solidFill>
                            <a:schemeClr val="tx1"/>
                          </a:solidFill>
                          <a:effectLst/>
                        </a:rPr>
                        <a:t>16.7</a:t>
                      </a:r>
                    </a:p>
                  </a:txBody>
                  <a:tcPr marL="61723" marR="61723" marT="0" marB="123447" anchor="b">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tc>
                  <a:txBody>
                    <a:bodyPr/>
                    <a:lstStyle/>
                    <a:p>
                      <a:pPr algn="r" rtl="0" fontAlgn="b"/>
                      <a:r>
                        <a:rPr lang="es-ES" sz="1600" cap="none" spc="0">
                          <a:solidFill>
                            <a:schemeClr val="tx1"/>
                          </a:solidFill>
                          <a:effectLst/>
                        </a:rPr>
                        <a:t>18.2</a:t>
                      </a:r>
                    </a:p>
                  </a:txBody>
                  <a:tcPr marL="61723" marR="61723" marT="0" marB="123447" anchor="b">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tc>
                  <a:txBody>
                    <a:bodyPr/>
                    <a:lstStyle/>
                    <a:p>
                      <a:pPr algn="r" rtl="0" fontAlgn="b"/>
                      <a:r>
                        <a:rPr lang="es-ES" sz="1600" cap="none" spc="0">
                          <a:solidFill>
                            <a:schemeClr val="tx1"/>
                          </a:solidFill>
                          <a:effectLst/>
                        </a:rPr>
                        <a:t>17.7</a:t>
                      </a:r>
                    </a:p>
                  </a:txBody>
                  <a:tcPr marL="61723" marR="61723" marT="0" marB="123447" anchor="b">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tc>
                  <a:txBody>
                    <a:bodyPr/>
                    <a:lstStyle/>
                    <a:p>
                      <a:pPr algn="r" rtl="0" fontAlgn="b"/>
                      <a:r>
                        <a:rPr lang="es-ES" sz="1600" cap="none" spc="0">
                          <a:solidFill>
                            <a:schemeClr val="tx1"/>
                          </a:solidFill>
                          <a:effectLst/>
                        </a:rPr>
                        <a:t>17.7</a:t>
                      </a:r>
                    </a:p>
                  </a:txBody>
                  <a:tcPr marL="61723" marR="61723" marT="0" marB="123447" anchor="b">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tc>
                  <a:txBody>
                    <a:bodyPr/>
                    <a:lstStyle/>
                    <a:p>
                      <a:pPr algn="r" rtl="0" fontAlgn="b"/>
                      <a:r>
                        <a:rPr lang="es-ES" sz="1600" cap="none" spc="0">
                          <a:solidFill>
                            <a:schemeClr val="tx1"/>
                          </a:solidFill>
                          <a:effectLst/>
                        </a:rPr>
                        <a:t>17.3</a:t>
                      </a:r>
                    </a:p>
                  </a:txBody>
                  <a:tcPr marL="61723" marR="61723" marT="0" marB="123447" anchor="b">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tc>
                  <a:txBody>
                    <a:bodyPr/>
                    <a:lstStyle/>
                    <a:p>
                      <a:pPr algn="r" rtl="0" fontAlgn="b"/>
                      <a:r>
                        <a:rPr lang="es-ES" sz="1600" cap="none" spc="0">
                          <a:solidFill>
                            <a:schemeClr val="tx1"/>
                          </a:solidFill>
                          <a:effectLst/>
                        </a:rPr>
                        <a:t>16.2</a:t>
                      </a:r>
                    </a:p>
                  </a:txBody>
                  <a:tcPr marL="61723" marR="61723" marT="0" marB="123447" anchor="b">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tc>
                  <a:txBody>
                    <a:bodyPr/>
                    <a:lstStyle/>
                    <a:p>
                      <a:pPr algn="r" rtl="0" fontAlgn="b"/>
                      <a:r>
                        <a:rPr lang="es-ES" sz="1600" cap="none" spc="0">
                          <a:solidFill>
                            <a:schemeClr val="tx1"/>
                          </a:solidFill>
                          <a:effectLst/>
                        </a:rPr>
                        <a:t>18.8</a:t>
                      </a:r>
                    </a:p>
                  </a:txBody>
                  <a:tcPr marL="61723" marR="61723" marT="0" marB="123447" anchor="b">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tc>
                  <a:txBody>
                    <a:bodyPr/>
                    <a:lstStyle/>
                    <a:p>
                      <a:pPr algn="r" rtl="0" fontAlgn="b"/>
                      <a:r>
                        <a:rPr lang="es-ES" sz="1600" cap="none" spc="0">
                          <a:solidFill>
                            <a:schemeClr val="tx1"/>
                          </a:solidFill>
                          <a:effectLst/>
                        </a:rPr>
                        <a:t>22</a:t>
                      </a:r>
                    </a:p>
                  </a:txBody>
                  <a:tcPr marL="61723" marR="61723" marT="0" marB="123447" anchor="b">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tc>
                  <a:txBody>
                    <a:bodyPr/>
                    <a:lstStyle/>
                    <a:p>
                      <a:pPr algn="r" rtl="0" fontAlgn="b"/>
                      <a:r>
                        <a:rPr lang="es-ES" sz="1600" cap="none" spc="0">
                          <a:solidFill>
                            <a:schemeClr val="tx1"/>
                          </a:solidFill>
                          <a:effectLst/>
                        </a:rPr>
                        <a:t>23</a:t>
                      </a:r>
                    </a:p>
                  </a:txBody>
                  <a:tcPr marL="61723" marR="61723" marT="0" marB="123447" anchor="b">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extLst>
                  <a:ext uri="{0D108BD9-81ED-4DB2-BD59-A6C34878D82A}">
                    <a16:rowId xmlns:a16="http://schemas.microsoft.com/office/drawing/2014/main" val="3780639175"/>
                  </a:ext>
                </a:extLst>
              </a:tr>
              <a:tr h="419719">
                <a:tc>
                  <a:txBody>
                    <a:bodyPr/>
                    <a:lstStyle/>
                    <a:p>
                      <a:pPr rtl="0" fontAlgn="b"/>
                      <a:r>
                        <a:rPr lang="es-ES" sz="1600" cap="none" spc="0">
                          <a:solidFill>
                            <a:schemeClr val="tx1"/>
                          </a:solidFill>
                          <a:effectLst/>
                        </a:rPr>
                        <a:t>Derecha</a:t>
                      </a:r>
                    </a:p>
                  </a:txBody>
                  <a:tcPr marL="61723" marR="61723" marT="0" marB="123447" anchor="b">
                    <a:lnL w="12700" cmpd="sng">
                      <a:noFill/>
                      <a:prstDash val="solid"/>
                    </a:lnL>
                    <a:lnR w="12700" cmpd="sng">
                      <a:noFill/>
                      <a:prstDash val="solid"/>
                    </a:lnR>
                    <a:lnT w="12700" cmpd="sng">
                      <a:noFill/>
                      <a:prstDash val="solid"/>
                    </a:lnT>
                    <a:lnB w="12700" cmpd="sng">
                      <a:noFill/>
                      <a:prstDash val="solid"/>
                    </a:lnB>
                    <a:noFill/>
                  </a:tcPr>
                </a:tc>
                <a:tc>
                  <a:txBody>
                    <a:bodyPr/>
                    <a:lstStyle/>
                    <a:p>
                      <a:pPr algn="r" rtl="0" fontAlgn="b"/>
                      <a:r>
                        <a:rPr lang="es-ES" sz="1600" cap="none" spc="0">
                          <a:solidFill>
                            <a:schemeClr val="tx1"/>
                          </a:solidFill>
                          <a:effectLst/>
                        </a:rPr>
                        <a:t>47.2</a:t>
                      </a:r>
                    </a:p>
                  </a:txBody>
                  <a:tcPr marL="61723" marR="61723" marT="0" marB="123447" anchor="b">
                    <a:lnL w="12700" cmpd="sng">
                      <a:noFill/>
                      <a:prstDash val="solid"/>
                    </a:lnL>
                    <a:lnR w="12700" cmpd="sng">
                      <a:noFill/>
                      <a:prstDash val="solid"/>
                    </a:lnR>
                    <a:lnT w="12700" cmpd="sng">
                      <a:noFill/>
                      <a:prstDash val="solid"/>
                    </a:lnT>
                    <a:lnB w="12700" cmpd="sng">
                      <a:noFill/>
                      <a:prstDash val="solid"/>
                    </a:lnB>
                    <a:noFill/>
                  </a:tcPr>
                </a:tc>
                <a:tc>
                  <a:txBody>
                    <a:bodyPr/>
                    <a:lstStyle/>
                    <a:p>
                      <a:pPr algn="r" rtl="0" fontAlgn="b"/>
                      <a:r>
                        <a:rPr lang="es-ES" sz="1600" cap="none" spc="0">
                          <a:solidFill>
                            <a:schemeClr val="tx1"/>
                          </a:solidFill>
                          <a:effectLst/>
                        </a:rPr>
                        <a:t>42.3</a:t>
                      </a:r>
                    </a:p>
                  </a:txBody>
                  <a:tcPr marL="61723" marR="61723" marT="0" marB="123447" anchor="b">
                    <a:lnL w="12700" cmpd="sng">
                      <a:noFill/>
                      <a:prstDash val="solid"/>
                    </a:lnL>
                    <a:lnR w="12700" cmpd="sng">
                      <a:noFill/>
                      <a:prstDash val="solid"/>
                    </a:lnR>
                    <a:lnT w="12700" cmpd="sng">
                      <a:noFill/>
                      <a:prstDash val="solid"/>
                    </a:lnT>
                    <a:lnB w="12700" cmpd="sng">
                      <a:noFill/>
                      <a:prstDash val="solid"/>
                    </a:lnB>
                    <a:noFill/>
                  </a:tcPr>
                </a:tc>
                <a:tc>
                  <a:txBody>
                    <a:bodyPr/>
                    <a:lstStyle/>
                    <a:p>
                      <a:pPr algn="r" rtl="0" fontAlgn="b"/>
                      <a:r>
                        <a:rPr lang="es-ES" sz="1600" cap="none" spc="0">
                          <a:solidFill>
                            <a:schemeClr val="tx1"/>
                          </a:solidFill>
                          <a:effectLst/>
                        </a:rPr>
                        <a:t>45.6</a:t>
                      </a:r>
                    </a:p>
                  </a:txBody>
                  <a:tcPr marL="61723" marR="61723" marT="0" marB="123447" anchor="b">
                    <a:lnL w="12700" cmpd="sng">
                      <a:noFill/>
                      <a:prstDash val="solid"/>
                    </a:lnL>
                    <a:lnR w="12700" cmpd="sng">
                      <a:noFill/>
                      <a:prstDash val="solid"/>
                    </a:lnR>
                    <a:lnT w="12700" cmpd="sng">
                      <a:noFill/>
                      <a:prstDash val="solid"/>
                    </a:lnT>
                    <a:lnB w="12700" cmpd="sng">
                      <a:noFill/>
                      <a:prstDash val="solid"/>
                    </a:lnB>
                    <a:noFill/>
                  </a:tcPr>
                </a:tc>
                <a:tc>
                  <a:txBody>
                    <a:bodyPr/>
                    <a:lstStyle/>
                    <a:p>
                      <a:pPr algn="r" rtl="0" fontAlgn="b"/>
                      <a:r>
                        <a:rPr lang="es-ES" sz="1600" cap="none" spc="0">
                          <a:solidFill>
                            <a:schemeClr val="tx1"/>
                          </a:solidFill>
                          <a:effectLst/>
                        </a:rPr>
                        <a:t>42.8</a:t>
                      </a:r>
                    </a:p>
                  </a:txBody>
                  <a:tcPr marL="61723" marR="61723" marT="0" marB="123447" anchor="b">
                    <a:lnL w="12700" cmpd="sng">
                      <a:noFill/>
                      <a:prstDash val="solid"/>
                    </a:lnL>
                    <a:lnR w="12700" cmpd="sng">
                      <a:noFill/>
                      <a:prstDash val="solid"/>
                    </a:lnR>
                    <a:lnT w="12700" cmpd="sng">
                      <a:noFill/>
                      <a:prstDash val="solid"/>
                    </a:lnT>
                    <a:lnB w="12700" cmpd="sng">
                      <a:noFill/>
                      <a:prstDash val="solid"/>
                    </a:lnB>
                    <a:noFill/>
                  </a:tcPr>
                </a:tc>
                <a:tc>
                  <a:txBody>
                    <a:bodyPr/>
                    <a:lstStyle/>
                    <a:p>
                      <a:pPr algn="r" rtl="0" fontAlgn="b"/>
                      <a:r>
                        <a:rPr lang="es-ES" sz="1600" cap="none" spc="0">
                          <a:solidFill>
                            <a:schemeClr val="tx1"/>
                          </a:solidFill>
                          <a:effectLst/>
                        </a:rPr>
                        <a:t>44</a:t>
                      </a:r>
                    </a:p>
                  </a:txBody>
                  <a:tcPr marL="61723" marR="61723" marT="0" marB="123447" anchor="b">
                    <a:lnL w="12700" cmpd="sng">
                      <a:noFill/>
                      <a:prstDash val="solid"/>
                    </a:lnL>
                    <a:lnR w="12700" cmpd="sng">
                      <a:noFill/>
                      <a:prstDash val="solid"/>
                    </a:lnR>
                    <a:lnT w="12700" cmpd="sng">
                      <a:noFill/>
                      <a:prstDash val="solid"/>
                    </a:lnT>
                    <a:lnB w="12700" cmpd="sng">
                      <a:noFill/>
                      <a:prstDash val="solid"/>
                    </a:lnB>
                    <a:noFill/>
                  </a:tcPr>
                </a:tc>
                <a:tc>
                  <a:txBody>
                    <a:bodyPr/>
                    <a:lstStyle/>
                    <a:p>
                      <a:pPr algn="r" rtl="0" fontAlgn="b"/>
                      <a:r>
                        <a:rPr lang="es-ES" sz="1600" cap="none" spc="0">
                          <a:solidFill>
                            <a:schemeClr val="tx1"/>
                          </a:solidFill>
                          <a:effectLst/>
                        </a:rPr>
                        <a:t>45</a:t>
                      </a:r>
                    </a:p>
                  </a:txBody>
                  <a:tcPr marL="61723" marR="61723" marT="0" marB="123447" anchor="b">
                    <a:lnL w="12700" cmpd="sng">
                      <a:noFill/>
                      <a:prstDash val="solid"/>
                    </a:lnL>
                    <a:lnR w="12700" cmpd="sng">
                      <a:noFill/>
                      <a:prstDash val="solid"/>
                    </a:lnR>
                    <a:lnT w="12700" cmpd="sng">
                      <a:noFill/>
                      <a:prstDash val="solid"/>
                    </a:lnT>
                    <a:lnB w="12700" cmpd="sng">
                      <a:noFill/>
                      <a:prstDash val="solid"/>
                    </a:lnB>
                    <a:noFill/>
                  </a:tcPr>
                </a:tc>
                <a:tc>
                  <a:txBody>
                    <a:bodyPr/>
                    <a:lstStyle/>
                    <a:p>
                      <a:pPr algn="r" rtl="0" fontAlgn="b"/>
                      <a:r>
                        <a:rPr lang="es-ES" sz="1600" cap="none" spc="0">
                          <a:solidFill>
                            <a:schemeClr val="tx1"/>
                          </a:solidFill>
                          <a:effectLst/>
                        </a:rPr>
                        <a:t>44.2</a:t>
                      </a:r>
                    </a:p>
                  </a:txBody>
                  <a:tcPr marL="61723" marR="61723" marT="0" marB="123447" anchor="b">
                    <a:lnL w="12700" cmpd="sng">
                      <a:noFill/>
                      <a:prstDash val="solid"/>
                    </a:lnL>
                    <a:lnR w="12700" cmpd="sng">
                      <a:noFill/>
                      <a:prstDash val="solid"/>
                    </a:lnR>
                    <a:lnT w="12700" cmpd="sng">
                      <a:noFill/>
                      <a:prstDash val="solid"/>
                    </a:lnT>
                    <a:lnB w="12700" cmpd="sng">
                      <a:noFill/>
                      <a:prstDash val="solid"/>
                    </a:lnB>
                    <a:noFill/>
                  </a:tcPr>
                </a:tc>
                <a:tc>
                  <a:txBody>
                    <a:bodyPr/>
                    <a:lstStyle/>
                    <a:p>
                      <a:pPr algn="r" rtl="0" fontAlgn="b"/>
                      <a:r>
                        <a:rPr lang="es-ES" sz="1600" cap="none" spc="0">
                          <a:solidFill>
                            <a:schemeClr val="tx1"/>
                          </a:solidFill>
                          <a:effectLst/>
                        </a:rPr>
                        <a:t>44.8</a:t>
                      </a:r>
                    </a:p>
                  </a:txBody>
                  <a:tcPr marL="61723" marR="61723" marT="0" marB="123447" anchor="b">
                    <a:lnL w="12700" cmpd="sng">
                      <a:noFill/>
                      <a:prstDash val="solid"/>
                    </a:lnL>
                    <a:lnR w="12700" cmpd="sng">
                      <a:noFill/>
                      <a:prstDash val="solid"/>
                    </a:lnR>
                    <a:lnT w="12700" cmpd="sng">
                      <a:noFill/>
                      <a:prstDash val="solid"/>
                    </a:lnT>
                    <a:lnB w="12700" cmpd="sng">
                      <a:noFill/>
                      <a:prstDash val="solid"/>
                    </a:lnB>
                    <a:noFill/>
                  </a:tcPr>
                </a:tc>
                <a:tc>
                  <a:txBody>
                    <a:bodyPr/>
                    <a:lstStyle/>
                    <a:p>
                      <a:pPr algn="r" rtl="0" fontAlgn="b"/>
                      <a:r>
                        <a:rPr lang="es-ES" sz="1600" cap="none" spc="0">
                          <a:solidFill>
                            <a:schemeClr val="tx1"/>
                          </a:solidFill>
                          <a:effectLst/>
                        </a:rPr>
                        <a:t>43</a:t>
                      </a:r>
                    </a:p>
                  </a:txBody>
                  <a:tcPr marL="61723" marR="61723" marT="0" marB="123447" anchor="b">
                    <a:lnL w="12700" cmpd="sng">
                      <a:noFill/>
                      <a:prstDash val="solid"/>
                    </a:lnL>
                    <a:lnR w="12700" cmpd="sng">
                      <a:noFill/>
                      <a:prstDash val="solid"/>
                    </a:lnR>
                    <a:lnT w="12700" cmpd="sng">
                      <a:noFill/>
                      <a:prstDash val="solid"/>
                    </a:lnT>
                    <a:lnB w="12700" cmpd="sng">
                      <a:noFill/>
                      <a:prstDash val="solid"/>
                    </a:lnB>
                    <a:noFill/>
                  </a:tcPr>
                </a:tc>
                <a:tc>
                  <a:txBody>
                    <a:bodyPr/>
                    <a:lstStyle/>
                    <a:p>
                      <a:pPr algn="r" rtl="0" fontAlgn="b"/>
                      <a:r>
                        <a:rPr lang="es-ES" sz="1600" cap="none" spc="0">
                          <a:solidFill>
                            <a:schemeClr val="tx1"/>
                          </a:solidFill>
                          <a:effectLst/>
                        </a:rPr>
                        <a:t>47.1</a:t>
                      </a:r>
                    </a:p>
                  </a:txBody>
                  <a:tcPr marL="61723" marR="61723" marT="0" marB="123447" anchor="b">
                    <a:lnL w="12700" cmpd="sng">
                      <a:noFill/>
                      <a:prstDash val="solid"/>
                    </a:lnL>
                    <a:lnR w="12700" cmpd="sng">
                      <a:noFill/>
                      <a:prstDash val="solid"/>
                    </a:lnR>
                    <a:lnT w="12700" cmpd="sng">
                      <a:noFill/>
                      <a:prstDash val="solid"/>
                    </a:lnT>
                    <a:lnB w="12700" cmpd="sng">
                      <a:noFill/>
                      <a:prstDash val="solid"/>
                    </a:lnB>
                    <a:noFill/>
                  </a:tcPr>
                </a:tc>
                <a:tc>
                  <a:txBody>
                    <a:bodyPr/>
                    <a:lstStyle/>
                    <a:p>
                      <a:pPr algn="r" rtl="0" fontAlgn="b"/>
                      <a:r>
                        <a:rPr lang="es-ES" sz="1600" cap="none" spc="0" dirty="0">
                          <a:solidFill>
                            <a:schemeClr val="tx1"/>
                          </a:solidFill>
                          <a:effectLst/>
                        </a:rPr>
                        <a:t>46.6</a:t>
                      </a:r>
                    </a:p>
                  </a:txBody>
                  <a:tcPr marL="61723" marR="61723" marT="0" marB="123447" anchor="b">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3163751834"/>
                  </a:ext>
                </a:extLst>
              </a:tr>
            </a:tbl>
          </a:graphicData>
        </a:graphic>
      </p:graphicFrame>
    </p:spTree>
    <p:extLst>
      <p:ext uri="{BB962C8B-B14F-4D97-AF65-F5344CB8AC3E}">
        <p14:creationId xmlns:p14="http://schemas.microsoft.com/office/powerpoint/2010/main" val="128983276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p:cNvGrpSpPr/>
          <p:nvPr/>
        </p:nvGrpSpPr>
        <p:grpSpPr>
          <a:xfrm>
            <a:off x="1589" y="-1700"/>
            <a:ext cx="12188825" cy="6858809"/>
            <a:chOff x="1589" y="-1700"/>
            <a:chExt cx="12188825" cy="6858809"/>
          </a:xfrm>
        </p:grpSpPr>
        <p:sp>
          <p:nvSpPr>
            <p:cNvPr id="5" name="Rectángulo 4"/>
            <p:cNvSpPr/>
            <p:nvPr/>
          </p:nvSpPr>
          <p:spPr>
            <a:xfrm>
              <a:off x="325522" y="127143"/>
              <a:ext cx="11864892" cy="65908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s-CL" sz="5400" b="1" dirty="0">
                  <a:solidFill>
                    <a:prstClr val="black">
                      <a:lumMod val="65000"/>
                      <a:lumOff val="35000"/>
                    </a:prstClr>
                  </a:solidFill>
                  <a:latin typeface="Arial" panose="020B0604020202020204" pitchFamily="34" charset="0"/>
                  <a:cs typeface="Arial" panose="020B0604020202020204" pitchFamily="34" charset="0"/>
                </a:rPr>
                <a:t>Proyecciones sobre Kast</a:t>
              </a:r>
              <a:endParaRPr kumimoji="0" lang="es-CL" sz="5400" b="1" i="0" u="none" strike="noStrike" kern="1200" cap="none" spc="0" normalizeH="0" baseline="0" noProof="0" dirty="0">
                <a:ln>
                  <a:noFill/>
                </a:ln>
                <a:solidFill>
                  <a:srgbClr val="ED7431"/>
                </a:solidFill>
                <a:effectLst/>
                <a:uLnTx/>
                <a:uFillTx/>
                <a:latin typeface="Arial" panose="020B0604020202020204" pitchFamily="34" charset="0"/>
                <a:cs typeface="Arial" panose="020B0604020202020204" pitchFamily="34" charset="0"/>
              </a:endParaRPr>
            </a:p>
          </p:txBody>
        </p:sp>
        <p:pic>
          <p:nvPicPr>
            <p:cNvPr id="6" name="Imagen 5"/>
            <p:cNvPicPr>
              <a:picLocks noChangeAspect="1"/>
            </p:cNvPicPr>
            <p:nvPr/>
          </p:nvPicPr>
          <p:blipFill>
            <a:blip r:embed="rId2"/>
            <a:stretch>
              <a:fillRect/>
            </a:stretch>
          </p:blipFill>
          <p:spPr>
            <a:xfrm>
              <a:off x="11173424" y="5830956"/>
              <a:ext cx="1016990" cy="1026153"/>
            </a:xfrm>
            <a:prstGeom prst="rect">
              <a:avLst/>
            </a:prstGeom>
          </p:spPr>
        </p:pic>
        <p:pic>
          <p:nvPicPr>
            <p:cNvPr id="7" name="Imagen 6"/>
            <p:cNvPicPr>
              <a:picLocks noChangeAspect="1"/>
            </p:cNvPicPr>
            <p:nvPr/>
          </p:nvPicPr>
          <p:blipFill>
            <a:blip r:embed="rId3"/>
            <a:stretch>
              <a:fillRect/>
            </a:stretch>
          </p:blipFill>
          <p:spPr>
            <a:xfrm>
              <a:off x="11491389" y="6403422"/>
              <a:ext cx="589875" cy="274828"/>
            </a:xfrm>
            <a:prstGeom prst="rect">
              <a:avLst/>
            </a:prstGeom>
          </p:spPr>
        </p:pic>
        <p:pic>
          <p:nvPicPr>
            <p:cNvPr id="8" name="Imagen 7"/>
            <p:cNvPicPr>
              <a:picLocks noChangeAspect="1"/>
            </p:cNvPicPr>
            <p:nvPr/>
          </p:nvPicPr>
          <p:blipFill>
            <a:blip r:embed="rId4"/>
            <a:stretch>
              <a:fillRect/>
            </a:stretch>
          </p:blipFill>
          <p:spPr>
            <a:xfrm>
              <a:off x="1589" y="-1700"/>
              <a:ext cx="150959" cy="6858808"/>
            </a:xfrm>
            <a:prstGeom prst="rect">
              <a:avLst/>
            </a:prstGeom>
          </p:spPr>
        </p:pic>
      </p:grpSp>
      <p:pic>
        <p:nvPicPr>
          <p:cNvPr id="10" name="Imagen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19405" y="0"/>
            <a:ext cx="1471006" cy="1342663"/>
          </a:xfrm>
          <a:prstGeom prst="rect">
            <a:avLst/>
          </a:prstGeom>
        </p:spPr>
      </p:pic>
    </p:spTree>
    <p:extLst>
      <p:ext uri="{BB962C8B-B14F-4D97-AF65-F5344CB8AC3E}">
        <p14:creationId xmlns:p14="http://schemas.microsoft.com/office/powerpoint/2010/main" val="1470123740"/>
      </p:ext>
    </p:extLst>
  </p:cSld>
  <p:clrMapOvr>
    <a:masterClrMapping/>
  </p:clrMapOvr>
  <p:transition spd="slow">
    <p:push dir="u"/>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54A605-8497-1803-E24C-DA5702034AA0}"/>
            </a:ext>
          </a:extLst>
        </p:cNvPr>
        <p:cNvGrpSpPr/>
        <p:nvPr/>
      </p:nvGrpSpPr>
      <p:grpSpPr>
        <a:xfrm>
          <a:off x="0" y="0"/>
          <a:ext cx="0" cy="0"/>
          <a:chOff x="0" y="0"/>
          <a:chExt cx="0" cy="0"/>
        </a:xfrm>
      </p:grpSpPr>
      <p:grpSp>
        <p:nvGrpSpPr>
          <p:cNvPr id="7" name="Grupo 6">
            <a:extLst>
              <a:ext uri="{FF2B5EF4-FFF2-40B4-BE49-F238E27FC236}">
                <a16:creationId xmlns:a16="http://schemas.microsoft.com/office/drawing/2014/main" id="{AFA6C48A-4C62-1E45-A128-87FBBDA6E644}"/>
              </a:ext>
            </a:extLst>
          </p:cNvPr>
          <p:cNvGrpSpPr/>
          <p:nvPr/>
        </p:nvGrpSpPr>
        <p:grpSpPr>
          <a:xfrm>
            <a:off x="794" y="-2147"/>
            <a:ext cx="12190412" cy="6859702"/>
            <a:chOff x="0" y="-2594"/>
            <a:chExt cx="12191999" cy="6860595"/>
          </a:xfrm>
        </p:grpSpPr>
        <p:sp>
          <p:nvSpPr>
            <p:cNvPr id="9" name="Rectángulo 8">
              <a:extLst>
                <a:ext uri="{FF2B5EF4-FFF2-40B4-BE49-F238E27FC236}">
                  <a16:creationId xmlns:a16="http://schemas.microsoft.com/office/drawing/2014/main" id="{8E5C283E-7074-77BB-FA02-0CA4EE67EDE2}"/>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0" name="Imagen 9">
              <a:extLst>
                <a:ext uri="{FF2B5EF4-FFF2-40B4-BE49-F238E27FC236}">
                  <a16:creationId xmlns:a16="http://schemas.microsoft.com/office/drawing/2014/main" id="{C934733E-9700-7108-F689-90F980B8441F}"/>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1" name="Imagen 10">
              <a:extLst>
                <a:ext uri="{FF2B5EF4-FFF2-40B4-BE49-F238E27FC236}">
                  <a16:creationId xmlns:a16="http://schemas.microsoft.com/office/drawing/2014/main" id="{6BF27B88-A625-1598-7E66-DA1695E71C88}"/>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2" name="Imagen 11">
              <a:extLst>
                <a:ext uri="{FF2B5EF4-FFF2-40B4-BE49-F238E27FC236}">
                  <a16:creationId xmlns:a16="http://schemas.microsoft.com/office/drawing/2014/main" id="{F95CF21C-8A74-B596-C7F4-AB68FDAB28F6}"/>
                </a:ext>
              </a:extLst>
            </p:cNvPr>
            <p:cNvPicPr>
              <a:picLocks noChangeAspect="1"/>
            </p:cNvPicPr>
            <p:nvPr/>
          </p:nvPicPr>
          <p:blipFill>
            <a:blip r:embed="rId4"/>
            <a:stretch>
              <a:fillRect/>
            </a:stretch>
          </p:blipFill>
          <p:spPr>
            <a:xfrm>
              <a:off x="0" y="-2594"/>
              <a:ext cx="150998" cy="6860594"/>
            </a:xfrm>
            <a:prstGeom prst="rect">
              <a:avLst/>
            </a:prstGeom>
          </p:spPr>
        </p:pic>
      </p:grpSp>
      <p:sp>
        <p:nvSpPr>
          <p:cNvPr id="5" name="Rectángulo 4">
            <a:extLst>
              <a:ext uri="{FF2B5EF4-FFF2-40B4-BE49-F238E27FC236}">
                <a16:creationId xmlns:a16="http://schemas.microsoft.com/office/drawing/2014/main" id="{738E1618-2A12-DD8C-8FE4-3708E34EE2DF}"/>
              </a:ext>
            </a:extLst>
          </p:cNvPr>
          <p:cNvSpPr/>
          <p:nvPr/>
        </p:nvSpPr>
        <p:spPr>
          <a:xfrm>
            <a:off x="1394691" y="2807868"/>
            <a:ext cx="10206181"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s-MX"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P018. </a:t>
            </a:r>
            <a:r>
              <a:rPr lang="es-ES"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¿Cuál es el mayor riesgo para José Antonio Kast?</a:t>
            </a:r>
            <a:endParaRPr lang="es-MX" i="1" dirty="0">
              <a:solidFill>
                <a:srgbClr val="00B0F0"/>
              </a:solidFill>
              <a:latin typeface="Arial" panose="020B0604020202020204" pitchFamily="34" charset="0"/>
              <a:ea typeface="Calibri" panose="020F0502020204030204" pitchFamily="34" charset="0"/>
              <a:cs typeface="Arial" panose="020B0604020202020204" pitchFamily="34" charset="0"/>
            </a:endParaRPr>
          </a:p>
        </p:txBody>
      </p:sp>
      <p:sp>
        <p:nvSpPr>
          <p:cNvPr id="2" name="CuadroTexto 1">
            <a:extLst>
              <a:ext uri="{FF2B5EF4-FFF2-40B4-BE49-F238E27FC236}">
                <a16:creationId xmlns:a16="http://schemas.microsoft.com/office/drawing/2014/main" id="{475523DC-D289-C6D5-1C06-3037BF0568EE}"/>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spTree>
    <p:extLst>
      <p:ext uri="{BB962C8B-B14F-4D97-AF65-F5344CB8AC3E}">
        <p14:creationId xmlns:p14="http://schemas.microsoft.com/office/powerpoint/2010/main" val="25128063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80F89-7054-D50F-5A27-DEEAE4A8E9F2}"/>
            </a:ext>
          </a:extLst>
        </p:cNvPr>
        <p:cNvGrpSpPr/>
        <p:nvPr/>
      </p:nvGrpSpPr>
      <p:grpSpPr>
        <a:xfrm>
          <a:off x="0" y="0"/>
          <a:ext cx="0" cy="0"/>
          <a:chOff x="0" y="0"/>
          <a:chExt cx="0" cy="0"/>
        </a:xfrm>
      </p:grpSpPr>
      <p:grpSp>
        <p:nvGrpSpPr>
          <p:cNvPr id="7" name="Grupo 6">
            <a:extLst>
              <a:ext uri="{FF2B5EF4-FFF2-40B4-BE49-F238E27FC236}">
                <a16:creationId xmlns:a16="http://schemas.microsoft.com/office/drawing/2014/main" id="{2AB551FD-76AF-3CCC-88B8-9FFAB3F4D654}"/>
              </a:ext>
            </a:extLst>
          </p:cNvPr>
          <p:cNvGrpSpPr/>
          <p:nvPr/>
        </p:nvGrpSpPr>
        <p:grpSpPr>
          <a:xfrm>
            <a:off x="794" y="-2147"/>
            <a:ext cx="12190412" cy="6859702"/>
            <a:chOff x="794" y="-2147"/>
            <a:chExt cx="12190412" cy="6859702"/>
          </a:xfrm>
        </p:grpSpPr>
        <p:grpSp>
          <p:nvGrpSpPr>
            <p:cNvPr id="8" name="Grupo 7">
              <a:extLst>
                <a:ext uri="{FF2B5EF4-FFF2-40B4-BE49-F238E27FC236}">
                  <a16:creationId xmlns:a16="http://schemas.microsoft.com/office/drawing/2014/main" id="{1EB4457C-57E4-5E46-2281-B67D0E669767}"/>
                </a:ext>
              </a:extLst>
            </p:cNvPr>
            <p:cNvGrpSpPr/>
            <p:nvPr/>
          </p:nvGrpSpPr>
          <p:grpSpPr>
            <a:xfrm>
              <a:off x="794" y="-2147"/>
              <a:ext cx="12190412" cy="6859702"/>
              <a:chOff x="0" y="-2594"/>
              <a:chExt cx="12191999" cy="6860595"/>
            </a:xfrm>
          </p:grpSpPr>
          <p:sp>
            <p:nvSpPr>
              <p:cNvPr id="10" name="Rectángulo 9">
                <a:extLst>
                  <a:ext uri="{FF2B5EF4-FFF2-40B4-BE49-F238E27FC236}">
                    <a16:creationId xmlns:a16="http://schemas.microsoft.com/office/drawing/2014/main" id="{553EE443-23B4-6879-DD30-B1F961898564}"/>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1" name="Imagen 10">
                <a:extLst>
                  <a:ext uri="{FF2B5EF4-FFF2-40B4-BE49-F238E27FC236}">
                    <a16:creationId xmlns:a16="http://schemas.microsoft.com/office/drawing/2014/main" id="{F0A562D0-AB0F-AE84-9A25-35C808FCC08A}"/>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2" name="Imagen 11">
                <a:extLst>
                  <a:ext uri="{FF2B5EF4-FFF2-40B4-BE49-F238E27FC236}">
                    <a16:creationId xmlns:a16="http://schemas.microsoft.com/office/drawing/2014/main" id="{228B4002-37E9-1EF2-7BE6-9A19DB7E5036}"/>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3" name="Imagen 12">
                <a:extLst>
                  <a:ext uri="{FF2B5EF4-FFF2-40B4-BE49-F238E27FC236}">
                    <a16:creationId xmlns:a16="http://schemas.microsoft.com/office/drawing/2014/main" id="{F2EEB0FE-6307-528A-49E6-A68B9CAC29A5}"/>
                  </a:ext>
                </a:extLst>
              </p:cNvPr>
              <p:cNvPicPr>
                <a:picLocks noChangeAspect="1"/>
              </p:cNvPicPr>
              <p:nvPr/>
            </p:nvPicPr>
            <p:blipFill>
              <a:blip r:embed="rId4"/>
              <a:stretch>
                <a:fillRect/>
              </a:stretch>
            </p:blipFill>
            <p:spPr>
              <a:xfrm>
                <a:off x="0" y="-2594"/>
                <a:ext cx="150998" cy="6860594"/>
              </a:xfrm>
              <a:prstGeom prst="rect">
                <a:avLst/>
              </a:prstGeom>
            </p:spPr>
          </p:pic>
        </p:grpSp>
        <p:sp>
          <p:nvSpPr>
            <p:cNvPr id="9" name="CuadroTexto 8">
              <a:extLst>
                <a:ext uri="{FF2B5EF4-FFF2-40B4-BE49-F238E27FC236}">
                  <a16:creationId xmlns:a16="http://schemas.microsoft.com/office/drawing/2014/main" id="{F1AFD809-BC66-5F20-4CBE-88938C95A92C}"/>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grpSp>
      <p:graphicFrame>
        <p:nvGraphicFramePr>
          <p:cNvPr id="2" name="Gráfico 1">
            <a:extLst>
              <a:ext uri="{FF2B5EF4-FFF2-40B4-BE49-F238E27FC236}">
                <a16:creationId xmlns:a16="http://schemas.microsoft.com/office/drawing/2014/main" id="{26573935-C375-7AC9-F149-94EE5EBF7527}"/>
              </a:ext>
            </a:extLst>
          </p:cNvPr>
          <p:cNvGraphicFramePr>
            <a:graphicFrameLocks/>
          </p:cNvGraphicFramePr>
          <p:nvPr>
            <p:extLst>
              <p:ext uri="{D42A27DB-BD31-4B8C-83A1-F6EECF244321}">
                <p14:modId xmlns:p14="http://schemas.microsoft.com/office/powerpoint/2010/main" val="2767652824"/>
              </p:ext>
            </p:extLst>
          </p:nvPr>
        </p:nvGraphicFramePr>
        <p:xfrm>
          <a:off x="3690201" y="977674"/>
          <a:ext cx="4811598" cy="488978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2123397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pic>
        <p:nvPicPr>
          <p:cNvPr id="80" name="Google Shape;80;p18" title="Gráfico"/>
          <p:cNvPicPr preferRelativeResize="0"/>
          <p:nvPr/>
        </p:nvPicPr>
        <p:blipFill>
          <a:blip r:embed="rId3">
            <a:alphaModFix/>
          </a:blip>
          <a:stretch>
            <a:fillRect/>
          </a:stretch>
        </p:blipFill>
        <p:spPr>
          <a:xfrm>
            <a:off x="929767" y="584001"/>
            <a:ext cx="10269700" cy="6074201"/>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58728-2146-5B34-1E66-8B8D724CF81C}"/>
            </a:ext>
          </a:extLst>
        </p:cNvPr>
        <p:cNvGrpSpPr/>
        <p:nvPr/>
      </p:nvGrpSpPr>
      <p:grpSpPr>
        <a:xfrm>
          <a:off x="0" y="0"/>
          <a:ext cx="0" cy="0"/>
          <a:chOff x="0" y="0"/>
          <a:chExt cx="0" cy="0"/>
        </a:xfrm>
      </p:grpSpPr>
      <p:grpSp>
        <p:nvGrpSpPr>
          <p:cNvPr id="7" name="Grupo 6">
            <a:extLst>
              <a:ext uri="{FF2B5EF4-FFF2-40B4-BE49-F238E27FC236}">
                <a16:creationId xmlns:a16="http://schemas.microsoft.com/office/drawing/2014/main" id="{70433981-36B1-2A2D-D9AC-A688D0A60314}"/>
              </a:ext>
            </a:extLst>
          </p:cNvPr>
          <p:cNvGrpSpPr/>
          <p:nvPr/>
        </p:nvGrpSpPr>
        <p:grpSpPr>
          <a:xfrm>
            <a:off x="794" y="-2147"/>
            <a:ext cx="12190412" cy="6859702"/>
            <a:chOff x="0" y="-2594"/>
            <a:chExt cx="12191999" cy="6860595"/>
          </a:xfrm>
        </p:grpSpPr>
        <p:sp>
          <p:nvSpPr>
            <p:cNvPr id="9" name="Rectángulo 8">
              <a:extLst>
                <a:ext uri="{FF2B5EF4-FFF2-40B4-BE49-F238E27FC236}">
                  <a16:creationId xmlns:a16="http://schemas.microsoft.com/office/drawing/2014/main" id="{6DBD8E79-5D8B-9608-AFF6-F4C5179AB9BE}"/>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0" name="Imagen 9">
              <a:extLst>
                <a:ext uri="{FF2B5EF4-FFF2-40B4-BE49-F238E27FC236}">
                  <a16:creationId xmlns:a16="http://schemas.microsoft.com/office/drawing/2014/main" id="{2411E7B1-F4F9-BA73-CD9F-46F0E5206B85}"/>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1" name="Imagen 10">
              <a:extLst>
                <a:ext uri="{FF2B5EF4-FFF2-40B4-BE49-F238E27FC236}">
                  <a16:creationId xmlns:a16="http://schemas.microsoft.com/office/drawing/2014/main" id="{67FDE766-545A-5287-BD91-74ECB1C74B1F}"/>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2" name="Imagen 11">
              <a:extLst>
                <a:ext uri="{FF2B5EF4-FFF2-40B4-BE49-F238E27FC236}">
                  <a16:creationId xmlns:a16="http://schemas.microsoft.com/office/drawing/2014/main" id="{D6CD8F10-2B5A-0716-F7A0-0D4BC6B5E1BA}"/>
                </a:ext>
              </a:extLst>
            </p:cNvPr>
            <p:cNvPicPr>
              <a:picLocks noChangeAspect="1"/>
            </p:cNvPicPr>
            <p:nvPr/>
          </p:nvPicPr>
          <p:blipFill>
            <a:blip r:embed="rId4"/>
            <a:stretch>
              <a:fillRect/>
            </a:stretch>
          </p:blipFill>
          <p:spPr>
            <a:xfrm>
              <a:off x="0" y="-2594"/>
              <a:ext cx="150998" cy="6860594"/>
            </a:xfrm>
            <a:prstGeom prst="rect">
              <a:avLst/>
            </a:prstGeom>
          </p:spPr>
        </p:pic>
      </p:grpSp>
      <p:sp>
        <p:nvSpPr>
          <p:cNvPr id="5" name="Rectángulo 4">
            <a:extLst>
              <a:ext uri="{FF2B5EF4-FFF2-40B4-BE49-F238E27FC236}">
                <a16:creationId xmlns:a16="http://schemas.microsoft.com/office/drawing/2014/main" id="{98C19C99-F2C8-725E-C260-D0AE443F9BB5}"/>
              </a:ext>
            </a:extLst>
          </p:cNvPr>
          <p:cNvSpPr/>
          <p:nvPr/>
        </p:nvSpPr>
        <p:spPr>
          <a:xfrm>
            <a:off x="1394691" y="2807868"/>
            <a:ext cx="10206181"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s-MX"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P019. </a:t>
            </a:r>
            <a:r>
              <a:rPr lang="es-ES"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¿Usted considera que los miembros del gabinete de ministros del presidente José Antonio Kast fueron nombrados fundamentalmente por…?</a:t>
            </a:r>
            <a:endParaRPr lang="es-MX" i="1" dirty="0">
              <a:solidFill>
                <a:srgbClr val="00B0F0"/>
              </a:solidFill>
              <a:latin typeface="Arial" panose="020B0604020202020204" pitchFamily="34" charset="0"/>
              <a:ea typeface="Calibri" panose="020F0502020204030204" pitchFamily="34" charset="0"/>
              <a:cs typeface="Arial" panose="020B0604020202020204" pitchFamily="34" charset="0"/>
            </a:endParaRPr>
          </a:p>
        </p:txBody>
      </p:sp>
      <p:sp>
        <p:nvSpPr>
          <p:cNvPr id="2" name="CuadroTexto 1">
            <a:extLst>
              <a:ext uri="{FF2B5EF4-FFF2-40B4-BE49-F238E27FC236}">
                <a16:creationId xmlns:a16="http://schemas.microsoft.com/office/drawing/2014/main" id="{CA6EF4ED-27C9-7245-B9EF-681D250B4EFF}"/>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spTree>
    <p:extLst>
      <p:ext uri="{BB962C8B-B14F-4D97-AF65-F5344CB8AC3E}">
        <p14:creationId xmlns:p14="http://schemas.microsoft.com/office/powerpoint/2010/main" val="21121200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450C6-C17A-8AB6-9A82-16FF7EC65B98}"/>
            </a:ext>
          </a:extLst>
        </p:cNvPr>
        <p:cNvGrpSpPr/>
        <p:nvPr/>
      </p:nvGrpSpPr>
      <p:grpSpPr>
        <a:xfrm>
          <a:off x="0" y="0"/>
          <a:ext cx="0" cy="0"/>
          <a:chOff x="0" y="0"/>
          <a:chExt cx="0" cy="0"/>
        </a:xfrm>
      </p:grpSpPr>
      <p:grpSp>
        <p:nvGrpSpPr>
          <p:cNvPr id="7" name="Grupo 6">
            <a:extLst>
              <a:ext uri="{FF2B5EF4-FFF2-40B4-BE49-F238E27FC236}">
                <a16:creationId xmlns:a16="http://schemas.microsoft.com/office/drawing/2014/main" id="{E7D3788E-5B8C-3871-592A-E87B895193DC}"/>
              </a:ext>
            </a:extLst>
          </p:cNvPr>
          <p:cNvGrpSpPr/>
          <p:nvPr/>
        </p:nvGrpSpPr>
        <p:grpSpPr>
          <a:xfrm>
            <a:off x="794" y="-2147"/>
            <a:ext cx="12190412" cy="6859702"/>
            <a:chOff x="794" y="-2147"/>
            <a:chExt cx="12190412" cy="6859702"/>
          </a:xfrm>
        </p:grpSpPr>
        <p:grpSp>
          <p:nvGrpSpPr>
            <p:cNvPr id="8" name="Grupo 7">
              <a:extLst>
                <a:ext uri="{FF2B5EF4-FFF2-40B4-BE49-F238E27FC236}">
                  <a16:creationId xmlns:a16="http://schemas.microsoft.com/office/drawing/2014/main" id="{6E79874F-7107-C995-3376-7B0E8E0CEC03}"/>
                </a:ext>
              </a:extLst>
            </p:cNvPr>
            <p:cNvGrpSpPr/>
            <p:nvPr/>
          </p:nvGrpSpPr>
          <p:grpSpPr>
            <a:xfrm>
              <a:off x="794" y="-2147"/>
              <a:ext cx="12190412" cy="6859702"/>
              <a:chOff x="0" y="-2594"/>
              <a:chExt cx="12191999" cy="6860595"/>
            </a:xfrm>
          </p:grpSpPr>
          <p:sp>
            <p:nvSpPr>
              <p:cNvPr id="10" name="Rectángulo 9">
                <a:extLst>
                  <a:ext uri="{FF2B5EF4-FFF2-40B4-BE49-F238E27FC236}">
                    <a16:creationId xmlns:a16="http://schemas.microsoft.com/office/drawing/2014/main" id="{7EF04115-AA05-A9E0-F64C-D03C5E494FEC}"/>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1" name="Imagen 10">
                <a:extLst>
                  <a:ext uri="{FF2B5EF4-FFF2-40B4-BE49-F238E27FC236}">
                    <a16:creationId xmlns:a16="http://schemas.microsoft.com/office/drawing/2014/main" id="{22D0AD02-DBD0-519F-54E2-A1E61EE3C984}"/>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2" name="Imagen 11">
                <a:extLst>
                  <a:ext uri="{FF2B5EF4-FFF2-40B4-BE49-F238E27FC236}">
                    <a16:creationId xmlns:a16="http://schemas.microsoft.com/office/drawing/2014/main" id="{1AA64834-40D7-774A-EA6E-52D3A107EA26}"/>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3" name="Imagen 12">
                <a:extLst>
                  <a:ext uri="{FF2B5EF4-FFF2-40B4-BE49-F238E27FC236}">
                    <a16:creationId xmlns:a16="http://schemas.microsoft.com/office/drawing/2014/main" id="{2A3AB2CC-A237-A100-7526-DAEBF51C9D6A}"/>
                  </a:ext>
                </a:extLst>
              </p:cNvPr>
              <p:cNvPicPr>
                <a:picLocks noChangeAspect="1"/>
              </p:cNvPicPr>
              <p:nvPr/>
            </p:nvPicPr>
            <p:blipFill>
              <a:blip r:embed="rId4"/>
              <a:stretch>
                <a:fillRect/>
              </a:stretch>
            </p:blipFill>
            <p:spPr>
              <a:xfrm>
                <a:off x="0" y="-2594"/>
                <a:ext cx="150998" cy="6860594"/>
              </a:xfrm>
              <a:prstGeom prst="rect">
                <a:avLst/>
              </a:prstGeom>
            </p:spPr>
          </p:pic>
        </p:grpSp>
        <p:sp>
          <p:nvSpPr>
            <p:cNvPr id="9" name="CuadroTexto 8">
              <a:extLst>
                <a:ext uri="{FF2B5EF4-FFF2-40B4-BE49-F238E27FC236}">
                  <a16:creationId xmlns:a16="http://schemas.microsoft.com/office/drawing/2014/main" id="{7344EE5F-D799-7670-7FED-7B938C219186}"/>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grpSp>
      <p:graphicFrame>
        <p:nvGraphicFramePr>
          <p:cNvPr id="3" name="Gráfico 2">
            <a:extLst>
              <a:ext uri="{FF2B5EF4-FFF2-40B4-BE49-F238E27FC236}">
                <a16:creationId xmlns:a16="http://schemas.microsoft.com/office/drawing/2014/main" id="{3F4C4403-D178-28D3-46AB-9452E6F55199}"/>
              </a:ext>
            </a:extLst>
          </p:cNvPr>
          <p:cNvGraphicFramePr>
            <a:graphicFrameLocks/>
          </p:cNvGraphicFramePr>
          <p:nvPr>
            <p:extLst>
              <p:ext uri="{D42A27DB-BD31-4B8C-83A1-F6EECF244321}">
                <p14:modId xmlns:p14="http://schemas.microsoft.com/office/powerpoint/2010/main" val="1663137643"/>
              </p:ext>
            </p:extLst>
          </p:nvPr>
        </p:nvGraphicFramePr>
        <p:xfrm>
          <a:off x="1408670" y="984106"/>
          <a:ext cx="9592416" cy="488978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19082783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pic>
        <p:nvPicPr>
          <p:cNvPr id="85" name="Google Shape;85;p19" title="Gráfico"/>
          <p:cNvPicPr preferRelativeResize="0"/>
          <p:nvPr/>
        </p:nvPicPr>
        <p:blipFill>
          <a:blip r:embed="rId3">
            <a:alphaModFix/>
          </a:blip>
          <a:stretch>
            <a:fillRect/>
          </a:stretch>
        </p:blipFill>
        <p:spPr>
          <a:xfrm>
            <a:off x="1036134" y="480267"/>
            <a:ext cx="10119733" cy="6028099"/>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8AC10-4F43-9AC2-A3D5-DCCB714A5666}"/>
            </a:ext>
          </a:extLst>
        </p:cNvPr>
        <p:cNvGrpSpPr/>
        <p:nvPr/>
      </p:nvGrpSpPr>
      <p:grpSpPr>
        <a:xfrm>
          <a:off x="0" y="0"/>
          <a:ext cx="0" cy="0"/>
          <a:chOff x="0" y="0"/>
          <a:chExt cx="0" cy="0"/>
        </a:xfrm>
      </p:grpSpPr>
      <p:grpSp>
        <p:nvGrpSpPr>
          <p:cNvPr id="7" name="Grupo 6">
            <a:extLst>
              <a:ext uri="{FF2B5EF4-FFF2-40B4-BE49-F238E27FC236}">
                <a16:creationId xmlns:a16="http://schemas.microsoft.com/office/drawing/2014/main" id="{162BF69A-DC39-7566-5561-99EC0549365B}"/>
              </a:ext>
            </a:extLst>
          </p:cNvPr>
          <p:cNvGrpSpPr/>
          <p:nvPr/>
        </p:nvGrpSpPr>
        <p:grpSpPr>
          <a:xfrm>
            <a:off x="794" y="-2147"/>
            <a:ext cx="12190412" cy="6859702"/>
            <a:chOff x="0" y="-2594"/>
            <a:chExt cx="12191999" cy="6860595"/>
          </a:xfrm>
        </p:grpSpPr>
        <p:sp>
          <p:nvSpPr>
            <p:cNvPr id="9" name="Rectángulo 8">
              <a:extLst>
                <a:ext uri="{FF2B5EF4-FFF2-40B4-BE49-F238E27FC236}">
                  <a16:creationId xmlns:a16="http://schemas.microsoft.com/office/drawing/2014/main" id="{58B4C11C-F7CC-DFFA-B197-2A58F653FF70}"/>
                </a:ext>
              </a:extLst>
            </p:cNvPr>
            <p:cNvSpPr/>
            <p:nvPr/>
          </p:nvSpPr>
          <p:spPr>
            <a:xfrm>
              <a:off x="324017" y="126283"/>
              <a:ext cx="11867982" cy="65925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10" name="Imagen 9">
              <a:extLst>
                <a:ext uri="{FF2B5EF4-FFF2-40B4-BE49-F238E27FC236}">
                  <a16:creationId xmlns:a16="http://schemas.microsoft.com/office/drawing/2014/main" id="{5D438E43-2119-9544-D4E0-09457732A171}"/>
                </a:ext>
              </a:extLst>
            </p:cNvPr>
            <p:cNvPicPr>
              <a:picLocks noChangeAspect="1"/>
            </p:cNvPicPr>
            <p:nvPr/>
          </p:nvPicPr>
          <p:blipFill>
            <a:blip r:embed="rId2"/>
            <a:stretch>
              <a:fillRect/>
            </a:stretch>
          </p:blipFill>
          <p:spPr>
            <a:xfrm>
              <a:off x="11174744" y="5831581"/>
              <a:ext cx="1017255" cy="1026420"/>
            </a:xfrm>
            <a:prstGeom prst="rect">
              <a:avLst/>
            </a:prstGeom>
          </p:spPr>
        </p:pic>
        <p:pic>
          <p:nvPicPr>
            <p:cNvPr id="11" name="Imagen 10">
              <a:extLst>
                <a:ext uri="{FF2B5EF4-FFF2-40B4-BE49-F238E27FC236}">
                  <a16:creationId xmlns:a16="http://schemas.microsoft.com/office/drawing/2014/main" id="{AF11CD14-B027-C2B7-706E-65FCA6657DC0}"/>
                </a:ext>
              </a:extLst>
            </p:cNvPr>
            <p:cNvPicPr>
              <a:picLocks noChangeAspect="1"/>
            </p:cNvPicPr>
            <p:nvPr/>
          </p:nvPicPr>
          <p:blipFill>
            <a:blip r:embed="rId3"/>
            <a:stretch>
              <a:fillRect/>
            </a:stretch>
          </p:blipFill>
          <p:spPr>
            <a:xfrm>
              <a:off x="11492792" y="6404196"/>
              <a:ext cx="590029" cy="274900"/>
            </a:xfrm>
            <a:prstGeom prst="rect">
              <a:avLst/>
            </a:prstGeom>
          </p:spPr>
        </p:pic>
        <p:pic>
          <p:nvPicPr>
            <p:cNvPr id="12" name="Imagen 11">
              <a:extLst>
                <a:ext uri="{FF2B5EF4-FFF2-40B4-BE49-F238E27FC236}">
                  <a16:creationId xmlns:a16="http://schemas.microsoft.com/office/drawing/2014/main" id="{F48CADA2-32ED-4647-2E12-8DF16D74ECDA}"/>
                </a:ext>
              </a:extLst>
            </p:cNvPr>
            <p:cNvPicPr>
              <a:picLocks noChangeAspect="1"/>
            </p:cNvPicPr>
            <p:nvPr/>
          </p:nvPicPr>
          <p:blipFill>
            <a:blip r:embed="rId4"/>
            <a:stretch>
              <a:fillRect/>
            </a:stretch>
          </p:blipFill>
          <p:spPr>
            <a:xfrm>
              <a:off x="0" y="-2594"/>
              <a:ext cx="150998" cy="6860594"/>
            </a:xfrm>
            <a:prstGeom prst="rect">
              <a:avLst/>
            </a:prstGeom>
          </p:spPr>
        </p:pic>
      </p:grpSp>
      <p:sp>
        <p:nvSpPr>
          <p:cNvPr id="5" name="Rectángulo 4">
            <a:extLst>
              <a:ext uri="{FF2B5EF4-FFF2-40B4-BE49-F238E27FC236}">
                <a16:creationId xmlns:a16="http://schemas.microsoft.com/office/drawing/2014/main" id="{CF5809A9-E085-A460-70FC-C64105E94AE0}"/>
              </a:ext>
            </a:extLst>
          </p:cNvPr>
          <p:cNvSpPr/>
          <p:nvPr/>
        </p:nvSpPr>
        <p:spPr>
          <a:xfrm>
            <a:off x="1394691" y="2807868"/>
            <a:ext cx="10206181"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s-MX"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P021. </a:t>
            </a:r>
            <a:r>
              <a:rPr lang="es-ES" sz="28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Al terminar el gobierno de José Antonio Kast, ¿cómo cree usted que habrá evolucionado…</a:t>
            </a:r>
            <a:endParaRPr lang="es-MX" i="1" dirty="0">
              <a:solidFill>
                <a:srgbClr val="00B0F0"/>
              </a:solidFill>
              <a:latin typeface="Arial" panose="020B0604020202020204" pitchFamily="34" charset="0"/>
              <a:ea typeface="Calibri" panose="020F0502020204030204" pitchFamily="34" charset="0"/>
              <a:cs typeface="Arial" panose="020B0604020202020204" pitchFamily="34" charset="0"/>
            </a:endParaRPr>
          </a:p>
        </p:txBody>
      </p:sp>
      <p:sp>
        <p:nvSpPr>
          <p:cNvPr id="2" name="CuadroTexto 1">
            <a:extLst>
              <a:ext uri="{FF2B5EF4-FFF2-40B4-BE49-F238E27FC236}">
                <a16:creationId xmlns:a16="http://schemas.microsoft.com/office/drawing/2014/main" id="{6003A8F4-4E16-2500-94D2-A6216380C47B}"/>
              </a:ext>
            </a:extLst>
          </p:cNvPr>
          <p:cNvSpPr txBox="1"/>
          <p:nvPr/>
        </p:nvSpPr>
        <p:spPr>
          <a:xfrm>
            <a:off x="469046" y="6404195"/>
            <a:ext cx="3600400" cy="246221"/>
          </a:xfrm>
          <a:prstGeom prst="rect">
            <a:avLst/>
          </a:prstGeom>
          <a:noFill/>
        </p:spPr>
        <p:txBody>
          <a:bodyPr wrap="square" rtlCol="0">
            <a:spAutoFit/>
          </a:bodyPr>
          <a:lstStyle/>
          <a:p>
            <a:r>
              <a:rPr lang="es-CL" sz="1000" b="1" i="1" dirty="0">
                <a:solidFill>
                  <a:schemeClr val="tx1">
                    <a:lumMod val="65000"/>
                    <a:lumOff val="35000"/>
                  </a:schemeClr>
                </a:solidFill>
                <a:latin typeface="Times" pitchFamily="2" charset="0"/>
              </a:rPr>
              <a:t>Base: Todos los Entrevistados (n=1.000)</a:t>
            </a:r>
            <a:endParaRPr lang="es-CL" sz="1000" i="1" dirty="0">
              <a:solidFill>
                <a:schemeClr val="tx1">
                  <a:lumMod val="65000"/>
                  <a:lumOff val="35000"/>
                </a:schemeClr>
              </a:solidFill>
              <a:latin typeface="Times" pitchFamily="2" charset="0"/>
            </a:endParaRPr>
          </a:p>
        </p:txBody>
      </p:sp>
    </p:spTree>
    <p:extLst>
      <p:ext uri="{BB962C8B-B14F-4D97-AF65-F5344CB8AC3E}">
        <p14:creationId xmlns:p14="http://schemas.microsoft.com/office/powerpoint/2010/main" val="338838383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pic>
        <p:nvPicPr>
          <p:cNvPr id="65" name="Google Shape;65;p15" title="Gráfico"/>
          <p:cNvPicPr preferRelativeResize="0"/>
          <p:nvPr/>
        </p:nvPicPr>
        <p:blipFill>
          <a:blip r:embed="rId3">
            <a:alphaModFix/>
          </a:blip>
          <a:stretch>
            <a:fillRect/>
          </a:stretch>
        </p:blipFill>
        <p:spPr>
          <a:xfrm>
            <a:off x="550434" y="468734"/>
            <a:ext cx="11091132" cy="5866767"/>
          </a:xfrm>
          <a:prstGeom prst="rect">
            <a:avLst/>
          </a:prstGeom>
          <a:noFill/>
          <a:ln>
            <a:noFill/>
          </a:ln>
        </p:spPr>
      </p:pic>
    </p:spTree>
    <p:extLst>
      <p:ext uri="{BB962C8B-B14F-4D97-AF65-F5344CB8AC3E}">
        <p14:creationId xmlns:p14="http://schemas.microsoft.com/office/powerpoint/2010/main" val="339603381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pic>
        <p:nvPicPr>
          <p:cNvPr id="75" name="Google Shape;75;p17" title="Gráfico"/>
          <p:cNvPicPr preferRelativeResize="0"/>
          <p:nvPr/>
        </p:nvPicPr>
        <p:blipFill>
          <a:blip r:embed="rId3">
            <a:alphaModFix/>
          </a:blip>
          <a:stretch>
            <a:fillRect/>
          </a:stretch>
        </p:blipFill>
        <p:spPr>
          <a:xfrm>
            <a:off x="791467" y="584001"/>
            <a:ext cx="10580903" cy="5855233"/>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p:cNvGrpSpPr/>
          <p:nvPr/>
        </p:nvGrpSpPr>
        <p:grpSpPr>
          <a:xfrm>
            <a:off x="1589" y="-1700"/>
            <a:ext cx="12188825" cy="6858809"/>
            <a:chOff x="1589" y="-1700"/>
            <a:chExt cx="12188825" cy="6858809"/>
          </a:xfrm>
        </p:grpSpPr>
        <p:sp>
          <p:nvSpPr>
            <p:cNvPr id="5" name="Rectángulo 4"/>
            <p:cNvSpPr/>
            <p:nvPr/>
          </p:nvSpPr>
          <p:spPr>
            <a:xfrm>
              <a:off x="325522" y="127143"/>
              <a:ext cx="11864892" cy="65908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s-CL" sz="5400" b="1" dirty="0">
                  <a:solidFill>
                    <a:prstClr val="black">
                      <a:lumMod val="65000"/>
                      <a:lumOff val="35000"/>
                    </a:prstClr>
                  </a:solidFill>
                  <a:latin typeface="Arial" panose="020B0604020202020204" pitchFamily="34" charset="0"/>
                  <a:cs typeface="Arial" panose="020B0604020202020204" pitchFamily="34" charset="0"/>
                </a:rPr>
                <a:t>Factorial y Componentes Principales</a:t>
              </a:r>
            </a:p>
            <a:p>
              <a:pPr marL="0" marR="0" lvl="0" indent="0" algn="ctr" defTabSz="914400" rtl="0" eaLnBrk="1" fontAlgn="auto" latinLnBrk="0" hangingPunct="1">
                <a:lnSpc>
                  <a:spcPct val="100000"/>
                </a:lnSpc>
                <a:spcBef>
                  <a:spcPts val="0"/>
                </a:spcBef>
                <a:spcAft>
                  <a:spcPts val="0"/>
                </a:spcAft>
                <a:buClrTx/>
                <a:buSzTx/>
                <a:buFontTx/>
                <a:buNone/>
                <a:defRPr/>
              </a:pPr>
              <a:endParaRPr kumimoji="0" lang="es-CL" sz="5400" b="1" i="0" u="none" strike="noStrike" kern="1200" cap="none" spc="0" normalizeH="0" baseline="0" noProof="0" dirty="0">
                <a:ln>
                  <a:noFill/>
                </a:ln>
                <a:solidFill>
                  <a:srgbClr val="ED7431"/>
                </a:solidFill>
                <a:effectLst/>
                <a:uLnTx/>
                <a:uFillTx/>
                <a:latin typeface="Arial" panose="020B0604020202020204" pitchFamily="34" charset="0"/>
                <a:cs typeface="Arial" panose="020B0604020202020204" pitchFamily="34" charset="0"/>
              </a:endParaRPr>
            </a:p>
          </p:txBody>
        </p:sp>
        <p:pic>
          <p:nvPicPr>
            <p:cNvPr id="6" name="Imagen 5"/>
            <p:cNvPicPr>
              <a:picLocks noChangeAspect="1"/>
            </p:cNvPicPr>
            <p:nvPr/>
          </p:nvPicPr>
          <p:blipFill>
            <a:blip r:embed="rId2"/>
            <a:stretch>
              <a:fillRect/>
            </a:stretch>
          </p:blipFill>
          <p:spPr>
            <a:xfrm>
              <a:off x="11173424" y="5830956"/>
              <a:ext cx="1016990" cy="1026153"/>
            </a:xfrm>
            <a:prstGeom prst="rect">
              <a:avLst/>
            </a:prstGeom>
          </p:spPr>
        </p:pic>
        <p:pic>
          <p:nvPicPr>
            <p:cNvPr id="7" name="Imagen 6"/>
            <p:cNvPicPr>
              <a:picLocks noChangeAspect="1"/>
            </p:cNvPicPr>
            <p:nvPr/>
          </p:nvPicPr>
          <p:blipFill>
            <a:blip r:embed="rId3"/>
            <a:stretch>
              <a:fillRect/>
            </a:stretch>
          </p:blipFill>
          <p:spPr>
            <a:xfrm>
              <a:off x="11491389" y="6403422"/>
              <a:ext cx="589875" cy="274828"/>
            </a:xfrm>
            <a:prstGeom prst="rect">
              <a:avLst/>
            </a:prstGeom>
          </p:spPr>
        </p:pic>
        <p:pic>
          <p:nvPicPr>
            <p:cNvPr id="8" name="Imagen 7"/>
            <p:cNvPicPr>
              <a:picLocks noChangeAspect="1"/>
            </p:cNvPicPr>
            <p:nvPr/>
          </p:nvPicPr>
          <p:blipFill>
            <a:blip r:embed="rId4"/>
            <a:stretch>
              <a:fillRect/>
            </a:stretch>
          </p:blipFill>
          <p:spPr>
            <a:xfrm>
              <a:off x="1589" y="-1700"/>
              <a:ext cx="150959" cy="6858808"/>
            </a:xfrm>
            <a:prstGeom prst="rect">
              <a:avLst/>
            </a:prstGeom>
          </p:spPr>
        </p:pic>
      </p:grpSp>
      <p:pic>
        <p:nvPicPr>
          <p:cNvPr id="10" name="Imagen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19405" y="0"/>
            <a:ext cx="1471006" cy="1342663"/>
          </a:xfrm>
          <a:prstGeom prst="rect">
            <a:avLst/>
          </a:prstGeom>
        </p:spPr>
      </p:pic>
    </p:spTree>
    <p:extLst>
      <p:ext uri="{BB962C8B-B14F-4D97-AF65-F5344CB8AC3E}">
        <p14:creationId xmlns:p14="http://schemas.microsoft.com/office/powerpoint/2010/main" val="3403507402"/>
      </p:ext>
    </p:extLst>
  </p:cSld>
  <p:clrMapOvr>
    <a:masterClrMapping/>
  </p:clrMapOvr>
  <p:transition spd="slow">
    <p:push dir="u"/>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CF9340-DD60-56FC-23C7-2F85EE6B612B}"/>
              </a:ext>
            </a:extLst>
          </p:cNvPr>
          <p:cNvSpPr>
            <a:spLocks noGrp="1"/>
          </p:cNvSpPr>
          <p:nvPr>
            <p:ph type="title"/>
          </p:nvPr>
        </p:nvSpPr>
        <p:spPr/>
        <p:txBody>
          <a:bodyPr/>
          <a:lstStyle/>
          <a:p>
            <a:r>
              <a:rPr lang="es-ES" dirty="0"/>
              <a:t>Uso de factorial y componentes principales</a:t>
            </a:r>
          </a:p>
        </p:txBody>
      </p:sp>
      <p:sp>
        <p:nvSpPr>
          <p:cNvPr id="3" name="Marcador de contenido 2">
            <a:extLst>
              <a:ext uri="{FF2B5EF4-FFF2-40B4-BE49-F238E27FC236}">
                <a16:creationId xmlns:a16="http://schemas.microsoft.com/office/drawing/2014/main" id="{0F45FD90-8E19-1B28-1A1A-8D980F5CE0AB}"/>
              </a:ext>
            </a:extLst>
          </p:cNvPr>
          <p:cNvSpPr>
            <a:spLocks noGrp="1"/>
          </p:cNvSpPr>
          <p:nvPr>
            <p:ph idx="1"/>
          </p:nvPr>
        </p:nvSpPr>
        <p:spPr/>
        <p:txBody>
          <a:bodyPr>
            <a:normAutofit/>
          </a:bodyPr>
          <a:lstStyle/>
          <a:p>
            <a:pPr marL="0" indent="0">
              <a:buNone/>
            </a:pPr>
            <a:r>
              <a:rPr lang="es-ES" dirty="0"/>
              <a:t>Análisis Factorial</a:t>
            </a:r>
          </a:p>
          <a:p>
            <a:pPr marL="0" indent="0">
              <a:buNone/>
            </a:pPr>
            <a:endParaRPr lang="es-ES" dirty="0"/>
          </a:p>
          <a:p>
            <a:r>
              <a:rPr lang="es-ES" sz="1900" dirty="0"/>
              <a:t>El análisis factorial (AF) no busca reducir datos por eficiencia matemática, sino inferir estructuras no observadas a partir de los patrones de correlación entre variables.</a:t>
            </a:r>
          </a:p>
          <a:p>
            <a:r>
              <a:rPr lang="es-ES" sz="1900" dirty="0"/>
              <a:t>No construye ejes descriptivos, sino dimensiones latentes que se interpretan como propiedades reales del fenómeno estudiado.</a:t>
            </a:r>
          </a:p>
          <a:p>
            <a:r>
              <a:rPr lang="es-ES" sz="1900" dirty="0"/>
              <a:t>Los factores no son combinaciones arbitrarias: representan causas comunes hipotéticas que explican por qué varias variables se mueven juntas.</a:t>
            </a:r>
          </a:p>
          <a:p>
            <a:r>
              <a:rPr lang="es-ES" sz="1900" dirty="0"/>
              <a:t>Por eso, el análisis factorial no reorganiza la información, sino que propone un modelo teórico sobre la realidad social que habría generado los datos observados.</a:t>
            </a:r>
          </a:p>
        </p:txBody>
      </p:sp>
    </p:spTree>
    <p:extLst>
      <p:ext uri="{BB962C8B-B14F-4D97-AF65-F5344CB8AC3E}">
        <p14:creationId xmlns:p14="http://schemas.microsoft.com/office/powerpoint/2010/main" val="22883459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CF9340-DD60-56FC-23C7-2F85EE6B612B}"/>
              </a:ext>
            </a:extLst>
          </p:cNvPr>
          <p:cNvSpPr>
            <a:spLocks noGrp="1"/>
          </p:cNvSpPr>
          <p:nvPr>
            <p:ph type="title"/>
          </p:nvPr>
        </p:nvSpPr>
        <p:spPr/>
        <p:txBody>
          <a:bodyPr/>
          <a:lstStyle/>
          <a:p>
            <a:r>
              <a:rPr lang="es-ES" dirty="0"/>
              <a:t>Uso de factorial y componentes principales</a:t>
            </a:r>
          </a:p>
        </p:txBody>
      </p:sp>
      <p:sp>
        <p:nvSpPr>
          <p:cNvPr id="3" name="Marcador de contenido 2">
            <a:extLst>
              <a:ext uri="{FF2B5EF4-FFF2-40B4-BE49-F238E27FC236}">
                <a16:creationId xmlns:a16="http://schemas.microsoft.com/office/drawing/2014/main" id="{0F45FD90-8E19-1B28-1A1A-8D980F5CE0AB}"/>
              </a:ext>
            </a:extLst>
          </p:cNvPr>
          <p:cNvSpPr>
            <a:spLocks noGrp="1"/>
          </p:cNvSpPr>
          <p:nvPr>
            <p:ph idx="1"/>
          </p:nvPr>
        </p:nvSpPr>
        <p:spPr/>
        <p:txBody>
          <a:bodyPr>
            <a:normAutofit fontScale="55000" lnSpcReduction="20000"/>
          </a:bodyPr>
          <a:lstStyle/>
          <a:p>
            <a:pPr marL="0" indent="0">
              <a:buNone/>
            </a:pPr>
            <a:r>
              <a:rPr lang="es-ES" sz="3800" dirty="0"/>
              <a:t>Componentes principales</a:t>
            </a:r>
          </a:p>
          <a:p>
            <a:pPr marL="0" indent="0">
              <a:buNone/>
            </a:pPr>
            <a:endParaRPr lang="es-ES" sz="3800" dirty="0"/>
          </a:p>
          <a:p>
            <a:r>
              <a:rPr lang="es-ES" dirty="0"/>
              <a:t>Es una técnica de reducción de dimensionalidad que transforma muchas variables correlacionadas en un conjunto menor de componentes lineales ortogonales.</a:t>
            </a:r>
          </a:p>
          <a:p>
            <a:r>
              <a:rPr lang="es-ES" dirty="0"/>
              <a:t>Cada componente es una combinación ponderada de las variables originales.</a:t>
            </a:r>
          </a:p>
          <a:p>
            <a:r>
              <a:rPr lang="es-ES" dirty="0"/>
              <a:t>Los componentes se ordenan según la varianza total explicada (el primero explica la mayor).</a:t>
            </a:r>
          </a:p>
          <a:p>
            <a:r>
              <a:rPr lang="es-ES" dirty="0"/>
              <a:t>No supone un modelo causal ni latente: es principalmente una transformación matemática descriptiva.</a:t>
            </a:r>
          </a:p>
          <a:p>
            <a:pPr marL="0" indent="0">
              <a:buNone/>
            </a:pPr>
            <a:endParaRPr lang="es-ES" dirty="0"/>
          </a:p>
          <a:p>
            <a:pPr marL="0" indent="0">
              <a:buNone/>
            </a:pPr>
            <a:r>
              <a:rPr lang="es-ES" sz="2900" dirty="0"/>
              <a:t>Diferencia con el análisis factorial (AF)</a:t>
            </a:r>
          </a:p>
          <a:p>
            <a:pPr marL="0" indent="0">
              <a:buNone/>
            </a:pPr>
            <a:endParaRPr lang="es-ES" dirty="0"/>
          </a:p>
          <a:p>
            <a:pPr marL="0" indent="0">
              <a:buNone/>
            </a:pPr>
            <a:r>
              <a:rPr lang="es-ES" dirty="0"/>
              <a:t>El análisis de componentes principales resume la información: trabaja con la varianza total de las variables (común + única + error).</a:t>
            </a:r>
          </a:p>
          <a:p>
            <a:pPr marL="0" indent="0">
              <a:buNone/>
            </a:pPr>
            <a:r>
              <a:rPr lang="es-ES" dirty="0"/>
              <a:t>El análisis factorial modela constructos: usa solo la varianza común compartida entre variables.</a:t>
            </a:r>
          </a:p>
          <a:p>
            <a:pPr marL="0" indent="0">
              <a:buNone/>
            </a:pPr>
            <a:r>
              <a:rPr lang="es-ES" dirty="0"/>
              <a:t>En PCA se responde la pregunta “</a:t>
            </a:r>
            <a:r>
              <a:rPr lang="es-ES" i="1" dirty="0"/>
              <a:t>¿Cómo puedo describir muchos datos con menos dimensiones sin perder demasiada información?”</a:t>
            </a:r>
            <a:endParaRPr lang="es-ES" dirty="0"/>
          </a:p>
          <a:p>
            <a:pPr marL="0" indent="0">
              <a:buNone/>
            </a:pPr>
            <a:r>
              <a:rPr lang="es-ES" dirty="0"/>
              <a:t>En AF se responde la pregunta: </a:t>
            </a:r>
            <a:r>
              <a:rPr lang="es-ES" i="1" dirty="0"/>
              <a:t>¿Existe una estructura oculta que produce las correlaciones entre las variables?</a:t>
            </a:r>
            <a:endParaRPr lang="es-ES" dirty="0"/>
          </a:p>
        </p:txBody>
      </p:sp>
    </p:spTree>
    <p:extLst>
      <p:ext uri="{BB962C8B-B14F-4D97-AF65-F5344CB8AC3E}">
        <p14:creationId xmlns:p14="http://schemas.microsoft.com/office/powerpoint/2010/main" val="426935526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graphicFrame>
        <p:nvGraphicFramePr>
          <p:cNvPr id="54" name="Google Shape;54;p13"/>
          <p:cNvGraphicFramePr/>
          <p:nvPr/>
        </p:nvGraphicFramePr>
        <p:xfrm>
          <a:off x="203201" y="226334"/>
          <a:ext cx="6007100" cy="6314163"/>
        </p:xfrm>
        <a:graphic>
          <a:graphicData uri="http://schemas.openxmlformats.org/drawingml/2006/table">
            <a:tbl>
              <a:tblPr>
                <a:noFill/>
              </a:tblPr>
              <a:tblGrid>
                <a:gridCol w="2197100">
                  <a:extLst>
                    <a:ext uri="{9D8B030D-6E8A-4147-A177-3AD203B41FA5}">
                      <a16:colId xmlns:a16="http://schemas.microsoft.com/office/drawing/2014/main" val="20000"/>
                    </a:ext>
                  </a:extLst>
                </a:gridCol>
                <a:gridCol w="1270000">
                  <a:extLst>
                    <a:ext uri="{9D8B030D-6E8A-4147-A177-3AD203B41FA5}">
                      <a16:colId xmlns:a16="http://schemas.microsoft.com/office/drawing/2014/main" val="20001"/>
                    </a:ext>
                  </a:extLst>
                </a:gridCol>
                <a:gridCol w="1270000">
                  <a:extLst>
                    <a:ext uri="{9D8B030D-6E8A-4147-A177-3AD203B41FA5}">
                      <a16:colId xmlns:a16="http://schemas.microsoft.com/office/drawing/2014/main" val="20002"/>
                    </a:ext>
                  </a:extLst>
                </a:gridCol>
                <a:gridCol w="1270000">
                  <a:extLst>
                    <a:ext uri="{9D8B030D-6E8A-4147-A177-3AD203B41FA5}">
                      <a16:colId xmlns:a16="http://schemas.microsoft.com/office/drawing/2014/main" val="20003"/>
                    </a:ext>
                  </a:extLst>
                </a:gridCol>
              </a:tblGrid>
              <a:tr h="278400">
                <a:tc>
                  <a:txBody>
                    <a:bodyPr/>
                    <a:lstStyle/>
                    <a:p>
                      <a:pPr marL="0" lvl="0" indent="0" algn="ctr" rtl="0">
                        <a:lnSpc>
                          <a:spcPct val="115000"/>
                        </a:lnSpc>
                        <a:spcBef>
                          <a:spcPts val="0"/>
                        </a:spcBef>
                        <a:spcAft>
                          <a:spcPts val="0"/>
                        </a:spcAft>
                        <a:buNone/>
                      </a:pPr>
                      <a:r>
                        <a:rPr lang="es-419" sz="1300"/>
                        <a:t>Gobiernos</a:t>
                      </a:r>
                      <a:endParaRPr sz="1300"/>
                    </a:p>
                  </a:txBody>
                  <a:tcPr marL="38100" marR="38100" marT="25400" marB="25400" anchor="b">
                    <a:lnL w="12700" cap="flat" cmpd="sng">
                      <a:solidFill>
                        <a:srgbClr val="CCCCCC"/>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s-419" sz="1200"/>
                        <a:t>1 (32%)</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s-419" sz="1200"/>
                        <a:t>2 (23%)</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s-419" sz="1200"/>
                        <a:t>3 (21%)</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265733">
                <a:tc>
                  <a:txBody>
                    <a:bodyPr/>
                    <a:lstStyle/>
                    <a:p>
                      <a:pPr marL="0" lvl="0" indent="0" algn="ctr" rtl="0">
                        <a:lnSpc>
                          <a:spcPct val="115000"/>
                        </a:lnSpc>
                        <a:spcBef>
                          <a:spcPts val="0"/>
                        </a:spcBef>
                        <a:spcAft>
                          <a:spcPts val="0"/>
                        </a:spcAft>
                        <a:buNone/>
                      </a:pPr>
                      <a:r>
                        <a:rPr lang="es-419" sz="1200"/>
                        <a:t>Jorge Alessandri Rodríguez</a:t>
                      </a:r>
                      <a:endParaRPr sz="1200"/>
                    </a:p>
                  </a:txBody>
                  <a:tcPr marL="38100" marR="38100"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s-419" sz="1200"/>
                        <a:t>-327</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CCCCCC"/>
                      </a:solidFill>
                      <a:prstDash val="solid"/>
                      <a:round/>
                      <a:headEnd type="none" w="sm" len="sm"/>
                      <a:tailEnd type="none" w="sm" len="sm"/>
                    </a:lnB>
                    <a:solidFill>
                      <a:srgbClr val="FBA275"/>
                    </a:solidFill>
                  </a:tcPr>
                </a:tc>
                <a:tc>
                  <a:txBody>
                    <a:bodyPr/>
                    <a:lstStyle/>
                    <a:p>
                      <a:pPr marL="0" lvl="0" indent="0" algn="ctr" rtl="0">
                        <a:lnSpc>
                          <a:spcPct val="115000"/>
                        </a:lnSpc>
                        <a:spcBef>
                          <a:spcPts val="0"/>
                        </a:spcBef>
                        <a:spcAft>
                          <a:spcPts val="0"/>
                        </a:spcAft>
                        <a:buNone/>
                      </a:pPr>
                      <a:r>
                        <a:rPr lang="es-419" sz="1200"/>
                        <a:t>660</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CCCCCC"/>
                      </a:solidFill>
                      <a:prstDash val="solid"/>
                      <a:round/>
                      <a:headEnd type="none" w="sm" len="sm"/>
                      <a:tailEnd type="none" w="sm" len="sm"/>
                    </a:lnB>
                    <a:solidFill>
                      <a:srgbClr val="93ACAF"/>
                    </a:solidFill>
                  </a:tcPr>
                </a:tc>
                <a:tc>
                  <a:txBody>
                    <a:bodyPr/>
                    <a:lstStyle/>
                    <a:p>
                      <a:pPr marL="0" lvl="0" indent="0" algn="ctr" rtl="0">
                        <a:lnSpc>
                          <a:spcPct val="115000"/>
                        </a:lnSpc>
                        <a:spcBef>
                          <a:spcPts val="0"/>
                        </a:spcBef>
                        <a:spcAft>
                          <a:spcPts val="0"/>
                        </a:spcAft>
                        <a:buNone/>
                      </a:pPr>
                      <a:r>
                        <a:rPr lang="es-419" sz="1200"/>
                        <a:t>083</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CCCCCC"/>
                      </a:solidFill>
                      <a:prstDash val="solid"/>
                      <a:round/>
                      <a:headEnd type="none" w="sm" len="sm"/>
                      <a:tailEnd type="none" w="sm" len="sm"/>
                    </a:lnB>
                    <a:solidFill>
                      <a:srgbClr val="FEE182"/>
                    </a:solidFill>
                  </a:tcPr>
                </a:tc>
                <a:extLst>
                  <a:ext uri="{0D108BD9-81ED-4DB2-BD59-A6C34878D82A}">
                    <a16:rowId xmlns:a16="http://schemas.microsoft.com/office/drawing/2014/main" val="10001"/>
                  </a:ext>
                </a:extLst>
              </a:tr>
              <a:tr h="480833">
                <a:tc>
                  <a:txBody>
                    <a:bodyPr/>
                    <a:lstStyle/>
                    <a:p>
                      <a:pPr marL="0" lvl="0" indent="0" algn="ctr" rtl="0">
                        <a:lnSpc>
                          <a:spcPct val="115000"/>
                        </a:lnSpc>
                        <a:spcBef>
                          <a:spcPts val="0"/>
                        </a:spcBef>
                        <a:spcAft>
                          <a:spcPts val="0"/>
                        </a:spcAft>
                        <a:buNone/>
                      </a:pPr>
                      <a:r>
                        <a:rPr lang="es-419" sz="1200"/>
                        <a:t>Eduardo Frei Montalva (1964 a 1970)</a:t>
                      </a:r>
                      <a:endParaRPr sz="1200"/>
                    </a:p>
                  </a:txBody>
                  <a:tcPr marL="38100" marR="38100"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s-419" sz="1200"/>
                        <a:t>142</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FEB84"/>
                    </a:solidFill>
                  </a:tcPr>
                </a:tc>
                <a:tc>
                  <a:txBody>
                    <a:bodyPr/>
                    <a:lstStyle/>
                    <a:p>
                      <a:pPr marL="0" lvl="0" indent="0" algn="ctr" rtl="0">
                        <a:lnSpc>
                          <a:spcPct val="115000"/>
                        </a:lnSpc>
                        <a:spcBef>
                          <a:spcPts val="0"/>
                        </a:spcBef>
                        <a:spcAft>
                          <a:spcPts val="0"/>
                        </a:spcAft>
                        <a:buNone/>
                      </a:pPr>
                      <a:r>
                        <a:rPr lang="es-419" sz="1200"/>
                        <a:t>734</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83A2B5"/>
                    </a:solidFill>
                  </a:tcPr>
                </a:tc>
                <a:tc>
                  <a:txBody>
                    <a:bodyPr/>
                    <a:lstStyle/>
                    <a:p>
                      <a:pPr marL="0" lvl="0" indent="0" algn="ctr" rtl="0">
                        <a:lnSpc>
                          <a:spcPct val="115000"/>
                        </a:lnSpc>
                        <a:spcBef>
                          <a:spcPts val="0"/>
                        </a:spcBef>
                        <a:spcAft>
                          <a:spcPts val="0"/>
                        </a:spcAft>
                        <a:buNone/>
                      </a:pPr>
                      <a:r>
                        <a:rPr lang="es-419" sz="1200"/>
                        <a:t>-001</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DD47F"/>
                    </a:solidFill>
                  </a:tcPr>
                </a:tc>
                <a:extLst>
                  <a:ext uri="{0D108BD9-81ED-4DB2-BD59-A6C34878D82A}">
                    <a16:rowId xmlns:a16="http://schemas.microsoft.com/office/drawing/2014/main" val="10002"/>
                  </a:ext>
                </a:extLst>
              </a:tr>
              <a:tr h="480833">
                <a:tc>
                  <a:txBody>
                    <a:bodyPr/>
                    <a:lstStyle/>
                    <a:p>
                      <a:pPr marL="0" lvl="0" indent="0" algn="ctr" rtl="0">
                        <a:lnSpc>
                          <a:spcPct val="115000"/>
                        </a:lnSpc>
                        <a:spcBef>
                          <a:spcPts val="0"/>
                        </a:spcBef>
                        <a:spcAft>
                          <a:spcPts val="0"/>
                        </a:spcAft>
                        <a:buNone/>
                      </a:pPr>
                      <a:r>
                        <a:rPr lang="es-419" sz="1200"/>
                        <a:t>Salvador Allende Gossens (1970 a 1973)</a:t>
                      </a:r>
                      <a:endParaRPr sz="1200"/>
                    </a:p>
                  </a:txBody>
                  <a:tcPr marL="38100" marR="38100"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s-419" sz="1200"/>
                        <a:t>786</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789CBA"/>
                    </a:solidFill>
                  </a:tcPr>
                </a:tc>
                <a:tc>
                  <a:txBody>
                    <a:bodyPr/>
                    <a:lstStyle/>
                    <a:p>
                      <a:pPr marL="0" lvl="0" indent="0" algn="ctr" rtl="0">
                        <a:lnSpc>
                          <a:spcPct val="115000"/>
                        </a:lnSpc>
                        <a:spcBef>
                          <a:spcPts val="0"/>
                        </a:spcBef>
                        <a:spcAft>
                          <a:spcPts val="0"/>
                        </a:spcAft>
                        <a:buNone/>
                      </a:pPr>
                      <a:r>
                        <a:rPr lang="es-419" sz="1200"/>
                        <a:t>-91</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DC67D"/>
                    </a:solidFill>
                  </a:tcPr>
                </a:tc>
                <a:tc>
                  <a:txBody>
                    <a:bodyPr/>
                    <a:lstStyle/>
                    <a:p>
                      <a:pPr marL="0" lvl="0" indent="0" algn="ctr" rtl="0">
                        <a:lnSpc>
                          <a:spcPct val="115000"/>
                        </a:lnSpc>
                        <a:spcBef>
                          <a:spcPts val="0"/>
                        </a:spcBef>
                        <a:spcAft>
                          <a:spcPts val="0"/>
                        </a:spcAft>
                        <a:buNone/>
                      </a:pPr>
                      <a:r>
                        <a:rPr lang="es-419" sz="1200"/>
                        <a:t>-419</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A9373"/>
                    </a:solidFill>
                  </a:tcPr>
                </a:tc>
                <a:extLst>
                  <a:ext uri="{0D108BD9-81ED-4DB2-BD59-A6C34878D82A}">
                    <a16:rowId xmlns:a16="http://schemas.microsoft.com/office/drawing/2014/main" val="10003"/>
                  </a:ext>
                </a:extLst>
              </a:tr>
              <a:tr h="480833">
                <a:tc>
                  <a:txBody>
                    <a:bodyPr/>
                    <a:lstStyle/>
                    <a:p>
                      <a:pPr marL="0" lvl="0" indent="0" algn="ctr" rtl="0">
                        <a:lnSpc>
                          <a:spcPct val="115000"/>
                        </a:lnSpc>
                        <a:spcBef>
                          <a:spcPts val="0"/>
                        </a:spcBef>
                        <a:spcAft>
                          <a:spcPts val="0"/>
                        </a:spcAft>
                        <a:buNone/>
                      </a:pPr>
                      <a:r>
                        <a:rPr lang="es-419" sz="1200"/>
                        <a:t>Augusto Pinochet Ugarte (1973-1990)</a:t>
                      </a:r>
                      <a:endParaRPr sz="1200"/>
                    </a:p>
                  </a:txBody>
                  <a:tcPr marL="38100" marR="38100"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s-419" sz="1200"/>
                        <a:t>-696</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8696B"/>
                    </a:solidFill>
                  </a:tcPr>
                </a:tc>
                <a:tc>
                  <a:txBody>
                    <a:bodyPr/>
                    <a:lstStyle/>
                    <a:p>
                      <a:pPr marL="0" lvl="0" indent="0" algn="ctr" rtl="0">
                        <a:lnSpc>
                          <a:spcPct val="115000"/>
                        </a:lnSpc>
                        <a:spcBef>
                          <a:spcPts val="0"/>
                        </a:spcBef>
                        <a:spcAft>
                          <a:spcPts val="0"/>
                        </a:spcAft>
                        <a:buNone/>
                      </a:pPr>
                      <a:r>
                        <a:rPr lang="es-419" sz="1200"/>
                        <a:t>151</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EEA84"/>
                    </a:solidFill>
                  </a:tcPr>
                </a:tc>
                <a:tc>
                  <a:txBody>
                    <a:bodyPr/>
                    <a:lstStyle/>
                    <a:p>
                      <a:pPr marL="0" lvl="0" indent="0" algn="ctr" rtl="0">
                        <a:lnSpc>
                          <a:spcPct val="115000"/>
                        </a:lnSpc>
                        <a:spcBef>
                          <a:spcPts val="0"/>
                        </a:spcBef>
                        <a:spcAft>
                          <a:spcPts val="0"/>
                        </a:spcAft>
                        <a:buNone/>
                      </a:pPr>
                      <a:r>
                        <a:rPr lang="es-419" sz="1200"/>
                        <a:t>504</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B4BFA2"/>
                    </a:solidFill>
                  </a:tcPr>
                </a:tc>
                <a:extLst>
                  <a:ext uri="{0D108BD9-81ED-4DB2-BD59-A6C34878D82A}">
                    <a16:rowId xmlns:a16="http://schemas.microsoft.com/office/drawing/2014/main" val="10004"/>
                  </a:ext>
                </a:extLst>
              </a:tr>
              <a:tr h="480833">
                <a:tc>
                  <a:txBody>
                    <a:bodyPr/>
                    <a:lstStyle/>
                    <a:p>
                      <a:pPr marL="0" lvl="0" indent="0" algn="ctr" rtl="0">
                        <a:lnSpc>
                          <a:spcPct val="115000"/>
                        </a:lnSpc>
                        <a:spcBef>
                          <a:spcPts val="0"/>
                        </a:spcBef>
                        <a:spcAft>
                          <a:spcPts val="0"/>
                        </a:spcAft>
                        <a:buNone/>
                      </a:pPr>
                      <a:r>
                        <a:rPr lang="es-419" sz="1200" dirty="0"/>
                        <a:t>Patricio Aylwin Azócar (1990-1994)</a:t>
                      </a:r>
                      <a:endParaRPr sz="1200" dirty="0"/>
                    </a:p>
                  </a:txBody>
                  <a:tcPr marL="38100" marR="38100"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s-419" sz="1200"/>
                        <a:t>-013</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DD27F"/>
                    </a:solidFill>
                  </a:tcPr>
                </a:tc>
                <a:tc>
                  <a:txBody>
                    <a:bodyPr/>
                    <a:lstStyle/>
                    <a:p>
                      <a:pPr marL="0" lvl="0" indent="0" algn="ctr" rtl="0">
                        <a:lnSpc>
                          <a:spcPct val="115000"/>
                        </a:lnSpc>
                        <a:spcBef>
                          <a:spcPts val="0"/>
                        </a:spcBef>
                        <a:spcAft>
                          <a:spcPts val="0"/>
                        </a:spcAft>
                        <a:buNone/>
                      </a:pPr>
                      <a:r>
                        <a:rPr lang="es-419" sz="1200"/>
                        <a:t>837</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6E96BE"/>
                    </a:solidFill>
                  </a:tcPr>
                </a:tc>
                <a:tc>
                  <a:txBody>
                    <a:bodyPr/>
                    <a:lstStyle/>
                    <a:p>
                      <a:pPr marL="0" lvl="0" indent="0" algn="ctr" rtl="0">
                        <a:lnSpc>
                          <a:spcPct val="115000"/>
                        </a:lnSpc>
                        <a:spcBef>
                          <a:spcPts val="0"/>
                        </a:spcBef>
                        <a:spcAft>
                          <a:spcPts val="0"/>
                        </a:spcAft>
                        <a:buNone/>
                      </a:pPr>
                      <a:r>
                        <a:rPr lang="es-419" sz="1200"/>
                        <a:t>079</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EE182"/>
                    </a:solidFill>
                  </a:tcPr>
                </a:tc>
                <a:extLst>
                  <a:ext uri="{0D108BD9-81ED-4DB2-BD59-A6C34878D82A}">
                    <a16:rowId xmlns:a16="http://schemas.microsoft.com/office/drawing/2014/main" val="10005"/>
                  </a:ext>
                </a:extLst>
              </a:tr>
              <a:tr h="480833">
                <a:tc>
                  <a:txBody>
                    <a:bodyPr/>
                    <a:lstStyle/>
                    <a:p>
                      <a:pPr marL="0" lvl="0" indent="0" algn="ctr" rtl="0">
                        <a:lnSpc>
                          <a:spcPct val="115000"/>
                        </a:lnSpc>
                        <a:spcBef>
                          <a:spcPts val="0"/>
                        </a:spcBef>
                        <a:spcAft>
                          <a:spcPts val="0"/>
                        </a:spcAft>
                        <a:buNone/>
                      </a:pPr>
                      <a:r>
                        <a:rPr lang="es-419" sz="1200"/>
                        <a:t>Eduardo Frei Ruiz Tagle (1994-2000)</a:t>
                      </a:r>
                      <a:endParaRPr sz="1200"/>
                    </a:p>
                  </a:txBody>
                  <a:tcPr marL="38100" marR="38100"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s-419" sz="1200"/>
                        <a:t>-174</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CB97A"/>
                    </a:solidFill>
                  </a:tcPr>
                </a:tc>
                <a:tc>
                  <a:txBody>
                    <a:bodyPr/>
                    <a:lstStyle/>
                    <a:p>
                      <a:pPr marL="0" lvl="0" indent="0" algn="ctr" rtl="0">
                        <a:lnSpc>
                          <a:spcPct val="115000"/>
                        </a:lnSpc>
                        <a:spcBef>
                          <a:spcPts val="0"/>
                        </a:spcBef>
                        <a:spcAft>
                          <a:spcPts val="0"/>
                        </a:spcAft>
                        <a:buNone/>
                      </a:pPr>
                      <a:r>
                        <a:rPr lang="es-419" sz="1200"/>
                        <a:t>809</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7499BB"/>
                    </a:solidFill>
                  </a:tcPr>
                </a:tc>
                <a:tc>
                  <a:txBody>
                    <a:bodyPr/>
                    <a:lstStyle/>
                    <a:p>
                      <a:pPr marL="0" lvl="0" indent="0" algn="ctr" rtl="0">
                        <a:lnSpc>
                          <a:spcPct val="115000"/>
                        </a:lnSpc>
                        <a:spcBef>
                          <a:spcPts val="0"/>
                        </a:spcBef>
                        <a:spcAft>
                          <a:spcPts val="0"/>
                        </a:spcAft>
                        <a:buNone/>
                      </a:pPr>
                      <a:r>
                        <a:rPr lang="es-419" sz="1200"/>
                        <a:t>258</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E7DD8D"/>
                    </a:solidFill>
                  </a:tcPr>
                </a:tc>
                <a:extLst>
                  <a:ext uri="{0D108BD9-81ED-4DB2-BD59-A6C34878D82A}">
                    <a16:rowId xmlns:a16="http://schemas.microsoft.com/office/drawing/2014/main" val="10006"/>
                  </a:ext>
                </a:extLst>
              </a:tr>
              <a:tr h="480833">
                <a:tc>
                  <a:txBody>
                    <a:bodyPr/>
                    <a:lstStyle/>
                    <a:p>
                      <a:pPr marL="0" lvl="0" indent="0" algn="ctr" rtl="0">
                        <a:lnSpc>
                          <a:spcPct val="115000"/>
                        </a:lnSpc>
                        <a:spcBef>
                          <a:spcPts val="0"/>
                        </a:spcBef>
                        <a:spcAft>
                          <a:spcPts val="0"/>
                        </a:spcAft>
                        <a:buNone/>
                      </a:pPr>
                      <a:r>
                        <a:rPr lang="es-419" sz="1200"/>
                        <a:t>Ricardo Lagos Escobar (2000-2006)</a:t>
                      </a:r>
                      <a:endParaRPr sz="1200"/>
                    </a:p>
                  </a:txBody>
                  <a:tcPr marL="38100" marR="38100"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s-419" sz="1200"/>
                        <a:t>268</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E5DC8E"/>
                    </a:solidFill>
                  </a:tcPr>
                </a:tc>
                <a:tc>
                  <a:txBody>
                    <a:bodyPr/>
                    <a:lstStyle/>
                    <a:p>
                      <a:pPr marL="0" lvl="0" indent="0" algn="ctr" rtl="0">
                        <a:lnSpc>
                          <a:spcPct val="115000"/>
                        </a:lnSpc>
                        <a:spcBef>
                          <a:spcPts val="0"/>
                        </a:spcBef>
                        <a:spcAft>
                          <a:spcPts val="0"/>
                        </a:spcAft>
                        <a:buNone/>
                      </a:pPr>
                      <a:r>
                        <a:rPr lang="es-419" sz="1200"/>
                        <a:t>725</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85A4B4"/>
                    </a:solidFill>
                  </a:tcPr>
                </a:tc>
                <a:tc>
                  <a:txBody>
                    <a:bodyPr/>
                    <a:lstStyle/>
                    <a:p>
                      <a:pPr marL="0" lvl="0" indent="0" algn="ctr" rtl="0">
                        <a:lnSpc>
                          <a:spcPct val="115000"/>
                        </a:lnSpc>
                        <a:spcBef>
                          <a:spcPts val="0"/>
                        </a:spcBef>
                        <a:spcAft>
                          <a:spcPts val="0"/>
                        </a:spcAft>
                        <a:buNone/>
                      </a:pPr>
                      <a:r>
                        <a:rPr lang="es-419" sz="1200"/>
                        <a:t>085</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EE282"/>
                    </a:solidFill>
                  </a:tcPr>
                </a:tc>
                <a:extLst>
                  <a:ext uri="{0D108BD9-81ED-4DB2-BD59-A6C34878D82A}">
                    <a16:rowId xmlns:a16="http://schemas.microsoft.com/office/drawing/2014/main" val="10007"/>
                  </a:ext>
                </a:extLst>
              </a:tr>
              <a:tr h="480833">
                <a:tc>
                  <a:txBody>
                    <a:bodyPr/>
                    <a:lstStyle/>
                    <a:p>
                      <a:pPr marL="0" lvl="0" indent="0" algn="ctr" rtl="0">
                        <a:lnSpc>
                          <a:spcPct val="115000"/>
                        </a:lnSpc>
                        <a:spcBef>
                          <a:spcPts val="0"/>
                        </a:spcBef>
                        <a:spcAft>
                          <a:spcPts val="0"/>
                        </a:spcAft>
                        <a:buNone/>
                      </a:pPr>
                      <a:r>
                        <a:rPr lang="es-419" sz="1200"/>
                        <a:t>Michelle Bachelet Jeria (2006-2010)</a:t>
                      </a:r>
                      <a:endParaRPr sz="1200"/>
                    </a:p>
                  </a:txBody>
                  <a:tcPr marL="38100" marR="38100"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s-419" sz="1200"/>
                        <a:t>896</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618EC3"/>
                    </a:solidFill>
                  </a:tcPr>
                </a:tc>
                <a:tc>
                  <a:txBody>
                    <a:bodyPr/>
                    <a:lstStyle/>
                    <a:p>
                      <a:pPr marL="0" lvl="0" indent="0" algn="ctr" rtl="0">
                        <a:lnSpc>
                          <a:spcPct val="115000"/>
                        </a:lnSpc>
                        <a:spcBef>
                          <a:spcPts val="0"/>
                        </a:spcBef>
                        <a:spcAft>
                          <a:spcPts val="0"/>
                        </a:spcAft>
                        <a:buNone/>
                      </a:pPr>
                      <a:r>
                        <a:rPr lang="es-419" sz="1200"/>
                        <a:t>195</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4E588"/>
                    </a:solidFill>
                  </a:tcPr>
                </a:tc>
                <a:tc>
                  <a:txBody>
                    <a:bodyPr/>
                    <a:lstStyle/>
                    <a:p>
                      <a:pPr marL="0" lvl="0" indent="0" algn="ctr" rtl="0">
                        <a:lnSpc>
                          <a:spcPct val="115000"/>
                        </a:lnSpc>
                        <a:spcBef>
                          <a:spcPts val="0"/>
                        </a:spcBef>
                        <a:spcAft>
                          <a:spcPts val="0"/>
                        </a:spcAft>
                        <a:buNone/>
                      </a:pPr>
                      <a:r>
                        <a:rPr lang="es-419" sz="1200"/>
                        <a:t>-098</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CC57C"/>
                    </a:solidFill>
                  </a:tcPr>
                </a:tc>
                <a:extLst>
                  <a:ext uri="{0D108BD9-81ED-4DB2-BD59-A6C34878D82A}">
                    <a16:rowId xmlns:a16="http://schemas.microsoft.com/office/drawing/2014/main" val="10008"/>
                  </a:ext>
                </a:extLst>
              </a:tr>
              <a:tr h="480833">
                <a:tc>
                  <a:txBody>
                    <a:bodyPr/>
                    <a:lstStyle/>
                    <a:p>
                      <a:pPr marL="0" lvl="0" indent="0" algn="ctr" rtl="0">
                        <a:lnSpc>
                          <a:spcPct val="115000"/>
                        </a:lnSpc>
                        <a:spcBef>
                          <a:spcPts val="0"/>
                        </a:spcBef>
                        <a:spcAft>
                          <a:spcPts val="0"/>
                        </a:spcAft>
                        <a:buNone/>
                      </a:pPr>
                      <a:r>
                        <a:rPr lang="es-419" sz="1200"/>
                        <a:t>Sebastián Piñera Echenique (2010-2014)</a:t>
                      </a:r>
                      <a:endParaRPr sz="1200"/>
                    </a:p>
                  </a:txBody>
                  <a:tcPr marL="38100" marR="38100"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s-419" sz="1200"/>
                        <a:t>-292</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BA777"/>
                    </a:solidFill>
                  </a:tcPr>
                </a:tc>
                <a:tc>
                  <a:txBody>
                    <a:bodyPr/>
                    <a:lstStyle/>
                    <a:p>
                      <a:pPr marL="0" lvl="0" indent="0" algn="ctr" rtl="0">
                        <a:lnSpc>
                          <a:spcPct val="115000"/>
                        </a:lnSpc>
                        <a:spcBef>
                          <a:spcPts val="0"/>
                        </a:spcBef>
                        <a:spcAft>
                          <a:spcPts val="0"/>
                        </a:spcAft>
                        <a:buNone/>
                      </a:pPr>
                      <a:r>
                        <a:rPr lang="es-419" sz="1200"/>
                        <a:t>210</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1E389"/>
                    </a:solidFill>
                  </a:tcPr>
                </a:tc>
                <a:tc>
                  <a:txBody>
                    <a:bodyPr/>
                    <a:lstStyle/>
                    <a:p>
                      <a:pPr marL="0" lvl="0" indent="0" algn="ctr" rtl="0">
                        <a:lnSpc>
                          <a:spcPct val="115000"/>
                        </a:lnSpc>
                        <a:spcBef>
                          <a:spcPts val="0"/>
                        </a:spcBef>
                        <a:spcAft>
                          <a:spcPts val="0"/>
                        </a:spcAft>
                        <a:buNone/>
                      </a:pPr>
                      <a:r>
                        <a:rPr lang="es-419" sz="1200"/>
                        <a:t>851</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6B94BF"/>
                    </a:solidFill>
                  </a:tcPr>
                </a:tc>
                <a:extLst>
                  <a:ext uri="{0D108BD9-81ED-4DB2-BD59-A6C34878D82A}">
                    <a16:rowId xmlns:a16="http://schemas.microsoft.com/office/drawing/2014/main" val="10009"/>
                  </a:ext>
                </a:extLst>
              </a:tr>
              <a:tr h="480833">
                <a:tc>
                  <a:txBody>
                    <a:bodyPr/>
                    <a:lstStyle/>
                    <a:p>
                      <a:pPr marL="0" lvl="0" indent="0" algn="ctr" rtl="0">
                        <a:lnSpc>
                          <a:spcPct val="115000"/>
                        </a:lnSpc>
                        <a:spcBef>
                          <a:spcPts val="0"/>
                        </a:spcBef>
                        <a:spcAft>
                          <a:spcPts val="0"/>
                        </a:spcAft>
                        <a:buNone/>
                      </a:pPr>
                      <a:r>
                        <a:rPr lang="es-419" sz="1200"/>
                        <a:t>Michelle Bachelet Jeria (2014-2018)</a:t>
                      </a:r>
                      <a:endParaRPr sz="1200"/>
                    </a:p>
                  </a:txBody>
                  <a:tcPr marL="38100" marR="38100"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s-419" sz="1200"/>
                        <a:t>928</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5A8AC6"/>
                    </a:solidFill>
                  </a:tcPr>
                </a:tc>
                <a:tc>
                  <a:txBody>
                    <a:bodyPr/>
                    <a:lstStyle/>
                    <a:p>
                      <a:pPr marL="0" lvl="0" indent="0" algn="ctr" rtl="0">
                        <a:lnSpc>
                          <a:spcPct val="115000"/>
                        </a:lnSpc>
                        <a:spcBef>
                          <a:spcPts val="0"/>
                        </a:spcBef>
                        <a:spcAft>
                          <a:spcPts val="0"/>
                        </a:spcAft>
                        <a:buNone/>
                      </a:pPr>
                      <a:r>
                        <a:rPr lang="es-419" sz="1200"/>
                        <a:t>045</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EDB81"/>
                    </a:solidFill>
                  </a:tcPr>
                </a:tc>
                <a:tc>
                  <a:txBody>
                    <a:bodyPr/>
                    <a:lstStyle/>
                    <a:p>
                      <a:pPr marL="0" lvl="0" indent="0" algn="ctr" rtl="0">
                        <a:lnSpc>
                          <a:spcPct val="115000"/>
                        </a:lnSpc>
                        <a:spcBef>
                          <a:spcPts val="0"/>
                        </a:spcBef>
                        <a:spcAft>
                          <a:spcPts val="0"/>
                        </a:spcAft>
                        <a:buNone/>
                      </a:pPr>
                      <a:r>
                        <a:rPr lang="es-419" sz="1200"/>
                        <a:t>-069</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DCA7D"/>
                    </a:solidFill>
                  </a:tcPr>
                </a:tc>
                <a:extLst>
                  <a:ext uri="{0D108BD9-81ED-4DB2-BD59-A6C34878D82A}">
                    <a16:rowId xmlns:a16="http://schemas.microsoft.com/office/drawing/2014/main" val="10010"/>
                  </a:ext>
                </a:extLst>
              </a:tr>
              <a:tr h="480833">
                <a:tc>
                  <a:txBody>
                    <a:bodyPr/>
                    <a:lstStyle/>
                    <a:p>
                      <a:pPr marL="0" lvl="0" indent="0" algn="ctr" rtl="0">
                        <a:lnSpc>
                          <a:spcPct val="115000"/>
                        </a:lnSpc>
                        <a:spcBef>
                          <a:spcPts val="0"/>
                        </a:spcBef>
                        <a:spcAft>
                          <a:spcPts val="0"/>
                        </a:spcAft>
                        <a:buNone/>
                      </a:pPr>
                      <a:r>
                        <a:rPr lang="es-419" sz="1200"/>
                        <a:t>Sebastián Piñera Echenique (2018-2022)</a:t>
                      </a:r>
                      <a:endParaRPr sz="1200"/>
                    </a:p>
                  </a:txBody>
                  <a:tcPr marL="38100" marR="38100"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s-419" sz="1200"/>
                        <a:t>-158</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CBC7B"/>
                    </a:solidFill>
                  </a:tcPr>
                </a:tc>
                <a:tc>
                  <a:txBody>
                    <a:bodyPr/>
                    <a:lstStyle/>
                    <a:p>
                      <a:pPr marL="0" lvl="0" indent="0" algn="ctr" rtl="0">
                        <a:lnSpc>
                          <a:spcPct val="115000"/>
                        </a:lnSpc>
                        <a:spcBef>
                          <a:spcPts val="0"/>
                        </a:spcBef>
                        <a:spcAft>
                          <a:spcPts val="0"/>
                        </a:spcAft>
                        <a:buNone/>
                      </a:pPr>
                      <a:r>
                        <a:rPr lang="es-419" sz="1200"/>
                        <a:t>070</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EDF81"/>
                    </a:solidFill>
                  </a:tcPr>
                </a:tc>
                <a:tc>
                  <a:txBody>
                    <a:bodyPr/>
                    <a:lstStyle/>
                    <a:p>
                      <a:pPr marL="0" lvl="0" indent="0" algn="ctr" rtl="0">
                        <a:lnSpc>
                          <a:spcPct val="115000"/>
                        </a:lnSpc>
                        <a:spcBef>
                          <a:spcPts val="0"/>
                        </a:spcBef>
                        <a:spcAft>
                          <a:spcPts val="0"/>
                        </a:spcAft>
                        <a:buNone/>
                      </a:pPr>
                      <a:r>
                        <a:rPr lang="es-419" sz="1200"/>
                        <a:t>920</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5C8CC5"/>
                    </a:solidFill>
                  </a:tcPr>
                </a:tc>
                <a:extLst>
                  <a:ext uri="{0D108BD9-81ED-4DB2-BD59-A6C34878D82A}">
                    <a16:rowId xmlns:a16="http://schemas.microsoft.com/office/drawing/2014/main" val="10011"/>
                  </a:ext>
                </a:extLst>
              </a:tr>
              <a:tr h="265733">
                <a:tc>
                  <a:txBody>
                    <a:bodyPr/>
                    <a:lstStyle/>
                    <a:p>
                      <a:pPr marL="0" lvl="0" indent="0" algn="ctr" rtl="0">
                        <a:lnSpc>
                          <a:spcPct val="115000"/>
                        </a:lnSpc>
                        <a:spcBef>
                          <a:spcPts val="0"/>
                        </a:spcBef>
                        <a:spcAft>
                          <a:spcPts val="0"/>
                        </a:spcAft>
                        <a:buNone/>
                      </a:pPr>
                      <a:r>
                        <a:rPr lang="es-419" sz="1200"/>
                        <a:t>Gabriel Boric (2022 a la fecha)</a:t>
                      </a:r>
                      <a:endParaRPr sz="1200"/>
                    </a:p>
                  </a:txBody>
                  <a:tcPr marL="38100" marR="38100"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s-419" sz="1200"/>
                        <a:t>804</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759ABB"/>
                    </a:solidFill>
                  </a:tcPr>
                </a:tc>
                <a:tc>
                  <a:txBody>
                    <a:bodyPr/>
                    <a:lstStyle/>
                    <a:p>
                      <a:pPr marL="0" lvl="0" indent="0" algn="ctr" rtl="0">
                        <a:lnSpc>
                          <a:spcPct val="115000"/>
                        </a:lnSpc>
                        <a:spcBef>
                          <a:spcPts val="0"/>
                        </a:spcBef>
                        <a:spcAft>
                          <a:spcPts val="0"/>
                        </a:spcAft>
                        <a:buNone/>
                      </a:pPr>
                      <a:r>
                        <a:rPr lang="es-419" sz="1200"/>
                        <a:t>-039</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DCE7E"/>
                    </a:solidFill>
                  </a:tcPr>
                </a:tc>
                <a:tc>
                  <a:txBody>
                    <a:bodyPr/>
                    <a:lstStyle/>
                    <a:p>
                      <a:pPr marL="0" lvl="0" indent="0" algn="ctr" rtl="0">
                        <a:lnSpc>
                          <a:spcPct val="115000"/>
                        </a:lnSpc>
                        <a:spcBef>
                          <a:spcPts val="0"/>
                        </a:spcBef>
                        <a:spcAft>
                          <a:spcPts val="0"/>
                        </a:spcAft>
                        <a:buNone/>
                      </a:pPr>
                      <a:r>
                        <a:rPr lang="es-419" sz="1200"/>
                        <a:t>-437</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A9172"/>
                    </a:solidFill>
                  </a:tcPr>
                </a:tc>
                <a:extLst>
                  <a:ext uri="{0D108BD9-81ED-4DB2-BD59-A6C34878D82A}">
                    <a16:rowId xmlns:a16="http://schemas.microsoft.com/office/drawing/2014/main" val="10012"/>
                  </a:ext>
                </a:extLst>
              </a:tr>
              <a:tr h="695967">
                <a:tc>
                  <a:txBody>
                    <a:bodyPr/>
                    <a:lstStyle/>
                    <a:p>
                      <a:pPr marL="0" lvl="0" indent="0" algn="ctr" rtl="0">
                        <a:lnSpc>
                          <a:spcPct val="115000"/>
                        </a:lnSpc>
                        <a:spcBef>
                          <a:spcPts val="0"/>
                        </a:spcBef>
                        <a:spcAft>
                          <a:spcPts val="0"/>
                        </a:spcAft>
                        <a:buNone/>
                      </a:pPr>
                      <a:r>
                        <a:rPr lang="es-419" sz="1200"/>
                        <a:t>¿Qué nota cree usted que obtendrá José Antonio Kast al final de su mandato?</a:t>
                      </a:r>
                      <a:endParaRPr sz="1200"/>
                    </a:p>
                  </a:txBody>
                  <a:tcPr marL="38100" marR="38100"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s-419" sz="1200"/>
                        <a:t>-595</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000000"/>
                      </a:solidFill>
                      <a:prstDash val="solid"/>
                      <a:round/>
                      <a:headEnd type="none" w="sm" len="sm"/>
                      <a:tailEnd type="none" w="sm" len="sm"/>
                    </a:lnB>
                    <a:solidFill>
                      <a:srgbClr val="F8786E"/>
                    </a:solidFill>
                  </a:tcPr>
                </a:tc>
                <a:tc>
                  <a:txBody>
                    <a:bodyPr/>
                    <a:lstStyle/>
                    <a:p>
                      <a:pPr marL="0" lvl="0" indent="0" algn="ctr" rtl="0">
                        <a:lnSpc>
                          <a:spcPct val="115000"/>
                        </a:lnSpc>
                        <a:spcBef>
                          <a:spcPts val="0"/>
                        </a:spcBef>
                        <a:spcAft>
                          <a:spcPts val="0"/>
                        </a:spcAft>
                        <a:buNone/>
                      </a:pPr>
                      <a:r>
                        <a:rPr lang="es-419" sz="1200"/>
                        <a:t>169</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000000"/>
                      </a:solidFill>
                      <a:prstDash val="solid"/>
                      <a:round/>
                      <a:headEnd type="none" w="sm" len="sm"/>
                      <a:tailEnd type="none" w="sm" len="sm"/>
                    </a:lnB>
                    <a:solidFill>
                      <a:srgbClr val="FAE886"/>
                    </a:solidFill>
                  </a:tcPr>
                </a:tc>
                <a:tc>
                  <a:txBody>
                    <a:bodyPr/>
                    <a:lstStyle/>
                    <a:p>
                      <a:pPr marL="0" lvl="0" indent="0" algn="ctr" rtl="0">
                        <a:lnSpc>
                          <a:spcPct val="115000"/>
                        </a:lnSpc>
                        <a:spcBef>
                          <a:spcPts val="0"/>
                        </a:spcBef>
                        <a:spcAft>
                          <a:spcPts val="0"/>
                        </a:spcAft>
                        <a:buNone/>
                      </a:pPr>
                      <a:r>
                        <a:rPr lang="es-419" sz="1200" dirty="0"/>
                        <a:t>660</a:t>
                      </a:r>
                      <a:endParaRPr sz="1200" dirty="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000000"/>
                      </a:solidFill>
                      <a:prstDash val="solid"/>
                      <a:round/>
                      <a:headEnd type="none" w="sm" len="sm"/>
                      <a:tailEnd type="none" w="sm" len="sm"/>
                    </a:lnB>
                    <a:solidFill>
                      <a:srgbClr val="93ACAF"/>
                    </a:solidFill>
                  </a:tcPr>
                </a:tc>
                <a:extLst>
                  <a:ext uri="{0D108BD9-81ED-4DB2-BD59-A6C34878D82A}">
                    <a16:rowId xmlns:a16="http://schemas.microsoft.com/office/drawing/2014/main" val="10013"/>
                  </a:ext>
                </a:extLst>
              </a:tr>
            </a:tbl>
          </a:graphicData>
        </a:graphic>
      </p:graphicFrame>
      <p:sp>
        <p:nvSpPr>
          <p:cNvPr id="55" name="Google Shape;55;p13"/>
          <p:cNvSpPr txBox="1"/>
          <p:nvPr/>
        </p:nvSpPr>
        <p:spPr>
          <a:xfrm>
            <a:off x="6808067" y="1817267"/>
            <a:ext cx="4541200" cy="3238800"/>
          </a:xfrm>
          <a:prstGeom prst="rect">
            <a:avLst/>
          </a:prstGeom>
          <a:noFill/>
          <a:ln>
            <a:noFill/>
          </a:ln>
        </p:spPr>
        <p:txBody>
          <a:bodyPr spcFirstLastPara="1" wrap="square" lIns="121900" tIns="121900" rIns="121900" bIns="121900" anchor="t" anchorCtr="0">
            <a:noAutofit/>
          </a:bodyPr>
          <a:lstStyle/>
          <a:p>
            <a:r>
              <a:rPr lang="es-ES" sz="1600" b="1" dirty="0">
                <a:solidFill>
                  <a:schemeClr val="dk2"/>
                </a:solidFill>
              </a:rPr>
              <a:t>Factorial</a:t>
            </a:r>
            <a:endParaRPr sz="1600" b="1" dirty="0">
              <a:solidFill>
                <a:schemeClr val="dk2"/>
              </a:solidFill>
            </a:endParaRPr>
          </a:p>
          <a:p>
            <a:r>
              <a:rPr lang="es-419" sz="1600" dirty="0">
                <a:solidFill>
                  <a:schemeClr val="dk2"/>
                </a:solidFill>
              </a:rPr>
              <a:t>Factor 1 correlaciona muy alto con </a:t>
            </a:r>
            <a:r>
              <a:rPr lang="es-419" sz="1600" dirty="0" err="1">
                <a:solidFill>
                  <a:schemeClr val="dk2"/>
                </a:solidFill>
              </a:rPr>
              <a:t>autoposicionamiento</a:t>
            </a:r>
            <a:r>
              <a:rPr lang="es-419" sz="1600" dirty="0">
                <a:solidFill>
                  <a:schemeClr val="dk2"/>
                </a:solidFill>
              </a:rPr>
              <a:t> (R=0,68). </a:t>
            </a:r>
            <a:endParaRPr sz="1600" dirty="0">
              <a:solidFill>
                <a:schemeClr val="dk2"/>
              </a:solidFill>
            </a:endParaRPr>
          </a:p>
          <a:p>
            <a:r>
              <a:rPr lang="es-419" sz="1600" dirty="0">
                <a:solidFill>
                  <a:schemeClr val="dk2"/>
                </a:solidFill>
              </a:rPr>
              <a:t>Factor 2 relacionado a presidentes Concertacionistas además de Frei Montalva y Alessandri (antes era más débil su asociación a este factor)</a:t>
            </a:r>
            <a:endParaRPr sz="1600" dirty="0">
              <a:solidFill>
                <a:schemeClr val="dk2"/>
              </a:solidFill>
            </a:endParaRPr>
          </a:p>
          <a:p>
            <a:r>
              <a:rPr lang="es-419" sz="1600" dirty="0">
                <a:solidFill>
                  <a:schemeClr val="dk2"/>
                </a:solidFill>
              </a:rPr>
              <a:t>Factor 3 contrapone a Piñera con la figuras de </a:t>
            </a:r>
            <a:r>
              <a:rPr lang="es-419" sz="1600" dirty="0" err="1">
                <a:solidFill>
                  <a:schemeClr val="dk2"/>
                </a:solidFill>
              </a:rPr>
              <a:t>Boric</a:t>
            </a:r>
            <a:r>
              <a:rPr lang="es-419" sz="1600" dirty="0">
                <a:solidFill>
                  <a:schemeClr val="dk2"/>
                </a:solidFill>
              </a:rPr>
              <a:t> y Allende (sin Bachelet). Sería una especie de factor que neutraliza la posición política de Bachelet.</a:t>
            </a:r>
            <a:endParaRPr sz="1600" dirty="0">
              <a:solidFill>
                <a:schemeClr val="dk2"/>
              </a:solidFil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C38109-9A0B-FD38-A9C6-509B2C8F7207}"/>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99081AA8-87F0-EA47-06A4-4D27F227C86C}"/>
              </a:ext>
            </a:extLst>
          </p:cNvPr>
          <p:cNvSpPr>
            <a:spLocks noGrp="1"/>
          </p:cNvSpPr>
          <p:nvPr>
            <p:ph idx="1"/>
          </p:nvPr>
        </p:nvSpPr>
        <p:spPr/>
        <p:txBody>
          <a:bodyPr/>
          <a:lstStyle/>
          <a:p>
            <a:endParaRPr lang="es-ES"/>
          </a:p>
        </p:txBody>
      </p:sp>
      <p:pic>
        <p:nvPicPr>
          <p:cNvPr id="5" name="Imagen 4">
            <a:extLst>
              <a:ext uri="{FF2B5EF4-FFF2-40B4-BE49-F238E27FC236}">
                <a16:creationId xmlns:a16="http://schemas.microsoft.com/office/drawing/2014/main" id="{D77A9061-01D0-9B4D-2538-F203D4F4BC20}"/>
              </a:ext>
            </a:extLst>
          </p:cNvPr>
          <p:cNvPicPr>
            <a:picLocks noChangeAspect="1"/>
          </p:cNvPicPr>
          <p:nvPr/>
        </p:nvPicPr>
        <p:blipFill rotWithShape="1">
          <a:blip r:embed="rId2"/>
          <a:srcRect r="36337"/>
          <a:stretch/>
        </p:blipFill>
        <p:spPr>
          <a:xfrm>
            <a:off x="827851" y="0"/>
            <a:ext cx="6707785" cy="6858000"/>
          </a:xfrm>
          <a:prstGeom prst="rect">
            <a:avLst/>
          </a:prstGeom>
        </p:spPr>
      </p:pic>
    </p:spTree>
    <p:extLst>
      <p:ext uri="{BB962C8B-B14F-4D97-AF65-F5344CB8AC3E}">
        <p14:creationId xmlns:p14="http://schemas.microsoft.com/office/powerpoint/2010/main" val="154482800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C3248A1-8453-2B18-E4B6-A5B76001E666}"/>
              </a:ext>
            </a:extLst>
          </p:cNvPr>
          <p:cNvSpPr>
            <a:spLocks noGrp="1"/>
          </p:cNvSpPr>
          <p:nvPr>
            <p:ph idx="1"/>
          </p:nvPr>
        </p:nvSpPr>
        <p:spPr>
          <a:xfrm>
            <a:off x="4931228" y="560174"/>
            <a:ext cx="6945086" cy="5845934"/>
          </a:xfrm>
        </p:spPr>
        <p:txBody>
          <a:bodyPr>
            <a:normAutofit fontScale="92500" lnSpcReduction="10000"/>
          </a:bodyPr>
          <a:lstStyle/>
          <a:p>
            <a:pPr indent="-324000">
              <a:lnSpc>
                <a:spcPct val="120000"/>
              </a:lnSpc>
            </a:pPr>
            <a:r>
              <a:rPr lang="es-ES" sz="1800" dirty="0"/>
              <a:t>El Factor 3 (21%) distingue con nitidez los polos que encarnan momentos de crisis estructural del orden político chileno. Los puntajes muestran una separación clara: en un polo se ubican Salvador Allende (-0,419) y Gabriel </a:t>
            </a:r>
            <a:r>
              <a:rPr lang="es-ES" sz="1800" dirty="0" err="1"/>
              <a:t>Boric</a:t>
            </a:r>
            <a:r>
              <a:rPr lang="es-ES" sz="1800" dirty="0"/>
              <a:t> (-0,437), ambos asociados a ciclos de transformación profunda y alta tensión institucional; en el polo opuesto aparecen (en orden) Sebastián Piñera II (+0,920), Sebastián Piñera I (+0,851), José Antonio Kast (+0,660), Augusto Pinochet (+0,504) y, figuras vinculadas a narrativas de restauración o defensa del orden en contextos de crisis. En contraste, gobiernos de administración institucional o transición —Aylwin (+0,079), Lagos (+0,085), Frei Ruiz-Tagle (+0,258), Bachelet I (-0,098) y Bachelet II (-0,069)— se sitúan cerca del eje neutro, lo que confirma que este componente no captura aprobación ni desempeño técnico, sino alineamiento frente a clivajes históricos activados en momentos de desestabilización del régimen. Así, el Factor 3 puede interpretarse rigurosamente como el eje de polarización en contextos de crisis sistémica por transformación. Es decir, no es polarización ideológica, sino que es polarización histórica por fractura sociopolítica. Necesariamente esta apoyado por un fuerte factor 2 que plantea un escenario institucional en revisión o disputa. </a:t>
            </a:r>
          </a:p>
          <a:p>
            <a:pPr indent="-324000"/>
            <a:endParaRPr lang="es-ES" sz="1200" dirty="0"/>
          </a:p>
        </p:txBody>
      </p:sp>
      <p:graphicFrame>
        <p:nvGraphicFramePr>
          <p:cNvPr id="4" name="Google Shape;54;p13">
            <a:extLst>
              <a:ext uri="{FF2B5EF4-FFF2-40B4-BE49-F238E27FC236}">
                <a16:creationId xmlns:a16="http://schemas.microsoft.com/office/drawing/2014/main" id="{2DD25677-69B3-7DEA-E3AD-9517264D79DE}"/>
              </a:ext>
            </a:extLst>
          </p:cNvPr>
          <p:cNvGraphicFramePr/>
          <p:nvPr>
            <p:extLst>
              <p:ext uri="{D42A27DB-BD31-4B8C-83A1-F6EECF244321}">
                <p14:modId xmlns:p14="http://schemas.microsoft.com/office/powerpoint/2010/main" val="252456445"/>
              </p:ext>
            </p:extLst>
          </p:nvPr>
        </p:nvGraphicFramePr>
        <p:xfrm>
          <a:off x="211364" y="451892"/>
          <a:ext cx="4728027" cy="6388693"/>
        </p:xfrm>
        <a:graphic>
          <a:graphicData uri="http://schemas.openxmlformats.org/drawingml/2006/table">
            <a:tbl>
              <a:tblPr>
                <a:noFill/>
              </a:tblPr>
              <a:tblGrid>
                <a:gridCol w="1729278">
                  <a:extLst>
                    <a:ext uri="{9D8B030D-6E8A-4147-A177-3AD203B41FA5}">
                      <a16:colId xmlns:a16="http://schemas.microsoft.com/office/drawing/2014/main" val="20000"/>
                    </a:ext>
                  </a:extLst>
                </a:gridCol>
                <a:gridCol w="999583">
                  <a:extLst>
                    <a:ext uri="{9D8B030D-6E8A-4147-A177-3AD203B41FA5}">
                      <a16:colId xmlns:a16="http://schemas.microsoft.com/office/drawing/2014/main" val="20001"/>
                    </a:ext>
                  </a:extLst>
                </a:gridCol>
                <a:gridCol w="999583">
                  <a:extLst>
                    <a:ext uri="{9D8B030D-6E8A-4147-A177-3AD203B41FA5}">
                      <a16:colId xmlns:a16="http://schemas.microsoft.com/office/drawing/2014/main" val="20002"/>
                    </a:ext>
                  </a:extLst>
                </a:gridCol>
                <a:gridCol w="999583">
                  <a:extLst>
                    <a:ext uri="{9D8B030D-6E8A-4147-A177-3AD203B41FA5}">
                      <a16:colId xmlns:a16="http://schemas.microsoft.com/office/drawing/2014/main" val="20003"/>
                    </a:ext>
                  </a:extLst>
                </a:gridCol>
              </a:tblGrid>
              <a:tr h="212634">
                <a:tc>
                  <a:txBody>
                    <a:bodyPr/>
                    <a:lstStyle/>
                    <a:p>
                      <a:pPr marL="0" lvl="0" indent="0" algn="ctr" rtl="0">
                        <a:lnSpc>
                          <a:spcPct val="115000"/>
                        </a:lnSpc>
                        <a:spcBef>
                          <a:spcPts val="0"/>
                        </a:spcBef>
                        <a:spcAft>
                          <a:spcPts val="0"/>
                        </a:spcAft>
                        <a:buNone/>
                      </a:pPr>
                      <a:r>
                        <a:rPr lang="es-419" sz="1300"/>
                        <a:t>Gobiernos</a:t>
                      </a:r>
                      <a:endParaRPr sz="1300"/>
                    </a:p>
                  </a:txBody>
                  <a:tcPr marL="38100" marR="38100" marT="25400" marB="25400" anchor="b">
                    <a:lnL w="12700" cap="flat" cmpd="sng">
                      <a:solidFill>
                        <a:srgbClr val="CCCCCC"/>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s-419" sz="1200"/>
                        <a:t>1 (32%)</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s-419" sz="1200"/>
                        <a:t>2 (23%)</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s-419" sz="1200"/>
                        <a:t>3 (21%)</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368049">
                <a:tc>
                  <a:txBody>
                    <a:bodyPr/>
                    <a:lstStyle/>
                    <a:p>
                      <a:pPr marL="0" lvl="0" indent="0" algn="ctr" rtl="0">
                        <a:lnSpc>
                          <a:spcPct val="115000"/>
                        </a:lnSpc>
                        <a:spcBef>
                          <a:spcPts val="0"/>
                        </a:spcBef>
                        <a:spcAft>
                          <a:spcPts val="0"/>
                        </a:spcAft>
                        <a:buNone/>
                      </a:pPr>
                      <a:r>
                        <a:rPr lang="es-419" sz="1200"/>
                        <a:t>Jorge Alessandri Rodríguez</a:t>
                      </a:r>
                      <a:endParaRPr sz="1200"/>
                    </a:p>
                  </a:txBody>
                  <a:tcPr marL="38100" marR="38100"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s-419" sz="1200"/>
                        <a:t>-327</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CCCCCC"/>
                      </a:solidFill>
                      <a:prstDash val="solid"/>
                      <a:round/>
                      <a:headEnd type="none" w="sm" len="sm"/>
                      <a:tailEnd type="none" w="sm" len="sm"/>
                    </a:lnB>
                    <a:solidFill>
                      <a:srgbClr val="FBA275"/>
                    </a:solidFill>
                  </a:tcPr>
                </a:tc>
                <a:tc>
                  <a:txBody>
                    <a:bodyPr/>
                    <a:lstStyle/>
                    <a:p>
                      <a:pPr marL="0" lvl="0" indent="0" algn="ctr" rtl="0">
                        <a:lnSpc>
                          <a:spcPct val="115000"/>
                        </a:lnSpc>
                        <a:spcBef>
                          <a:spcPts val="0"/>
                        </a:spcBef>
                        <a:spcAft>
                          <a:spcPts val="0"/>
                        </a:spcAft>
                        <a:buNone/>
                      </a:pPr>
                      <a:r>
                        <a:rPr lang="es-419" sz="1200"/>
                        <a:t>660</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CCCCCC"/>
                      </a:solidFill>
                      <a:prstDash val="solid"/>
                      <a:round/>
                      <a:headEnd type="none" w="sm" len="sm"/>
                      <a:tailEnd type="none" w="sm" len="sm"/>
                    </a:lnB>
                    <a:solidFill>
                      <a:srgbClr val="93ACAF"/>
                    </a:solidFill>
                  </a:tcPr>
                </a:tc>
                <a:tc>
                  <a:txBody>
                    <a:bodyPr/>
                    <a:lstStyle/>
                    <a:p>
                      <a:pPr marL="0" lvl="0" indent="0" algn="ctr" rtl="0">
                        <a:lnSpc>
                          <a:spcPct val="115000"/>
                        </a:lnSpc>
                        <a:spcBef>
                          <a:spcPts val="0"/>
                        </a:spcBef>
                        <a:spcAft>
                          <a:spcPts val="0"/>
                        </a:spcAft>
                        <a:buNone/>
                      </a:pPr>
                      <a:r>
                        <a:rPr lang="es-419" sz="1200"/>
                        <a:t>083</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CCCCCC"/>
                      </a:solidFill>
                      <a:prstDash val="solid"/>
                      <a:round/>
                      <a:headEnd type="none" w="sm" len="sm"/>
                      <a:tailEnd type="none" w="sm" len="sm"/>
                    </a:lnB>
                    <a:solidFill>
                      <a:srgbClr val="FEE182"/>
                    </a:solidFill>
                  </a:tcPr>
                </a:tc>
                <a:extLst>
                  <a:ext uri="{0D108BD9-81ED-4DB2-BD59-A6C34878D82A}">
                    <a16:rowId xmlns:a16="http://schemas.microsoft.com/office/drawing/2014/main" val="10001"/>
                  </a:ext>
                </a:extLst>
              </a:tr>
              <a:tr h="368049">
                <a:tc>
                  <a:txBody>
                    <a:bodyPr/>
                    <a:lstStyle/>
                    <a:p>
                      <a:pPr marL="0" lvl="0" indent="0" algn="ctr" rtl="0">
                        <a:lnSpc>
                          <a:spcPct val="115000"/>
                        </a:lnSpc>
                        <a:spcBef>
                          <a:spcPts val="0"/>
                        </a:spcBef>
                        <a:spcAft>
                          <a:spcPts val="0"/>
                        </a:spcAft>
                        <a:buNone/>
                      </a:pPr>
                      <a:r>
                        <a:rPr lang="es-419" sz="1200"/>
                        <a:t>Eduardo Frei Montalva (1964 a 1970)</a:t>
                      </a:r>
                      <a:endParaRPr sz="1200"/>
                    </a:p>
                  </a:txBody>
                  <a:tcPr marL="38100" marR="38100"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s-419" sz="1200"/>
                        <a:t>142</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FEB84"/>
                    </a:solidFill>
                  </a:tcPr>
                </a:tc>
                <a:tc>
                  <a:txBody>
                    <a:bodyPr/>
                    <a:lstStyle/>
                    <a:p>
                      <a:pPr marL="0" lvl="0" indent="0" algn="ctr" rtl="0">
                        <a:lnSpc>
                          <a:spcPct val="115000"/>
                        </a:lnSpc>
                        <a:spcBef>
                          <a:spcPts val="0"/>
                        </a:spcBef>
                        <a:spcAft>
                          <a:spcPts val="0"/>
                        </a:spcAft>
                        <a:buNone/>
                      </a:pPr>
                      <a:r>
                        <a:rPr lang="es-419" sz="1200"/>
                        <a:t>734</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83A2B5"/>
                    </a:solidFill>
                  </a:tcPr>
                </a:tc>
                <a:tc>
                  <a:txBody>
                    <a:bodyPr/>
                    <a:lstStyle/>
                    <a:p>
                      <a:pPr marL="0" lvl="0" indent="0" algn="ctr" rtl="0">
                        <a:lnSpc>
                          <a:spcPct val="115000"/>
                        </a:lnSpc>
                        <a:spcBef>
                          <a:spcPts val="0"/>
                        </a:spcBef>
                        <a:spcAft>
                          <a:spcPts val="0"/>
                        </a:spcAft>
                        <a:buNone/>
                      </a:pPr>
                      <a:r>
                        <a:rPr lang="es-419" sz="1200"/>
                        <a:t>-001</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DD47F"/>
                    </a:solidFill>
                  </a:tcPr>
                </a:tc>
                <a:extLst>
                  <a:ext uri="{0D108BD9-81ED-4DB2-BD59-A6C34878D82A}">
                    <a16:rowId xmlns:a16="http://schemas.microsoft.com/office/drawing/2014/main" val="10002"/>
                  </a:ext>
                </a:extLst>
              </a:tr>
              <a:tr h="368049">
                <a:tc>
                  <a:txBody>
                    <a:bodyPr/>
                    <a:lstStyle/>
                    <a:p>
                      <a:pPr marL="0" lvl="0" indent="0" algn="ctr" rtl="0">
                        <a:lnSpc>
                          <a:spcPct val="115000"/>
                        </a:lnSpc>
                        <a:spcBef>
                          <a:spcPts val="0"/>
                        </a:spcBef>
                        <a:spcAft>
                          <a:spcPts val="0"/>
                        </a:spcAft>
                        <a:buNone/>
                      </a:pPr>
                      <a:r>
                        <a:rPr lang="es-419" sz="1200"/>
                        <a:t>Salvador Allende Gossens (1970 a 1973)</a:t>
                      </a:r>
                      <a:endParaRPr sz="1200"/>
                    </a:p>
                  </a:txBody>
                  <a:tcPr marL="38100" marR="38100"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s-419" sz="1200"/>
                        <a:t>786</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789CBA"/>
                    </a:solidFill>
                  </a:tcPr>
                </a:tc>
                <a:tc>
                  <a:txBody>
                    <a:bodyPr/>
                    <a:lstStyle/>
                    <a:p>
                      <a:pPr marL="0" lvl="0" indent="0" algn="ctr" rtl="0">
                        <a:lnSpc>
                          <a:spcPct val="115000"/>
                        </a:lnSpc>
                        <a:spcBef>
                          <a:spcPts val="0"/>
                        </a:spcBef>
                        <a:spcAft>
                          <a:spcPts val="0"/>
                        </a:spcAft>
                        <a:buNone/>
                      </a:pPr>
                      <a:r>
                        <a:rPr lang="es-419" sz="1200"/>
                        <a:t>-91</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DC67D"/>
                    </a:solidFill>
                  </a:tcPr>
                </a:tc>
                <a:tc>
                  <a:txBody>
                    <a:bodyPr/>
                    <a:lstStyle/>
                    <a:p>
                      <a:pPr marL="0" lvl="0" indent="0" algn="ctr" rtl="0">
                        <a:lnSpc>
                          <a:spcPct val="115000"/>
                        </a:lnSpc>
                        <a:spcBef>
                          <a:spcPts val="0"/>
                        </a:spcBef>
                        <a:spcAft>
                          <a:spcPts val="0"/>
                        </a:spcAft>
                        <a:buNone/>
                      </a:pPr>
                      <a:r>
                        <a:rPr lang="es-419" sz="1200"/>
                        <a:t>-419</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A9373"/>
                    </a:solidFill>
                  </a:tcPr>
                </a:tc>
                <a:extLst>
                  <a:ext uri="{0D108BD9-81ED-4DB2-BD59-A6C34878D82A}">
                    <a16:rowId xmlns:a16="http://schemas.microsoft.com/office/drawing/2014/main" val="10003"/>
                  </a:ext>
                </a:extLst>
              </a:tr>
              <a:tr h="368049">
                <a:tc>
                  <a:txBody>
                    <a:bodyPr/>
                    <a:lstStyle/>
                    <a:p>
                      <a:pPr marL="0" lvl="0" indent="0" algn="ctr" rtl="0">
                        <a:lnSpc>
                          <a:spcPct val="115000"/>
                        </a:lnSpc>
                        <a:spcBef>
                          <a:spcPts val="0"/>
                        </a:spcBef>
                        <a:spcAft>
                          <a:spcPts val="0"/>
                        </a:spcAft>
                        <a:buNone/>
                      </a:pPr>
                      <a:r>
                        <a:rPr lang="es-419" sz="1200"/>
                        <a:t>Augusto Pinochet Ugarte (1973-1990)</a:t>
                      </a:r>
                      <a:endParaRPr sz="1200"/>
                    </a:p>
                  </a:txBody>
                  <a:tcPr marL="38100" marR="38100"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s-419" sz="1200"/>
                        <a:t>-696</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8696B"/>
                    </a:solidFill>
                  </a:tcPr>
                </a:tc>
                <a:tc>
                  <a:txBody>
                    <a:bodyPr/>
                    <a:lstStyle/>
                    <a:p>
                      <a:pPr marL="0" lvl="0" indent="0" algn="ctr" rtl="0">
                        <a:lnSpc>
                          <a:spcPct val="115000"/>
                        </a:lnSpc>
                        <a:spcBef>
                          <a:spcPts val="0"/>
                        </a:spcBef>
                        <a:spcAft>
                          <a:spcPts val="0"/>
                        </a:spcAft>
                        <a:buNone/>
                      </a:pPr>
                      <a:r>
                        <a:rPr lang="es-419" sz="1200"/>
                        <a:t>151</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EEA84"/>
                    </a:solidFill>
                  </a:tcPr>
                </a:tc>
                <a:tc>
                  <a:txBody>
                    <a:bodyPr/>
                    <a:lstStyle/>
                    <a:p>
                      <a:pPr marL="0" lvl="0" indent="0" algn="ctr" rtl="0">
                        <a:lnSpc>
                          <a:spcPct val="115000"/>
                        </a:lnSpc>
                        <a:spcBef>
                          <a:spcPts val="0"/>
                        </a:spcBef>
                        <a:spcAft>
                          <a:spcPts val="0"/>
                        </a:spcAft>
                        <a:buNone/>
                      </a:pPr>
                      <a:r>
                        <a:rPr lang="es-419" sz="1200"/>
                        <a:t>504</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B4BFA2"/>
                    </a:solidFill>
                  </a:tcPr>
                </a:tc>
                <a:extLst>
                  <a:ext uri="{0D108BD9-81ED-4DB2-BD59-A6C34878D82A}">
                    <a16:rowId xmlns:a16="http://schemas.microsoft.com/office/drawing/2014/main" val="10004"/>
                  </a:ext>
                </a:extLst>
              </a:tr>
              <a:tr h="368049">
                <a:tc>
                  <a:txBody>
                    <a:bodyPr/>
                    <a:lstStyle/>
                    <a:p>
                      <a:pPr marL="0" lvl="0" indent="0" algn="ctr" rtl="0">
                        <a:lnSpc>
                          <a:spcPct val="115000"/>
                        </a:lnSpc>
                        <a:spcBef>
                          <a:spcPts val="0"/>
                        </a:spcBef>
                        <a:spcAft>
                          <a:spcPts val="0"/>
                        </a:spcAft>
                        <a:buNone/>
                      </a:pPr>
                      <a:r>
                        <a:rPr lang="es-419" sz="1200" dirty="0"/>
                        <a:t>Patricio Aylwin Azócar (1990-1994)</a:t>
                      </a:r>
                      <a:endParaRPr sz="1200" dirty="0"/>
                    </a:p>
                  </a:txBody>
                  <a:tcPr marL="38100" marR="38100"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s-419" sz="1200"/>
                        <a:t>-013</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DD27F"/>
                    </a:solidFill>
                  </a:tcPr>
                </a:tc>
                <a:tc>
                  <a:txBody>
                    <a:bodyPr/>
                    <a:lstStyle/>
                    <a:p>
                      <a:pPr marL="0" lvl="0" indent="0" algn="ctr" rtl="0">
                        <a:lnSpc>
                          <a:spcPct val="115000"/>
                        </a:lnSpc>
                        <a:spcBef>
                          <a:spcPts val="0"/>
                        </a:spcBef>
                        <a:spcAft>
                          <a:spcPts val="0"/>
                        </a:spcAft>
                        <a:buNone/>
                      </a:pPr>
                      <a:r>
                        <a:rPr lang="es-419" sz="1200"/>
                        <a:t>837</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6E96BE"/>
                    </a:solidFill>
                  </a:tcPr>
                </a:tc>
                <a:tc>
                  <a:txBody>
                    <a:bodyPr/>
                    <a:lstStyle/>
                    <a:p>
                      <a:pPr marL="0" lvl="0" indent="0" algn="ctr" rtl="0">
                        <a:lnSpc>
                          <a:spcPct val="115000"/>
                        </a:lnSpc>
                        <a:spcBef>
                          <a:spcPts val="0"/>
                        </a:spcBef>
                        <a:spcAft>
                          <a:spcPts val="0"/>
                        </a:spcAft>
                        <a:buNone/>
                      </a:pPr>
                      <a:r>
                        <a:rPr lang="es-419" sz="1200"/>
                        <a:t>079</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EE182"/>
                    </a:solidFill>
                  </a:tcPr>
                </a:tc>
                <a:extLst>
                  <a:ext uri="{0D108BD9-81ED-4DB2-BD59-A6C34878D82A}">
                    <a16:rowId xmlns:a16="http://schemas.microsoft.com/office/drawing/2014/main" val="10005"/>
                  </a:ext>
                </a:extLst>
              </a:tr>
              <a:tr h="368049">
                <a:tc>
                  <a:txBody>
                    <a:bodyPr/>
                    <a:lstStyle/>
                    <a:p>
                      <a:pPr marL="0" lvl="0" indent="0" algn="ctr" rtl="0">
                        <a:lnSpc>
                          <a:spcPct val="115000"/>
                        </a:lnSpc>
                        <a:spcBef>
                          <a:spcPts val="0"/>
                        </a:spcBef>
                        <a:spcAft>
                          <a:spcPts val="0"/>
                        </a:spcAft>
                        <a:buNone/>
                      </a:pPr>
                      <a:r>
                        <a:rPr lang="es-419" sz="1200"/>
                        <a:t>Eduardo Frei Ruiz Tagle (1994-2000)</a:t>
                      </a:r>
                      <a:endParaRPr sz="1200"/>
                    </a:p>
                  </a:txBody>
                  <a:tcPr marL="38100" marR="38100"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s-419" sz="1200"/>
                        <a:t>-174</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CB97A"/>
                    </a:solidFill>
                  </a:tcPr>
                </a:tc>
                <a:tc>
                  <a:txBody>
                    <a:bodyPr/>
                    <a:lstStyle/>
                    <a:p>
                      <a:pPr marL="0" lvl="0" indent="0" algn="ctr" rtl="0">
                        <a:lnSpc>
                          <a:spcPct val="115000"/>
                        </a:lnSpc>
                        <a:spcBef>
                          <a:spcPts val="0"/>
                        </a:spcBef>
                        <a:spcAft>
                          <a:spcPts val="0"/>
                        </a:spcAft>
                        <a:buNone/>
                      </a:pPr>
                      <a:r>
                        <a:rPr lang="es-419" sz="1200"/>
                        <a:t>809</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7499BB"/>
                    </a:solidFill>
                  </a:tcPr>
                </a:tc>
                <a:tc>
                  <a:txBody>
                    <a:bodyPr/>
                    <a:lstStyle/>
                    <a:p>
                      <a:pPr marL="0" lvl="0" indent="0" algn="ctr" rtl="0">
                        <a:lnSpc>
                          <a:spcPct val="115000"/>
                        </a:lnSpc>
                        <a:spcBef>
                          <a:spcPts val="0"/>
                        </a:spcBef>
                        <a:spcAft>
                          <a:spcPts val="0"/>
                        </a:spcAft>
                        <a:buNone/>
                      </a:pPr>
                      <a:r>
                        <a:rPr lang="es-419" sz="1200"/>
                        <a:t>258</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E7DD8D"/>
                    </a:solidFill>
                  </a:tcPr>
                </a:tc>
                <a:extLst>
                  <a:ext uri="{0D108BD9-81ED-4DB2-BD59-A6C34878D82A}">
                    <a16:rowId xmlns:a16="http://schemas.microsoft.com/office/drawing/2014/main" val="10006"/>
                  </a:ext>
                </a:extLst>
              </a:tr>
              <a:tr h="368049">
                <a:tc>
                  <a:txBody>
                    <a:bodyPr/>
                    <a:lstStyle/>
                    <a:p>
                      <a:pPr marL="0" lvl="0" indent="0" algn="ctr" rtl="0">
                        <a:lnSpc>
                          <a:spcPct val="115000"/>
                        </a:lnSpc>
                        <a:spcBef>
                          <a:spcPts val="0"/>
                        </a:spcBef>
                        <a:spcAft>
                          <a:spcPts val="0"/>
                        </a:spcAft>
                        <a:buNone/>
                      </a:pPr>
                      <a:r>
                        <a:rPr lang="es-419" sz="1200"/>
                        <a:t>Ricardo Lagos Escobar (2000-2006)</a:t>
                      </a:r>
                      <a:endParaRPr sz="1200"/>
                    </a:p>
                  </a:txBody>
                  <a:tcPr marL="38100" marR="38100"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s-419" sz="1200"/>
                        <a:t>268</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E5DC8E"/>
                    </a:solidFill>
                  </a:tcPr>
                </a:tc>
                <a:tc>
                  <a:txBody>
                    <a:bodyPr/>
                    <a:lstStyle/>
                    <a:p>
                      <a:pPr marL="0" lvl="0" indent="0" algn="ctr" rtl="0">
                        <a:lnSpc>
                          <a:spcPct val="115000"/>
                        </a:lnSpc>
                        <a:spcBef>
                          <a:spcPts val="0"/>
                        </a:spcBef>
                        <a:spcAft>
                          <a:spcPts val="0"/>
                        </a:spcAft>
                        <a:buNone/>
                      </a:pPr>
                      <a:r>
                        <a:rPr lang="es-419" sz="1200"/>
                        <a:t>725</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85A4B4"/>
                    </a:solidFill>
                  </a:tcPr>
                </a:tc>
                <a:tc>
                  <a:txBody>
                    <a:bodyPr/>
                    <a:lstStyle/>
                    <a:p>
                      <a:pPr marL="0" lvl="0" indent="0" algn="ctr" rtl="0">
                        <a:lnSpc>
                          <a:spcPct val="115000"/>
                        </a:lnSpc>
                        <a:spcBef>
                          <a:spcPts val="0"/>
                        </a:spcBef>
                        <a:spcAft>
                          <a:spcPts val="0"/>
                        </a:spcAft>
                        <a:buNone/>
                      </a:pPr>
                      <a:r>
                        <a:rPr lang="es-419" sz="1200"/>
                        <a:t>085</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EE282"/>
                    </a:solidFill>
                  </a:tcPr>
                </a:tc>
                <a:extLst>
                  <a:ext uri="{0D108BD9-81ED-4DB2-BD59-A6C34878D82A}">
                    <a16:rowId xmlns:a16="http://schemas.microsoft.com/office/drawing/2014/main" val="10007"/>
                  </a:ext>
                </a:extLst>
              </a:tr>
              <a:tr h="368049">
                <a:tc>
                  <a:txBody>
                    <a:bodyPr/>
                    <a:lstStyle/>
                    <a:p>
                      <a:pPr marL="0" lvl="0" indent="0" algn="ctr" rtl="0">
                        <a:lnSpc>
                          <a:spcPct val="115000"/>
                        </a:lnSpc>
                        <a:spcBef>
                          <a:spcPts val="0"/>
                        </a:spcBef>
                        <a:spcAft>
                          <a:spcPts val="0"/>
                        </a:spcAft>
                        <a:buNone/>
                      </a:pPr>
                      <a:r>
                        <a:rPr lang="es-419" sz="1200"/>
                        <a:t>Michelle Bachelet Jeria (2006-2010)</a:t>
                      </a:r>
                      <a:endParaRPr sz="1200"/>
                    </a:p>
                  </a:txBody>
                  <a:tcPr marL="38100" marR="38100"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s-419" sz="1200"/>
                        <a:t>896</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618EC3"/>
                    </a:solidFill>
                  </a:tcPr>
                </a:tc>
                <a:tc>
                  <a:txBody>
                    <a:bodyPr/>
                    <a:lstStyle/>
                    <a:p>
                      <a:pPr marL="0" lvl="0" indent="0" algn="ctr" rtl="0">
                        <a:lnSpc>
                          <a:spcPct val="115000"/>
                        </a:lnSpc>
                        <a:spcBef>
                          <a:spcPts val="0"/>
                        </a:spcBef>
                        <a:spcAft>
                          <a:spcPts val="0"/>
                        </a:spcAft>
                        <a:buNone/>
                      </a:pPr>
                      <a:r>
                        <a:rPr lang="es-419" sz="1200"/>
                        <a:t>195</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4E588"/>
                    </a:solidFill>
                  </a:tcPr>
                </a:tc>
                <a:tc>
                  <a:txBody>
                    <a:bodyPr/>
                    <a:lstStyle/>
                    <a:p>
                      <a:pPr marL="0" lvl="0" indent="0" algn="ctr" rtl="0">
                        <a:lnSpc>
                          <a:spcPct val="115000"/>
                        </a:lnSpc>
                        <a:spcBef>
                          <a:spcPts val="0"/>
                        </a:spcBef>
                        <a:spcAft>
                          <a:spcPts val="0"/>
                        </a:spcAft>
                        <a:buNone/>
                      </a:pPr>
                      <a:r>
                        <a:rPr lang="es-419" sz="1200"/>
                        <a:t>-098</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CC57C"/>
                    </a:solidFill>
                  </a:tcPr>
                </a:tc>
                <a:extLst>
                  <a:ext uri="{0D108BD9-81ED-4DB2-BD59-A6C34878D82A}">
                    <a16:rowId xmlns:a16="http://schemas.microsoft.com/office/drawing/2014/main" val="10008"/>
                  </a:ext>
                </a:extLst>
              </a:tr>
              <a:tr h="368049">
                <a:tc>
                  <a:txBody>
                    <a:bodyPr/>
                    <a:lstStyle/>
                    <a:p>
                      <a:pPr marL="0" lvl="0" indent="0" algn="ctr" rtl="0">
                        <a:lnSpc>
                          <a:spcPct val="115000"/>
                        </a:lnSpc>
                        <a:spcBef>
                          <a:spcPts val="0"/>
                        </a:spcBef>
                        <a:spcAft>
                          <a:spcPts val="0"/>
                        </a:spcAft>
                        <a:buNone/>
                      </a:pPr>
                      <a:r>
                        <a:rPr lang="es-419" sz="1200"/>
                        <a:t>Sebastián Piñera Echenique (2010-2014)</a:t>
                      </a:r>
                      <a:endParaRPr sz="1200"/>
                    </a:p>
                  </a:txBody>
                  <a:tcPr marL="38100" marR="38100"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s-419" sz="1200"/>
                        <a:t>-292</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BA777"/>
                    </a:solidFill>
                  </a:tcPr>
                </a:tc>
                <a:tc>
                  <a:txBody>
                    <a:bodyPr/>
                    <a:lstStyle/>
                    <a:p>
                      <a:pPr marL="0" lvl="0" indent="0" algn="ctr" rtl="0">
                        <a:lnSpc>
                          <a:spcPct val="115000"/>
                        </a:lnSpc>
                        <a:spcBef>
                          <a:spcPts val="0"/>
                        </a:spcBef>
                        <a:spcAft>
                          <a:spcPts val="0"/>
                        </a:spcAft>
                        <a:buNone/>
                      </a:pPr>
                      <a:r>
                        <a:rPr lang="es-419" sz="1200"/>
                        <a:t>210</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1E389"/>
                    </a:solidFill>
                  </a:tcPr>
                </a:tc>
                <a:tc>
                  <a:txBody>
                    <a:bodyPr/>
                    <a:lstStyle/>
                    <a:p>
                      <a:pPr marL="0" lvl="0" indent="0" algn="ctr" rtl="0">
                        <a:lnSpc>
                          <a:spcPct val="115000"/>
                        </a:lnSpc>
                        <a:spcBef>
                          <a:spcPts val="0"/>
                        </a:spcBef>
                        <a:spcAft>
                          <a:spcPts val="0"/>
                        </a:spcAft>
                        <a:buNone/>
                      </a:pPr>
                      <a:r>
                        <a:rPr lang="es-419" sz="1200"/>
                        <a:t>851</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6B94BF"/>
                    </a:solidFill>
                  </a:tcPr>
                </a:tc>
                <a:extLst>
                  <a:ext uri="{0D108BD9-81ED-4DB2-BD59-A6C34878D82A}">
                    <a16:rowId xmlns:a16="http://schemas.microsoft.com/office/drawing/2014/main" val="10009"/>
                  </a:ext>
                </a:extLst>
              </a:tr>
              <a:tr h="368049">
                <a:tc>
                  <a:txBody>
                    <a:bodyPr/>
                    <a:lstStyle/>
                    <a:p>
                      <a:pPr marL="0" lvl="0" indent="0" algn="ctr" rtl="0">
                        <a:lnSpc>
                          <a:spcPct val="115000"/>
                        </a:lnSpc>
                        <a:spcBef>
                          <a:spcPts val="0"/>
                        </a:spcBef>
                        <a:spcAft>
                          <a:spcPts val="0"/>
                        </a:spcAft>
                        <a:buNone/>
                      </a:pPr>
                      <a:r>
                        <a:rPr lang="es-419" sz="1200"/>
                        <a:t>Michelle Bachelet Jeria (2014-2018)</a:t>
                      </a:r>
                      <a:endParaRPr sz="1200"/>
                    </a:p>
                  </a:txBody>
                  <a:tcPr marL="38100" marR="38100"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s-419" sz="1200"/>
                        <a:t>928</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5A8AC6"/>
                    </a:solidFill>
                  </a:tcPr>
                </a:tc>
                <a:tc>
                  <a:txBody>
                    <a:bodyPr/>
                    <a:lstStyle/>
                    <a:p>
                      <a:pPr marL="0" lvl="0" indent="0" algn="ctr" rtl="0">
                        <a:lnSpc>
                          <a:spcPct val="115000"/>
                        </a:lnSpc>
                        <a:spcBef>
                          <a:spcPts val="0"/>
                        </a:spcBef>
                        <a:spcAft>
                          <a:spcPts val="0"/>
                        </a:spcAft>
                        <a:buNone/>
                      </a:pPr>
                      <a:r>
                        <a:rPr lang="es-419" sz="1200"/>
                        <a:t>045</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EDB81"/>
                    </a:solidFill>
                  </a:tcPr>
                </a:tc>
                <a:tc>
                  <a:txBody>
                    <a:bodyPr/>
                    <a:lstStyle/>
                    <a:p>
                      <a:pPr marL="0" lvl="0" indent="0" algn="ctr" rtl="0">
                        <a:lnSpc>
                          <a:spcPct val="115000"/>
                        </a:lnSpc>
                        <a:spcBef>
                          <a:spcPts val="0"/>
                        </a:spcBef>
                        <a:spcAft>
                          <a:spcPts val="0"/>
                        </a:spcAft>
                        <a:buNone/>
                      </a:pPr>
                      <a:r>
                        <a:rPr lang="es-419" sz="1200"/>
                        <a:t>-069</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DCA7D"/>
                    </a:solidFill>
                  </a:tcPr>
                </a:tc>
                <a:extLst>
                  <a:ext uri="{0D108BD9-81ED-4DB2-BD59-A6C34878D82A}">
                    <a16:rowId xmlns:a16="http://schemas.microsoft.com/office/drawing/2014/main" val="10010"/>
                  </a:ext>
                </a:extLst>
              </a:tr>
              <a:tr h="368049">
                <a:tc>
                  <a:txBody>
                    <a:bodyPr/>
                    <a:lstStyle/>
                    <a:p>
                      <a:pPr marL="0" lvl="0" indent="0" algn="ctr" rtl="0">
                        <a:lnSpc>
                          <a:spcPct val="115000"/>
                        </a:lnSpc>
                        <a:spcBef>
                          <a:spcPts val="0"/>
                        </a:spcBef>
                        <a:spcAft>
                          <a:spcPts val="0"/>
                        </a:spcAft>
                        <a:buNone/>
                      </a:pPr>
                      <a:r>
                        <a:rPr lang="es-419" sz="1200"/>
                        <a:t>Sebastián Piñera Echenique (2018-2022)</a:t>
                      </a:r>
                      <a:endParaRPr sz="1200"/>
                    </a:p>
                  </a:txBody>
                  <a:tcPr marL="38100" marR="38100"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s-419" sz="1200"/>
                        <a:t>-158</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CBC7B"/>
                    </a:solidFill>
                  </a:tcPr>
                </a:tc>
                <a:tc>
                  <a:txBody>
                    <a:bodyPr/>
                    <a:lstStyle/>
                    <a:p>
                      <a:pPr marL="0" lvl="0" indent="0" algn="ctr" rtl="0">
                        <a:lnSpc>
                          <a:spcPct val="115000"/>
                        </a:lnSpc>
                        <a:spcBef>
                          <a:spcPts val="0"/>
                        </a:spcBef>
                        <a:spcAft>
                          <a:spcPts val="0"/>
                        </a:spcAft>
                        <a:buNone/>
                      </a:pPr>
                      <a:r>
                        <a:rPr lang="es-419" sz="1200"/>
                        <a:t>070</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EDF81"/>
                    </a:solidFill>
                  </a:tcPr>
                </a:tc>
                <a:tc>
                  <a:txBody>
                    <a:bodyPr/>
                    <a:lstStyle/>
                    <a:p>
                      <a:pPr marL="0" lvl="0" indent="0" algn="ctr" rtl="0">
                        <a:lnSpc>
                          <a:spcPct val="115000"/>
                        </a:lnSpc>
                        <a:spcBef>
                          <a:spcPts val="0"/>
                        </a:spcBef>
                        <a:spcAft>
                          <a:spcPts val="0"/>
                        </a:spcAft>
                        <a:buNone/>
                      </a:pPr>
                      <a:r>
                        <a:rPr lang="es-419" sz="1200"/>
                        <a:t>920</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5C8CC5"/>
                    </a:solidFill>
                  </a:tcPr>
                </a:tc>
                <a:extLst>
                  <a:ext uri="{0D108BD9-81ED-4DB2-BD59-A6C34878D82A}">
                    <a16:rowId xmlns:a16="http://schemas.microsoft.com/office/drawing/2014/main" val="10011"/>
                  </a:ext>
                </a:extLst>
              </a:tr>
              <a:tr h="368049">
                <a:tc>
                  <a:txBody>
                    <a:bodyPr/>
                    <a:lstStyle/>
                    <a:p>
                      <a:pPr marL="0" lvl="0" indent="0" algn="ctr" rtl="0">
                        <a:lnSpc>
                          <a:spcPct val="115000"/>
                        </a:lnSpc>
                        <a:spcBef>
                          <a:spcPts val="0"/>
                        </a:spcBef>
                        <a:spcAft>
                          <a:spcPts val="0"/>
                        </a:spcAft>
                        <a:buNone/>
                      </a:pPr>
                      <a:r>
                        <a:rPr lang="es-419" sz="1200" dirty="0"/>
                        <a:t>Gabriel </a:t>
                      </a:r>
                      <a:r>
                        <a:rPr lang="es-419" sz="1200" dirty="0" err="1"/>
                        <a:t>Boric</a:t>
                      </a:r>
                      <a:r>
                        <a:rPr lang="es-419" sz="1200" dirty="0"/>
                        <a:t> (2022 a la fecha)</a:t>
                      </a:r>
                      <a:endParaRPr sz="1200" dirty="0"/>
                    </a:p>
                  </a:txBody>
                  <a:tcPr marL="38100" marR="38100"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s-419" sz="1200"/>
                        <a:t>804</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759ABB"/>
                    </a:solidFill>
                  </a:tcPr>
                </a:tc>
                <a:tc>
                  <a:txBody>
                    <a:bodyPr/>
                    <a:lstStyle/>
                    <a:p>
                      <a:pPr marL="0" lvl="0" indent="0" algn="ctr" rtl="0">
                        <a:lnSpc>
                          <a:spcPct val="115000"/>
                        </a:lnSpc>
                        <a:spcBef>
                          <a:spcPts val="0"/>
                        </a:spcBef>
                        <a:spcAft>
                          <a:spcPts val="0"/>
                        </a:spcAft>
                        <a:buNone/>
                      </a:pPr>
                      <a:r>
                        <a:rPr lang="es-419" sz="1200"/>
                        <a:t>-039</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DCE7E"/>
                    </a:solidFill>
                  </a:tcPr>
                </a:tc>
                <a:tc>
                  <a:txBody>
                    <a:bodyPr/>
                    <a:lstStyle/>
                    <a:p>
                      <a:pPr marL="0" lvl="0" indent="0" algn="ctr" rtl="0">
                        <a:lnSpc>
                          <a:spcPct val="115000"/>
                        </a:lnSpc>
                        <a:spcBef>
                          <a:spcPts val="0"/>
                        </a:spcBef>
                        <a:spcAft>
                          <a:spcPts val="0"/>
                        </a:spcAft>
                        <a:buNone/>
                      </a:pPr>
                      <a:r>
                        <a:rPr lang="es-419" sz="1200"/>
                        <a:t>-437</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solidFill>
                      <a:srgbClr val="FA9172"/>
                    </a:solidFill>
                  </a:tcPr>
                </a:tc>
                <a:extLst>
                  <a:ext uri="{0D108BD9-81ED-4DB2-BD59-A6C34878D82A}">
                    <a16:rowId xmlns:a16="http://schemas.microsoft.com/office/drawing/2014/main" val="10012"/>
                  </a:ext>
                </a:extLst>
              </a:tr>
              <a:tr h="705249">
                <a:tc>
                  <a:txBody>
                    <a:bodyPr/>
                    <a:lstStyle/>
                    <a:p>
                      <a:pPr marL="0" lvl="0" indent="0" algn="ctr" rtl="0">
                        <a:lnSpc>
                          <a:spcPct val="115000"/>
                        </a:lnSpc>
                        <a:spcBef>
                          <a:spcPts val="0"/>
                        </a:spcBef>
                        <a:spcAft>
                          <a:spcPts val="0"/>
                        </a:spcAft>
                        <a:buNone/>
                      </a:pPr>
                      <a:r>
                        <a:rPr lang="es-419" sz="1200" dirty="0"/>
                        <a:t>José Antonio Kast </a:t>
                      </a:r>
                      <a:r>
                        <a:rPr lang="es-419" sz="1000" dirty="0"/>
                        <a:t>(imputación en cuestionario sobre  final de su mandato</a:t>
                      </a:r>
                      <a:endParaRPr sz="1000" dirty="0"/>
                    </a:p>
                  </a:txBody>
                  <a:tcPr marL="38100" marR="38100" marT="25400" marB="254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s-419" sz="1200" dirty="0"/>
                        <a:t>-595</a:t>
                      </a:r>
                      <a:endParaRPr sz="1200" dirty="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000000"/>
                      </a:solidFill>
                      <a:prstDash val="solid"/>
                      <a:round/>
                      <a:headEnd type="none" w="sm" len="sm"/>
                      <a:tailEnd type="none" w="sm" len="sm"/>
                    </a:lnB>
                    <a:solidFill>
                      <a:srgbClr val="F8786E"/>
                    </a:solidFill>
                  </a:tcPr>
                </a:tc>
                <a:tc>
                  <a:txBody>
                    <a:bodyPr/>
                    <a:lstStyle/>
                    <a:p>
                      <a:pPr marL="0" lvl="0" indent="0" algn="ctr" rtl="0">
                        <a:lnSpc>
                          <a:spcPct val="115000"/>
                        </a:lnSpc>
                        <a:spcBef>
                          <a:spcPts val="0"/>
                        </a:spcBef>
                        <a:spcAft>
                          <a:spcPts val="0"/>
                        </a:spcAft>
                        <a:buNone/>
                      </a:pPr>
                      <a:r>
                        <a:rPr lang="es-419" sz="1200"/>
                        <a:t>169</a:t>
                      </a:r>
                      <a:endParaRPr sz="120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000000"/>
                      </a:solidFill>
                      <a:prstDash val="solid"/>
                      <a:round/>
                      <a:headEnd type="none" w="sm" len="sm"/>
                      <a:tailEnd type="none" w="sm" len="sm"/>
                    </a:lnB>
                    <a:solidFill>
                      <a:srgbClr val="FAE886"/>
                    </a:solidFill>
                  </a:tcPr>
                </a:tc>
                <a:tc>
                  <a:txBody>
                    <a:bodyPr/>
                    <a:lstStyle/>
                    <a:p>
                      <a:pPr marL="0" lvl="0" indent="0" algn="ctr" rtl="0">
                        <a:lnSpc>
                          <a:spcPct val="115000"/>
                        </a:lnSpc>
                        <a:spcBef>
                          <a:spcPts val="0"/>
                        </a:spcBef>
                        <a:spcAft>
                          <a:spcPts val="0"/>
                        </a:spcAft>
                        <a:buNone/>
                      </a:pPr>
                      <a:r>
                        <a:rPr lang="es-419" sz="1200" dirty="0"/>
                        <a:t>660</a:t>
                      </a:r>
                      <a:endParaRPr sz="1200" dirty="0"/>
                    </a:p>
                  </a:txBody>
                  <a:tcPr marL="38100" marR="38100" marT="25400" marB="254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000000"/>
                      </a:solidFill>
                      <a:prstDash val="solid"/>
                      <a:round/>
                      <a:headEnd type="none" w="sm" len="sm"/>
                      <a:tailEnd type="none" w="sm" len="sm"/>
                    </a:lnB>
                    <a:solidFill>
                      <a:srgbClr val="93ACAF"/>
                    </a:solidFill>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388772097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C38109-9A0B-FD38-A9C6-509B2C8F7207}"/>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99081AA8-87F0-EA47-06A4-4D27F227C86C}"/>
              </a:ext>
            </a:extLst>
          </p:cNvPr>
          <p:cNvSpPr>
            <a:spLocks noGrp="1"/>
          </p:cNvSpPr>
          <p:nvPr>
            <p:ph idx="1"/>
          </p:nvPr>
        </p:nvSpPr>
        <p:spPr/>
        <p:txBody>
          <a:bodyPr/>
          <a:lstStyle/>
          <a:p>
            <a:endParaRPr lang="es-ES"/>
          </a:p>
        </p:txBody>
      </p:sp>
      <p:pic>
        <p:nvPicPr>
          <p:cNvPr id="5" name="Imagen 4">
            <a:extLst>
              <a:ext uri="{FF2B5EF4-FFF2-40B4-BE49-F238E27FC236}">
                <a16:creationId xmlns:a16="http://schemas.microsoft.com/office/drawing/2014/main" id="{D77A9061-01D0-9B4D-2538-F203D4F4BC20}"/>
              </a:ext>
            </a:extLst>
          </p:cNvPr>
          <p:cNvPicPr>
            <a:picLocks noChangeAspect="1"/>
          </p:cNvPicPr>
          <p:nvPr/>
        </p:nvPicPr>
        <p:blipFill>
          <a:blip r:embed="rId2"/>
          <a:stretch>
            <a:fillRect/>
          </a:stretch>
        </p:blipFill>
        <p:spPr>
          <a:xfrm>
            <a:off x="827851" y="0"/>
            <a:ext cx="10536297" cy="6858000"/>
          </a:xfrm>
          <a:prstGeom prst="rect">
            <a:avLst/>
          </a:prstGeom>
        </p:spPr>
      </p:pic>
    </p:spTree>
    <p:extLst>
      <p:ext uri="{BB962C8B-B14F-4D97-AF65-F5344CB8AC3E}">
        <p14:creationId xmlns:p14="http://schemas.microsoft.com/office/powerpoint/2010/main" val="404155002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Marcador de contenido 4" descr="Gráfico, Gráfico de barras&#10;&#10;Descripción generada automáticamente">
            <a:extLst>
              <a:ext uri="{FF2B5EF4-FFF2-40B4-BE49-F238E27FC236}">
                <a16:creationId xmlns:a16="http://schemas.microsoft.com/office/drawing/2014/main" id="{3A834C07-7D55-2CF8-4195-F3CF95983AE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51192" y="1022408"/>
            <a:ext cx="7188472" cy="5571067"/>
          </a:xfrm>
          <a:prstGeom prst="rect">
            <a:avLst/>
          </a:prstGeom>
        </p:spPr>
      </p:pic>
      <p:sp>
        <p:nvSpPr>
          <p:cNvPr id="6" name="Content Placeholder 29">
            <a:extLst>
              <a:ext uri="{FF2B5EF4-FFF2-40B4-BE49-F238E27FC236}">
                <a16:creationId xmlns:a16="http://schemas.microsoft.com/office/drawing/2014/main" id="{BB669142-EC87-6149-5B5D-986EF3236ACE}"/>
              </a:ext>
            </a:extLst>
          </p:cNvPr>
          <p:cNvSpPr txBox="1">
            <a:spLocks/>
          </p:cNvSpPr>
          <p:nvPr/>
        </p:nvSpPr>
        <p:spPr>
          <a:xfrm>
            <a:off x="172996" y="2551176"/>
            <a:ext cx="2279340" cy="372605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800" dirty="0"/>
              <a:t>El factor 1 (ideología) mantiene su peso, el factor 2 (institucionalidad y modo de liderazgo) reduce su peso entre diciembre y febrero y el factor 3 (explicitación de crisis o quiebre histórico) crece en febrero. </a:t>
            </a:r>
          </a:p>
        </p:txBody>
      </p:sp>
    </p:spTree>
    <p:extLst>
      <p:ext uri="{BB962C8B-B14F-4D97-AF65-F5344CB8AC3E}">
        <p14:creationId xmlns:p14="http://schemas.microsoft.com/office/powerpoint/2010/main" val="216516341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084D8B-F9E6-B46C-2CD5-2D5C7932349C}"/>
              </a:ext>
            </a:extLst>
          </p:cNvPr>
          <p:cNvSpPr>
            <a:spLocks noGrp="1"/>
          </p:cNvSpPr>
          <p:nvPr>
            <p:ph type="title"/>
          </p:nvPr>
        </p:nvSpPr>
        <p:spPr>
          <a:xfrm>
            <a:off x="762000" y="1138036"/>
            <a:ext cx="4085665" cy="1402470"/>
          </a:xfrm>
          <a:prstGeom prst="ellipse">
            <a:avLst/>
          </a:prstGeom>
        </p:spPr>
        <p:txBody>
          <a:bodyPr vert="horz" lIns="91440" tIns="45720" rIns="91440" bIns="45720" rtlCol="0" anchor="t">
            <a:normAutofit fontScale="90000"/>
          </a:bodyPr>
          <a:lstStyle/>
          <a:p>
            <a:r>
              <a:rPr lang="en-US" sz="3200" kern="1200" dirty="0" err="1">
                <a:latin typeface="+mj-lt"/>
                <a:ea typeface="+mj-ea"/>
                <a:cs typeface="+mj-cs"/>
              </a:rPr>
              <a:t>Gráfico</a:t>
            </a:r>
            <a:r>
              <a:rPr lang="en-US" sz="3200" kern="1200" dirty="0">
                <a:latin typeface="+mj-lt"/>
                <a:ea typeface="+mj-ea"/>
                <a:cs typeface="+mj-cs"/>
              </a:rPr>
              <a:t> del factorial </a:t>
            </a:r>
            <a:r>
              <a:rPr lang="en-US" sz="3200" kern="1200" dirty="0" err="1">
                <a:latin typeface="+mj-lt"/>
                <a:ea typeface="+mj-ea"/>
                <a:cs typeface="+mj-cs"/>
              </a:rPr>
              <a:t>permite</a:t>
            </a:r>
            <a:r>
              <a:rPr lang="en-US" sz="3200" kern="1200" dirty="0">
                <a:latin typeface="+mj-lt"/>
                <a:ea typeface="+mj-ea"/>
                <a:cs typeface="+mj-cs"/>
              </a:rPr>
              <a:t> </a:t>
            </a:r>
            <a:r>
              <a:rPr lang="en-US" sz="3200" kern="1200" dirty="0" err="1">
                <a:latin typeface="+mj-lt"/>
                <a:ea typeface="+mj-ea"/>
                <a:cs typeface="+mj-cs"/>
              </a:rPr>
              <a:t>traducir</a:t>
            </a:r>
            <a:r>
              <a:rPr lang="en-US" sz="3200" kern="1200" dirty="0">
                <a:latin typeface="+mj-lt"/>
                <a:ea typeface="+mj-ea"/>
                <a:cs typeface="+mj-cs"/>
              </a:rPr>
              <a:t> la </a:t>
            </a:r>
            <a:r>
              <a:rPr lang="en-US" sz="3200" kern="1200" dirty="0" err="1">
                <a:latin typeface="+mj-lt"/>
                <a:ea typeface="+mj-ea"/>
                <a:cs typeface="+mj-cs"/>
              </a:rPr>
              <a:t>tabla</a:t>
            </a:r>
            <a:r>
              <a:rPr lang="en-US" sz="3200" kern="1200" dirty="0">
                <a:latin typeface="+mj-lt"/>
                <a:ea typeface="+mj-ea"/>
                <a:cs typeface="+mj-cs"/>
              </a:rPr>
              <a:t> anterior, </a:t>
            </a:r>
            <a:r>
              <a:rPr lang="en-US" sz="3200" kern="1200" dirty="0" err="1">
                <a:latin typeface="+mj-lt"/>
                <a:ea typeface="+mj-ea"/>
                <a:cs typeface="+mj-cs"/>
              </a:rPr>
              <a:t>muy</a:t>
            </a:r>
            <a:r>
              <a:rPr lang="en-US" sz="3200" kern="1200" dirty="0">
                <a:latin typeface="+mj-lt"/>
                <a:ea typeface="+mj-ea"/>
                <a:cs typeface="+mj-cs"/>
              </a:rPr>
              <a:t> </a:t>
            </a:r>
            <a:r>
              <a:rPr lang="en-US" sz="3200" kern="1200" dirty="0" err="1">
                <a:latin typeface="+mj-lt"/>
                <a:ea typeface="+mj-ea"/>
                <a:cs typeface="+mj-cs"/>
              </a:rPr>
              <a:t>compleja</a:t>
            </a:r>
            <a:r>
              <a:rPr lang="en-US" sz="3200" kern="1200" dirty="0">
                <a:latin typeface="+mj-lt"/>
                <a:ea typeface="+mj-ea"/>
                <a:cs typeface="+mj-cs"/>
              </a:rPr>
              <a:t>, </a:t>
            </a:r>
            <a:r>
              <a:rPr lang="en-US" sz="3200" kern="1200" dirty="0" err="1">
                <a:latin typeface="+mj-lt"/>
                <a:ea typeface="+mj-ea"/>
                <a:cs typeface="+mj-cs"/>
              </a:rPr>
              <a:t>en</a:t>
            </a:r>
            <a:r>
              <a:rPr lang="en-US" sz="3200" kern="1200" dirty="0">
                <a:latin typeface="+mj-lt"/>
                <a:ea typeface="+mj-ea"/>
                <a:cs typeface="+mj-cs"/>
              </a:rPr>
              <a:t> </a:t>
            </a:r>
            <a:r>
              <a:rPr lang="en-US" sz="3200" kern="1200" dirty="0" err="1">
                <a:latin typeface="+mj-lt"/>
                <a:ea typeface="+mj-ea"/>
                <a:cs typeface="+mj-cs"/>
              </a:rPr>
              <a:t>una</a:t>
            </a:r>
            <a:r>
              <a:rPr lang="en-US" sz="3200" kern="1200" dirty="0">
                <a:latin typeface="+mj-lt"/>
                <a:ea typeface="+mj-ea"/>
                <a:cs typeface="+mj-cs"/>
              </a:rPr>
              <a:t> </a:t>
            </a:r>
            <a:r>
              <a:rPr lang="en-US" sz="3200" kern="1200" dirty="0" err="1">
                <a:latin typeface="+mj-lt"/>
                <a:ea typeface="+mj-ea"/>
                <a:cs typeface="+mj-cs"/>
              </a:rPr>
              <a:t>figura</a:t>
            </a:r>
            <a:r>
              <a:rPr lang="en-US" sz="3200" kern="1200" dirty="0">
                <a:latin typeface="+mj-lt"/>
                <a:ea typeface="+mj-ea"/>
                <a:cs typeface="+mj-cs"/>
              </a:rPr>
              <a:t> </a:t>
            </a:r>
            <a:r>
              <a:rPr lang="en-US" sz="3200" kern="1200" dirty="0" err="1">
                <a:latin typeface="+mj-lt"/>
                <a:ea typeface="+mj-ea"/>
                <a:cs typeface="+mj-cs"/>
              </a:rPr>
              <a:t>más</a:t>
            </a:r>
            <a:r>
              <a:rPr lang="en-US" sz="3200" kern="1200" dirty="0">
                <a:latin typeface="+mj-lt"/>
                <a:ea typeface="+mj-ea"/>
                <a:cs typeface="+mj-cs"/>
              </a:rPr>
              <a:t> </a:t>
            </a:r>
            <a:r>
              <a:rPr lang="en-US" sz="3200" kern="1200" dirty="0" err="1">
                <a:latin typeface="+mj-lt"/>
                <a:ea typeface="+mj-ea"/>
                <a:cs typeface="+mj-cs"/>
              </a:rPr>
              <a:t>aprehensible</a:t>
            </a:r>
            <a:r>
              <a:rPr lang="en-US" sz="3200" kern="1200" dirty="0">
                <a:latin typeface="+mj-lt"/>
                <a:ea typeface="+mj-ea"/>
                <a:cs typeface="+mj-cs"/>
              </a:rPr>
              <a:t>.</a:t>
            </a:r>
          </a:p>
        </p:txBody>
      </p:sp>
      <p:cxnSp>
        <p:nvCxnSpPr>
          <p:cNvPr id="38" name="Straight Connector 37">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8" name="Picture 1" descr="Gráfico, Gráfico de dispersión&#10;&#10;Descripción generada automáticamente">
            <a:extLst>
              <a:ext uri="{FF2B5EF4-FFF2-40B4-BE49-F238E27FC236}">
                <a16:creationId xmlns:a16="http://schemas.microsoft.com/office/drawing/2014/main" id="{08074595-339D-728A-37B7-09DA39813558}"/>
              </a:ext>
            </a:extLst>
          </p:cNvPr>
          <p:cNvPicPr>
            <a:picLocks noChangeAspect="1"/>
          </p:cNvPicPr>
          <p:nvPr/>
        </p:nvPicPr>
        <p:blipFill>
          <a:blip r:embed="rId2"/>
          <a:srcRect l="3570" r="5819" b="-2"/>
          <a:stretch>
            <a:fillRect/>
          </a:stretch>
        </p:blipFill>
        <p:spPr>
          <a:xfrm>
            <a:off x="5650992" y="10"/>
            <a:ext cx="6541008" cy="6857990"/>
          </a:xfrm>
          <a:prstGeom prst="rect">
            <a:avLst/>
          </a:prstGeom>
        </p:spPr>
      </p:pic>
    </p:spTree>
    <p:extLst>
      <p:ext uri="{BB962C8B-B14F-4D97-AF65-F5344CB8AC3E}">
        <p14:creationId xmlns:p14="http://schemas.microsoft.com/office/powerpoint/2010/main" val="31746360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7084D8B-F9E6-B46C-2CD5-2D5C7932349C}"/>
              </a:ext>
            </a:extLst>
          </p:cNvPr>
          <p:cNvSpPr>
            <a:spLocks noGrp="1"/>
          </p:cNvSpPr>
          <p:nvPr>
            <p:ph type="title"/>
          </p:nvPr>
        </p:nvSpPr>
        <p:spPr>
          <a:xfrm>
            <a:off x="572493" y="238539"/>
            <a:ext cx="11018520" cy="1434415"/>
          </a:xfrm>
          <a:prstGeom prst="ellipse">
            <a:avLst/>
          </a:prstGeom>
        </p:spPr>
        <p:txBody>
          <a:bodyPr vert="horz" lIns="91440" tIns="45720" rIns="91440" bIns="45720" rtlCol="0" anchor="b">
            <a:normAutofit/>
          </a:bodyPr>
          <a:lstStyle/>
          <a:p>
            <a:r>
              <a:rPr lang="en-US" sz="5400" kern="1200">
                <a:latin typeface="+mj-lt"/>
                <a:ea typeface="+mj-ea"/>
                <a:cs typeface="+mj-cs"/>
              </a:rPr>
              <a:t>Gráfico del factorial</a:t>
            </a:r>
          </a:p>
        </p:txBody>
      </p:sp>
      <p:sp>
        <p:nvSpPr>
          <p:cNvPr id="37"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Content Placeholder 29">
            <a:extLst>
              <a:ext uri="{FF2B5EF4-FFF2-40B4-BE49-F238E27FC236}">
                <a16:creationId xmlns:a16="http://schemas.microsoft.com/office/drawing/2014/main" id="{1399C3A6-9786-0D8D-73D8-FDC45891344F}"/>
              </a:ext>
            </a:extLst>
          </p:cNvPr>
          <p:cNvSpPr>
            <a:spLocks noGrp="1"/>
          </p:cNvSpPr>
          <p:nvPr>
            <p:ph idx="1"/>
          </p:nvPr>
        </p:nvSpPr>
        <p:spPr>
          <a:xfrm>
            <a:off x="572493" y="2071316"/>
            <a:ext cx="6713552" cy="4119172"/>
          </a:xfrm>
        </p:spPr>
        <p:txBody>
          <a:bodyPr anchor="t">
            <a:normAutofit/>
          </a:bodyPr>
          <a:lstStyle/>
          <a:p>
            <a:r>
              <a:rPr lang="es-ES" sz="2200" dirty="0"/>
              <a:t>En este marco, se observan bloques coherentes —transición institucional, izquierda ideológica, derecha electoral y polo autoritario-histórico— que no se explican solo por ideología, sino por combinaciones diferenciadas en estos factores. Esto permite entender que actores que comparten dirección ideológica pueden, sin embargo, diferenciarse estructuralmente en la forma en que encarnan ese polo. </a:t>
            </a:r>
          </a:p>
          <a:p>
            <a:r>
              <a:rPr lang="es-ES" sz="2200" dirty="0"/>
              <a:t>En síntesis, el sistema es un campo tridimensional donde ideología, modalidad de liderazgo y densidad histórica interactúan para producir configuraciones políticas distintas.</a:t>
            </a:r>
            <a:endParaRPr lang="en-US" sz="2200" dirty="0"/>
          </a:p>
        </p:txBody>
      </p:sp>
      <p:pic>
        <p:nvPicPr>
          <p:cNvPr id="8" name="Picture 1" descr="Gráfico, Gráfico de dispersión&#10;&#10;Descripción generada automáticamente">
            <a:extLst>
              <a:ext uri="{FF2B5EF4-FFF2-40B4-BE49-F238E27FC236}">
                <a16:creationId xmlns:a16="http://schemas.microsoft.com/office/drawing/2014/main" id="{08074595-339D-728A-37B7-09DA39813558}"/>
              </a:ext>
            </a:extLst>
          </p:cNvPr>
          <p:cNvPicPr>
            <a:picLocks noChangeAspect="1"/>
          </p:cNvPicPr>
          <p:nvPr/>
        </p:nvPicPr>
        <p:blipFill>
          <a:blip r:embed="rId2"/>
          <a:srcRect l="3177" r="5425" b="-3"/>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27445524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9145245-C865-DFFF-FE04-54FE80C4875D}"/>
              </a:ext>
            </a:extLst>
          </p:cNvPr>
          <p:cNvSpPr>
            <a:spLocks noGrp="1"/>
          </p:cNvSpPr>
          <p:nvPr>
            <p:ph type="title"/>
          </p:nvPr>
        </p:nvSpPr>
        <p:spPr>
          <a:xfrm>
            <a:off x="5297762" y="329184"/>
            <a:ext cx="6251110" cy="1783080"/>
          </a:xfrm>
        </p:spPr>
        <p:txBody>
          <a:bodyPr anchor="b">
            <a:normAutofit/>
          </a:bodyPr>
          <a:lstStyle/>
          <a:p>
            <a:r>
              <a:rPr lang="es-ES" sz="2800" b="1" dirty="0"/>
              <a:t>El caso de José Antonio Kast es interesante</a:t>
            </a:r>
            <a:br>
              <a:rPr lang="es-ES" sz="2800" b="1" dirty="0"/>
            </a:br>
            <a:br>
              <a:rPr lang="es-ES" sz="2800" b="1" dirty="0"/>
            </a:br>
            <a:endParaRPr lang="es-ES" sz="2800" b="1" dirty="0"/>
          </a:p>
        </p:txBody>
      </p:sp>
      <p:pic>
        <p:nvPicPr>
          <p:cNvPr id="4" name="Picture 1">
            <a:extLst>
              <a:ext uri="{FF2B5EF4-FFF2-40B4-BE49-F238E27FC236}">
                <a16:creationId xmlns:a16="http://schemas.microsoft.com/office/drawing/2014/main" id="{4AD1911E-34F9-93F0-62A4-326F0CE96CF2}"/>
              </a:ext>
            </a:extLst>
          </p:cNvPr>
          <p:cNvPicPr>
            <a:picLocks noChangeAspect="1"/>
          </p:cNvPicPr>
          <p:nvPr/>
        </p:nvPicPr>
        <p:blipFill>
          <a:blip r:embed="rId2"/>
          <a:srcRect l="22428" r="13397" b="1"/>
          <a:stretch>
            <a:fill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C1FF0D57-9620-0615-A16B-450E9F047AC9}"/>
              </a:ext>
            </a:extLst>
          </p:cNvPr>
          <p:cNvSpPr>
            <a:spLocks noGrp="1"/>
          </p:cNvSpPr>
          <p:nvPr>
            <p:ph idx="1"/>
          </p:nvPr>
        </p:nvSpPr>
        <p:spPr>
          <a:xfrm>
            <a:off x="5297762" y="2706624"/>
            <a:ext cx="6251110" cy="3483864"/>
          </a:xfrm>
        </p:spPr>
        <p:txBody>
          <a:bodyPr>
            <a:normAutofit/>
          </a:bodyPr>
          <a:lstStyle/>
          <a:p>
            <a:r>
              <a:rPr lang="es-ES" sz="1400" dirty="0"/>
              <a:t>Es importante recordar que esta técnica es para buscar factores subyacentes. Y eso requiere interpretación (el factor subyacente no lo define el dato, solo da la pista). </a:t>
            </a:r>
          </a:p>
          <a:p>
            <a:r>
              <a:rPr lang="es-ES" sz="1400" dirty="0"/>
              <a:t>El sistema político chileno parece organizado en 4 configuraciones factoriales.</a:t>
            </a:r>
          </a:p>
          <a:p>
            <a:pPr>
              <a:buFont typeface="+mj-lt"/>
              <a:buAutoNum type="arabicPeriod"/>
            </a:pPr>
            <a:r>
              <a:rPr lang="es-ES" sz="1400" dirty="0"/>
              <a:t>Transición institucional.</a:t>
            </a:r>
          </a:p>
          <a:p>
            <a:pPr>
              <a:buFont typeface="+mj-lt"/>
              <a:buAutoNum type="arabicPeriod"/>
            </a:pPr>
            <a:r>
              <a:rPr lang="es-ES" sz="1400" dirty="0"/>
              <a:t>Izquierda ideológica.</a:t>
            </a:r>
          </a:p>
          <a:p>
            <a:pPr>
              <a:buFont typeface="+mj-lt"/>
              <a:buAutoNum type="arabicPeriod"/>
            </a:pPr>
            <a:r>
              <a:rPr lang="es-ES" sz="1400" dirty="0"/>
              <a:t>Derecha electoral (Piñera).</a:t>
            </a:r>
          </a:p>
          <a:p>
            <a:pPr>
              <a:buFont typeface="+mj-lt"/>
              <a:buAutoNum type="arabicPeriod"/>
            </a:pPr>
            <a:r>
              <a:rPr lang="es-ES" sz="1400" dirty="0"/>
              <a:t>Derecha autoritaria (Pinochet).</a:t>
            </a:r>
          </a:p>
          <a:p>
            <a:pPr marL="0" indent="0">
              <a:buNone/>
            </a:pPr>
            <a:endParaRPr lang="es-ES" sz="1400" dirty="0"/>
          </a:p>
          <a:p>
            <a:pPr marL="0" indent="0">
              <a:buNone/>
            </a:pPr>
            <a:r>
              <a:rPr lang="es-ES" sz="1600" b="1" dirty="0"/>
              <a:t>Kast parece oscilar entre 3 y 4 dependiendo del factor. Será importante observar si evoluciona hacia algún sector previo o si constituye un nuevo espacio. </a:t>
            </a:r>
          </a:p>
          <a:p>
            <a:endParaRPr lang="es-ES" sz="1400" dirty="0"/>
          </a:p>
        </p:txBody>
      </p:sp>
    </p:spTree>
    <p:extLst>
      <p:ext uri="{BB962C8B-B14F-4D97-AF65-F5344CB8AC3E}">
        <p14:creationId xmlns:p14="http://schemas.microsoft.com/office/powerpoint/2010/main" val="30197806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pic>
        <p:nvPicPr>
          <p:cNvPr id="60" name="Google Shape;60;p14"/>
          <p:cNvPicPr preferRelativeResize="0"/>
          <p:nvPr/>
        </p:nvPicPr>
        <p:blipFill>
          <a:blip r:embed="rId3">
            <a:alphaModFix/>
          </a:blip>
          <a:stretch>
            <a:fillRect/>
          </a:stretch>
        </p:blipFill>
        <p:spPr>
          <a:xfrm>
            <a:off x="1378834" y="618568"/>
            <a:ext cx="8905433" cy="5725033"/>
          </a:xfrm>
          <a:prstGeom prst="rect">
            <a:avLst/>
          </a:prstGeom>
          <a:noFill/>
          <a:ln>
            <a:noFill/>
          </a:ln>
        </p:spPr>
      </p:pic>
      <p:sp>
        <p:nvSpPr>
          <p:cNvPr id="2" name="CuadroTexto 1">
            <a:extLst>
              <a:ext uri="{FF2B5EF4-FFF2-40B4-BE49-F238E27FC236}">
                <a16:creationId xmlns:a16="http://schemas.microsoft.com/office/drawing/2014/main" id="{A4F1DE60-F615-2CCC-A070-7E45E261D467}"/>
              </a:ext>
            </a:extLst>
          </p:cNvPr>
          <p:cNvSpPr txBox="1"/>
          <p:nvPr/>
        </p:nvSpPr>
        <p:spPr>
          <a:xfrm>
            <a:off x="9421586" y="2490107"/>
            <a:ext cx="2877506" cy="4247317"/>
          </a:xfrm>
          <a:prstGeom prst="rect">
            <a:avLst/>
          </a:prstGeom>
          <a:noFill/>
        </p:spPr>
        <p:txBody>
          <a:bodyPr wrap="square" rtlCol="0">
            <a:spAutoFit/>
          </a:bodyPr>
          <a:lstStyle/>
          <a:p>
            <a:r>
              <a:rPr lang="es-ES" dirty="0"/>
              <a:t>Donde aumenta el color azul, hay más polarización. Donde aumenta el rojo, hay más problemáticas institucionales. Donde aumenta el amarillo, hay más quiebre y crisis Los presidentes de Chile quedan aquí radiografiados mostrando de qué están hechos. Son hijos del eje político tradicional o de la crisis, o son hijos del debate institucional y el modo de ejercer liderazgo. </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p:cNvGrpSpPr/>
          <p:nvPr/>
        </p:nvGrpSpPr>
        <p:grpSpPr>
          <a:xfrm>
            <a:off x="1589" y="-1700"/>
            <a:ext cx="12188825" cy="6858809"/>
            <a:chOff x="1589" y="-1700"/>
            <a:chExt cx="12188825" cy="6858809"/>
          </a:xfrm>
        </p:grpSpPr>
        <p:sp>
          <p:nvSpPr>
            <p:cNvPr id="5" name="Rectángulo 4"/>
            <p:cNvSpPr/>
            <p:nvPr/>
          </p:nvSpPr>
          <p:spPr>
            <a:xfrm>
              <a:off x="325522" y="127143"/>
              <a:ext cx="11864892" cy="65908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5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Teníamos pendiente la explicación sobre Piñera</a:t>
              </a:r>
              <a:endParaRPr kumimoji="0" lang="es-CL" sz="5400" b="1" i="0" u="none" strike="noStrike" kern="1200" cap="none" spc="0" normalizeH="0" baseline="0" noProof="0" dirty="0">
                <a:ln>
                  <a:noFill/>
                </a:ln>
                <a:solidFill>
                  <a:srgbClr val="ED7431"/>
                </a:solidFill>
                <a:effectLst/>
                <a:uLnTx/>
                <a:uFillTx/>
                <a:latin typeface="Arial" panose="020B0604020202020204" pitchFamily="34" charset="0"/>
                <a:ea typeface="+mn-ea"/>
                <a:cs typeface="Arial" panose="020B0604020202020204" pitchFamily="34" charset="0"/>
              </a:endParaRPr>
            </a:p>
          </p:txBody>
        </p:sp>
        <p:pic>
          <p:nvPicPr>
            <p:cNvPr id="6" name="Imagen 5"/>
            <p:cNvPicPr>
              <a:picLocks noChangeAspect="1"/>
            </p:cNvPicPr>
            <p:nvPr/>
          </p:nvPicPr>
          <p:blipFill>
            <a:blip r:embed="rId2"/>
            <a:stretch>
              <a:fillRect/>
            </a:stretch>
          </p:blipFill>
          <p:spPr>
            <a:xfrm>
              <a:off x="11173424" y="5830956"/>
              <a:ext cx="1016990" cy="1026153"/>
            </a:xfrm>
            <a:prstGeom prst="rect">
              <a:avLst/>
            </a:prstGeom>
          </p:spPr>
        </p:pic>
        <p:pic>
          <p:nvPicPr>
            <p:cNvPr id="7" name="Imagen 6"/>
            <p:cNvPicPr>
              <a:picLocks noChangeAspect="1"/>
            </p:cNvPicPr>
            <p:nvPr/>
          </p:nvPicPr>
          <p:blipFill>
            <a:blip r:embed="rId3"/>
            <a:stretch>
              <a:fillRect/>
            </a:stretch>
          </p:blipFill>
          <p:spPr>
            <a:xfrm>
              <a:off x="11491389" y="6403422"/>
              <a:ext cx="589875" cy="274828"/>
            </a:xfrm>
            <a:prstGeom prst="rect">
              <a:avLst/>
            </a:prstGeom>
          </p:spPr>
        </p:pic>
        <p:pic>
          <p:nvPicPr>
            <p:cNvPr id="8" name="Imagen 7"/>
            <p:cNvPicPr>
              <a:picLocks noChangeAspect="1"/>
            </p:cNvPicPr>
            <p:nvPr/>
          </p:nvPicPr>
          <p:blipFill>
            <a:blip r:embed="rId4"/>
            <a:stretch>
              <a:fillRect/>
            </a:stretch>
          </p:blipFill>
          <p:spPr>
            <a:xfrm>
              <a:off x="1589" y="-1700"/>
              <a:ext cx="150959" cy="6858808"/>
            </a:xfrm>
            <a:prstGeom prst="rect">
              <a:avLst/>
            </a:prstGeom>
          </p:spPr>
        </p:pic>
      </p:grpSp>
      <p:pic>
        <p:nvPicPr>
          <p:cNvPr id="10" name="Imagen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19405" y="0"/>
            <a:ext cx="1471006" cy="1342663"/>
          </a:xfrm>
          <a:prstGeom prst="rect">
            <a:avLst/>
          </a:prstGeom>
        </p:spPr>
      </p:pic>
    </p:spTree>
    <p:extLst>
      <p:ext uri="{BB962C8B-B14F-4D97-AF65-F5344CB8AC3E}">
        <p14:creationId xmlns:p14="http://schemas.microsoft.com/office/powerpoint/2010/main" val="1897614000"/>
      </p:ext>
    </p:extLst>
  </p:cSld>
  <p:clrMapOvr>
    <a:masterClrMapping/>
  </p:clrMapOvr>
  <p:transition spd="slow">
    <p:push dir="u"/>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6F8276-A16F-316C-C548-8520EC5F1FDB}"/>
              </a:ext>
            </a:extLst>
          </p:cNvPr>
          <p:cNvSpPr>
            <a:spLocks noGrp="1"/>
          </p:cNvSpPr>
          <p:nvPr>
            <p:ph type="title"/>
          </p:nvPr>
        </p:nvSpPr>
        <p:spPr/>
        <p:txBody>
          <a:bodyPr>
            <a:normAutofit fontScale="90000"/>
          </a:bodyPr>
          <a:lstStyle/>
          <a:p>
            <a:r>
              <a:rPr lang="es-ES" dirty="0"/>
              <a:t>Recordemos esto</a:t>
            </a:r>
          </a:p>
        </p:txBody>
      </p:sp>
      <p:pic>
        <p:nvPicPr>
          <p:cNvPr id="5" name="Imagen 4">
            <a:extLst>
              <a:ext uri="{FF2B5EF4-FFF2-40B4-BE49-F238E27FC236}">
                <a16:creationId xmlns:a16="http://schemas.microsoft.com/office/drawing/2014/main" id="{A6DC29FD-249D-3630-ADE5-99C3F5053239}"/>
              </a:ext>
            </a:extLst>
          </p:cNvPr>
          <p:cNvPicPr>
            <a:picLocks noChangeAspect="1"/>
          </p:cNvPicPr>
          <p:nvPr/>
        </p:nvPicPr>
        <p:blipFill>
          <a:blip r:embed="rId2"/>
          <a:stretch>
            <a:fillRect/>
          </a:stretch>
        </p:blipFill>
        <p:spPr>
          <a:xfrm>
            <a:off x="415600" y="1685210"/>
            <a:ext cx="4757762" cy="2418172"/>
          </a:xfrm>
          <a:prstGeom prst="rect">
            <a:avLst/>
          </a:prstGeom>
        </p:spPr>
      </p:pic>
      <p:sp>
        <p:nvSpPr>
          <p:cNvPr id="6" name="Título 1">
            <a:extLst>
              <a:ext uri="{FF2B5EF4-FFF2-40B4-BE49-F238E27FC236}">
                <a16:creationId xmlns:a16="http://schemas.microsoft.com/office/drawing/2014/main" id="{853B2658-2D6E-4EA7-8D74-2AA2FD9307B7}"/>
              </a:ext>
            </a:extLst>
          </p:cNvPr>
          <p:cNvSpPr txBox="1">
            <a:spLocks/>
          </p:cNvSpPr>
          <p:nvPr/>
        </p:nvSpPr>
        <p:spPr>
          <a:xfrm>
            <a:off x="254961" y="4493982"/>
            <a:ext cx="5495050" cy="763600"/>
          </a:xfrm>
          <a:prstGeom prst="rect">
            <a:avLst/>
          </a:prstGeom>
        </p:spPr>
        <p:txBody>
          <a:bodyPr spcFirstLastPara="1" vert="horz" wrap="square" lIns="91425" tIns="91425" rIns="91425" bIns="91425" rtlCol="0" anchor="t" anchorCtr="0">
            <a:normAutofit fontScale="82500" lnSpcReduction="10000"/>
          </a:bodyPr>
          <a:lstStyle>
            <a:lvl1pPr lvl="0" algn="l" defTabSz="914400" rtl="0" eaLnBrk="1" latinLnBrk="0" hangingPunct="1">
              <a:lnSpc>
                <a:spcPct val="90000"/>
              </a:lnSpc>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s-ES" dirty="0"/>
              <a:t>Y también recordemos esto</a:t>
            </a:r>
          </a:p>
        </p:txBody>
      </p:sp>
      <p:pic>
        <p:nvPicPr>
          <p:cNvPr id="8" name="Imagen 7">
            <a:extLst>
              <a:ext uri="{FF2B5EF4-FFF2-40B4-BE49-F238E27FC236}">
                <a16:creationId xmlns:a16="http://schemas.microsoft.com/office/drawing/2014/main" id="{3A3F98BC-84A3-5085-6282-EA149DD76ABE}"/>
              </a:ext>
            </a:extLst>
          </p:cNvPr>
          <p:cNvPicPr>
            <a:picLocks noChangeAspect="1"/>
          </p:cNvPicPr>
          <p:nvPr/>
        </p:nvPicPr>
        <p:blipFill>
          <a:blip r:embed="rId3"/>
          <a:stretch>
            <a:fillRect/>
          </a:stretch>
        </p:blipFill>
        <p:spPr>
          <a:xfrm>
            <a:off x="5947719" y="3341522"/>
            <a:ext cx="5960647" cy="3516478"/>
          </a:xfrm>
          <a:prstGeom prst="rect">
            <a:avLst/>
          </a:prstGeom>
        </p:spPr>
      </p:pic>
      <p:sp>
        <p:nvSpPr>
          <p:cNvPr id="9" name="Rectángulo 8">
            <a:extLst>
              <a:ext uri="{FF2B5EF4-FFF2-40B4-BE49-F238E27FC236}">
                <a16:creationId xmlns:a16="http://schemas.microsoft.com/office/drawing/2014/main" id="{B54FC161-70B7-C0E8-79C7-75E15FF20613}"/>
              </a:ext>
            </a:extLst>
          </p:cNvPr>
          <p:cNvSpPr/>
          <p:nvPr/>
        </p:nvSpPr>
        <p:spPr>
          <a:xfrm>
            <a:off x="9382897" y="5257582"/>
            <a:ext cx="2554142" cy="27824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1" name="Imagen 10">
            <a:extLst>
              <a:ext uri="{FF2B5EF4-FFF2-40B4-BE49-F238E27FC236}">
                <a16:creationId xmlns:a16="http://schemas.microsoft.com/office/drawing/2014/main" id="{B7E92D95-616B-9DD1-8B8F-6CD91101F105}"/>
              </a:ext>
            </a:extLst>
          </p:cNvPr>
          <p:cNvPicPr>
            <a:picLocks noChangeAspect="1"/>
          </p:cNvPicPr>
          <p:nvPr/>
        </p:nvPicPr>
        <p:blipFill>
          <a:blip r:embed="rId4"/>
          <a:stretch>
            <a:fillRect/>
          </a:stretch>
        </p:blipFill>
        <p:spPr>
          <a:xfrm>
            <a:off x="7823080" y="454348"/>
            <a:ext cx="4298681" cy="2887174"/>
          </a:xfrm>
          <a:prstGeom prst="rect">
            <a:avLst/>
          </a:prstGeom>
        </p:spPr>
      </p:pic>
      <mc:AlternateContent xmlns:mc="http://schemas.openxmlformats.org/markup-compatibility/2006">
        <mc:Choice xmlns:p14="http://schemas.microsoft.com/office/powerpoint/2010/main" Requires="p14">
          <p:contentPart p14:bwMode="auto" r:id="rId5">
            <p14:nvContentPartPr>
              <p14:cNvPr id="12" name="Entrada de lápiz 11">
                <a:extLst>
                  <a:ext uri="{FF2B5EF4-FFF2-40B4-BE49-F238E27FC236}">
                    <a16:creationId xmlns:a16="http://schemas.microsoft.com/office/drawing/2014/main" id="{7AE4A871-8BF8-7FB9-D9D2-F1E702A6141A}"/>
                  </a:ext>
                </a:extLst>
              </p14:cNvPr>
              <p14:cNvContentPartPr/>
              <p14:nvPr/>
            </p14:nvContentPartPr>
            <p14:xfrm>
              <a:off x="8097623" y="1721280"/>
              <a:ext cx="3763800" cy="199080"/>
            </p14:xfrm>
          </p:contentPart>
        </mc:Choice>
        <mc:Fallback>
          <p:pic>
            <p:nvPicPr>
              <p:cNvPr id="12" name="Entrada de lápiz 11">
                <a:extLst>
                  <a:ext uri="{FF2B5EF4-FFF2-40B4-BE49-F238E27FC236}">
                    <a16:creationId xmlns:a16="http://schemas.microsoft.com/office/drawing/2014/main" id="{7AE4A871-8BF8-7FB9-D9D2-F1E702A6141A}"/>
                  </a:ext>
                </a:extLst>
              </p:cNvPr>
              <p:cNvPicPr/>
              <p:nvPr/>
            </p:nvPicPr>
            <p:blipFill>
              <a:blip r:embed="rId6"/>
              <a:stretch>
                <a:fillRect/>
              </a:stretch>
            </p:blipFill>
            <p:spPr>
              <a:xfrm>
                <a:off x="8007983" y="1541640"/>
                <a:ext cx="3943440" cy="558720"/>
              </a:xfrm>
              <a:prstGeom prst="rect">
                <a:avLst/>
              </a:prstGeom>
            </p:spPr>
          </p:pic>
        </mc:Fallback>
      </mc:AlternateContent>
      <p:cxnSp>
        <p:nvCxnSpPr>
          <p:cNvPr id="14" name="Conector recto de flecha 13">
            <a:extLst>
              <a:ext uri="{FF2B5EF4-FFF2-40B4-BE49-F238E27FC236}">
                <a16:creationId xmlns:a16="http://schemas.microsoft.com/office/drawing/2014/main" id="{116D5586-A6AE-9E82-A240-D625BC3F0E93}"/>
              </a:ext>
            </a:extLst>
          </p:cNvPr>
          <p:cNvCxnSpPr/>
          <p:nvPr/>
        </p:nvCxnSpPr>
        <p:spPr>
          <a:xfrm flipH="1" flipV="1">
            <a:off x="10058400" y="2866768"/>
            <a:ext cx="626076" cy="138395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767413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AFA05F-AB7D-34AC-A186-9BAC4E8106BF}"/>
              </a:ext>
            </a:extLst>
          </p:cNvPr>
          <p:cNvSpPr>
            <a:spLocks noGrp="1"/>
          </p:cNvSpPr>
          <p:nvPr>
            <p:ph type="title"/>
          </p:nvPr>
        </p:nvSpPr>
        <p:spPr/>
        <p:txBody>
          <a:bodyPr>
            <a:normAutofit fontScale="90000"/>
          </a:bodyPr>
          <a:lstStyle/>
          <a:p>
            <a:endParaRPr lang="es-ES"/>
          </a:p>
        </p:txBody>
      </p:sp>
      <p:sp>
        <p:nvSpPr>
          <p:cNvPr id="3" name="Marcador de texto 2">
            <a:extLst>
              <a:ext uri="{FF2B5EF4-FFF2-40B4-BE49-F238E27FC236}">
                <a16:creationId xmlns:a16="http://schemas.microsoft.com/office/drawing/2014/main" id="{E5C2EEC2-25F5-9ABE-AA52-7E0EB2FAE76B}"/>
              </a:ext>
            </a:extLst>
          </p:cNvPr>
          <p:cNvSpPr>
            <a:spLocks noGrp="1"/>
          </p:cNvSpPr>
          <p:nvPr>
            <p:ph type="body" idx="1"/>
          </p:nvPr>
        </p:nvSpPr>
        <p:spPr>
          <a:xfrm>
            <a:off x="415600" y="1536633"/>
            <a:ext cx="11360800" cy="4987992"/>
          </a:xfrm>
        </p:spPr>
        <p:txBody>
          <a:bodyPr>
            <a:normAutofit fontScale="92500" lnSpcReduction="20000"/>
          </a:bodyPr>
          <a:lstStyle/>
          <a:p>
            <a:r>
              <a:rPr lang="es-ES" dirty="0"/>
              <a:t>El surgimiento del tercer factor en diciembre constituye un evento estructural de alta significación, pues coincide temporalmente con el salto en la evaluación de Sebastián Piñera (la que no encuentra explicación robusta en las variables tradicionales del cuestionario). </a:t>
            </a:r>
          </a:p>
          <a:p>
            <a:endParaRPr lang="es-ES" dirty="0"/>
          </a:p>
          <a:p>
            <a:r>
              <a:rPr lang="es-ES" dirty="0"/>
              <a:t>En diciembre el sistema pasa por primera vez a tres dimensiones (F1=32%, F2=24%, F3=18%), y en febrero el nuevo eje no sólo persiste sino que aumenta su peso explicativo (F1=32%, F2=23%, F3=21%), lo que indica consolidación y no mera anomalía estadística. </a:t>
            </a:r>
          </a:p>
          <a:p>
            <a:endParaRPr lang="es-ES" dirty="0"/>
          </a:p>
          <a:p>
            <a:r>
              <a:rPr lang="es-ES" dirty="0"/>
              <a:t>Este Factor 3 contrapone con claridad a Piñera y figuras asociadas a mando operativo y control ejecutivo frente a liderazgos identificados con proyectos transformadores (Piñera versus </a:t>
            </a:r>
            <a:r>
              <a:rPr lang="es-ES" dirty="0" err="1"/>
              <a:t>Boric</a:t>
            </a:r>
            <a:r>
              <a:rPr lang="es-ES" dirty="0"/>
              <a:t>, Allende, Jara por ejemplo), y lo decisivo es que Piñera, en el marco de ese quiebre histórico, aparece fortalecido y alcanza un máximo histórico (media 5,2 de nota), tras años en que su figura aparecía erosionada por el estallido y la crisis institucional. </a:t>
            </a:r>
          </a:p>
          <a:p>
            <a:endParaRPr lang="es-ES" dirty="0"/>
          </a:p>
        </p:txBody>
      </p:sp>
    </p:spTree>
    <p:extLst>
      <p:ext uri="{BB962C8B-B14F-4D97-AF65-F5344CB8AC3E}">
        <p14:creationId xmlns:p14="http://schemas.microsoft.com/office/powerpoint/2010/main" val="2327897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E5C2EEC2-25F5-9ABE-AA52-7E0EB2FAE76B}"/>
              </a:ext>
            </a:extLst>
          </p:cNvPr>
          <p:cNvSpPr>
            <a:spLocks noGrp="1"/>
          </p:cNvSpPr>
          <p:nvPr>
            <p:ph type="body" idx="1"/>
          </p:nvPr>
        </p:nvSpPr>
        <p:spPr>
          <a:xfrm>
            <a:off x="131805" y="955590"/>
            <a:ext cx="11644595" cy="5902410"/>
          </a:xfrm>
        </p:spPr>
        <p:txBody>
          <a:bodyPr>
            <a:normAutofit/>
          </a:bodyPr>
          <a:lstStyle/>
          <a:p>
            <a:endParaRPr lang="es-ES" sz="1800" dirty="0"/>
          </a:p>
          <a:p>
            <a:r>
              <a:rPr lang="es-ES" sz="1800" dirty="0"/>
              <a:t>El factor 3 parece estar asociado al problema de conducción operativa del Estado; en ese contexto, el surgimiento del discurso de “gobierno de emergencia” y la normalización de la crisis como condición prolongada activan una demanda latente por mando ejecutivo más que por transformación estructural. Así, el Factor 3 no mide simplemente crisis o quiebre histórico, sino la distinción entre capacidad de control versus proyecto transformador desbocado. Este encuadre es el que  daña especialmente a figuras de la izquierda refundacional que quedan ubicadas en el polo negativo del eje (</a:t>
            </a:r>
            <a:r>
              <a:rPr lang="es-ES" sz="1800" dirty="0" err="1"/>
              <a:t>Boric</a:t>
            </a:r>
            <a:r>
              <a:rPr lang="es-ES" sz="1800" dirty="0"/>
              <a:t>=-0,42; Allende=-0,44), mientras Piñera se resignifica no como presidente político del período del estallido, sino como símbolo de eficacia ejecutiva y orden funcional. </a:t>
            </a:r>
          </a:p>
          <a:p>
            <a:endParaRPr lang="es-ES" sz="1800" dirty="0"/>
          </a:p>
          <a:p>
            <a:r>
              <a:rPr lang="es-ES" sz="1800" dirty="0"/>
              <a:t>En síntesis, la aparición y consolidación del tercer factor revela un pliegue estructural del sistema: el espacio político chileno deja de organizarse únicamente en ideología (32%) e institucionalismo (24→23%) y añade una dimensión ejecutiva en expansión (18→21%), cuyo pilar simbólico es Piñera, y cuya dinámica puede estar impulsando un desplazamiento desde la polarización transformadora hacia una polarización entre mando y proyecto, con efectos directos en la reconfiguración del conflicto político contemporáneo.</a:t>
            </a:r>
          </a:p>
          <a:p>
            <a:endParaRPr lang="es-ES" sz="1800" dirty="0"/>
          </a:p>
          <a:p>
            <a:r>
              <a:rPr lang="es-ES" sz="1800" dirty="0"/>
              <a:t>En síntesis, la aparición y consolidación del tercer factor revela un pliegue estructural del sistema: el espacio político chileno deja de organizarse únicamente en ideología (32%) e institucionalismo (24→23%) y añade una dimensión ejecutiva en expansión (18→21%), cuyo pilar simbólico es Piñera, y cuya dinámica puede estar impulsando un desplazamiento desde la polarización transformadora hacia una polarización entre mando y proyecto, con efectos directos en la reconfiguración del conflicto político contemporáneo.</a:t>
            </a:r>
          </a:p>
        </p:txBody>
      </p:sp>
    </p:spTree>
    <p:extLst>
      <p:ext uri="{BB962C8B-B14F-4D97-AF65-F5344CB8AC3E}">
        <p14:creationId xmlns:p14="http://schemas.microsoft.com/office/powerpoint/2010/main" val="56465786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5490A6-6450-003F-CD86-F3B05A11DF94}"/>
              </a:ext>
            </a:extLst>
          </p:cNvPr>
          <p:cNvSpPr>
            <a:spLocks noGrp="1"/>
          </p:cNvSpPr>
          <p:nvPr>
            <p:ph type="title"/>
          </p:nvPr>
        </p:nvSpPr>
        <p:spPr/>
        <p:txBody>
          <a:bodyPr>
            <a:normAutofit fontScale="90000"/>
          </a:bodyPr>
          <a:lstStyle/>
          <a:p>
            <a:endParaRPr lang="es-ES"/>
          </a:p>
        </p:txBody>
      </p:sp>
      <p:sp>
        <p:nvSpPr>
          <p:cNvPr id="3" name="Marcador de texto 2">
            <a:extLst>
              <a:ext uri="{FF2B5EF4-FFF2-40B4-BE49-F238E27FC236}">
                <a16:creationId xmlns:a16="http://schemas.microsoft.com/office/drawing/2014/main" id="{17086C17-3AA8-747F-9217-5B1CAA731EF8}"/>
              </a:ext>
            </a:extLst>
          </p:cNvPr>
          <p:cNvSpPr>
            <a:spLocks noGrp="1"/>
          </p:cNvSpPr>
          <p:nvPr>
            <p:ph type="body" idx="1"/>
          </p:nvPr>
        </p:nvSpPr>
        <p:spPr>
          <a:xfrm>
            <a:off x="415600" y="2347783"/>
            <a:ext cx="11360800" cy="3744049"/>
          </a:xfrm>
        </p:spPr>
        <p:txBody>
          <a:bodyPr/>
          <a:lstStyle/>
          <a:p>
            <a:r>
              <a:rPr lang="es-ES" dirty="0"/>
              <a:t>El discurso de “gobierno de emergencia” activa el eje ejecutivo del sistema, pero quien termina encarnándolo con mayor pureza no es Kast (0,49), sino Piñera (0,89), cuyo liderazgo se resignifica como símbolo de control operativo en crisis prolongada. La emergencia politizada despierta, paradójicamente, la figura del gestor tecnocrático. La crisis deja de buscar confrontación ideológica y empieza a buscar conducción eficaz.</a:t>
            </a:r>
          </a:p>
          <a:p>
            <a:endParaRPr lang="es-ES" dirty="0"/>
          </a:p>
        </p:txBody>
      </p:sp>
    </p:spTree>
    <p:extLst>
      <p:ext uri="{BB962C8B-B14F-4D97-AF65-F5344CB8AC3E}">
        <p14:creationId xmlns:p14="http://schemas.microsoft.com/office/powerpoint/2010/main" val="48609319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p:cNvGrpSpPr/>
          <p:nvPr/>
        </p:nvGrpSpPr>
        <p:grpSpPr>
          <a:xfrm>
            <a:off x="1589" y="-1700"/>
            <a:ext cx="12188825" cy="6858809"/>
            <a:chOff x="1589" y="-1700"/>
            <a:chExt cx="12188825" cy="6858809"/>
          </a:xfrm>
        </p:grpSpPr>
        <p:sp>
          <p:nvSpPr>
            <p:cNvPr id="5" name="Rectángulo 4"/>
            <p:cNvSpPr/>
            <p:nvPr/>
          </p:nvSpPr>
          <p:spPr>
            <a:xfrm>
              <a:off x="325522" y="127143"/>
              <a:ext cx="11864892" cy="65908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5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Y teníamos pendiente a Parisi</a:t>
              </a:r>
              <a:endParaRPr kumimoji="0" lang="es-CL" sz="5400" b="1" i="0" u="none" strike="noStrike" kern="1200" cap="none" spc="0" normalizeH="0" baseline="0" noProof="0" dirty="0">
                <a:ln>
                  <a:noFill/>
                </a:ln>
                <a:solidFill>
                  <a:srgbClr val="ED7431"/>
                </a:solidFill>
                <a:effectLst/>
                <a:uLnTx/>
                <a:uFillTx/>
                <a:latin typeface="Arial" panose="020B0604020202020204" pitchFamily="34" charset="0"/>
                <a:ea typeface="+mn-ea"/>
                <a:cs typeface="Arial" panose="020B0604020202020204" pitchFamily="34" charset="0"/>
              </a:endParaRPr>
            </a:p>
          </p:txBody>
        </p:sp>
        <p:pic>
          <p:nvPicPr>
            <p:cNvPr id="6" name="Imagen 5"/>
            <p:cNvPicPr>
              <a:picLocks noChangeAspect="1"/>
            </p:cNvPicPr>
            <p:nvPr/>
          </p:nvPicPr>
          <p:blipFill>
            <a:blip r:embed="rId2"/>
            <a:stretch>
              <a:fillRect/>
            </a:stretch>
          </p:blipFill>
          <p:spPr>
            <a:xfrm>
              <a:off x="11173424" y="5830956"/>
              <a:ext cx="1016990" cy="1026153"/>
            </a:xfrm>
            <a:prstGeom prst="rect">
              <a:avLst/>
            </a:prstGeom>
          </p:spPr>
        </p:pic>
        <p:pic>
          <p:nvPicPr>
            <p:cNvPr id="7" name="Imagen 6"/>
            <p:cNvPicPr>
              <a:picLocks noChangeAspect="1"/>
            </p:cNvPicPr>
            <p:nvPr/>
          </p:nvPicPr>
          <p:blipFill>
            <a:blip r:embed="rId3"/>
            <a:stretch>
              <a:fillRect/>
            </a:stretch>
          </p:blipFill>
          <p:spPr>
            <a:xfrm>
              <a:off x="11491389" y="6403422"/>
              <a:ext cx="589875" cy="274828"/>
            </a:xfrm>
            <a:prstGeom prst="rect">
              <a:avLst/>
            </a:prstGeom>
          </p:spPr>
        </p:pic>
        <p:pic>
          <p:nvPicPr>
            <p:cNvPr id="8" name="Imagen 7"/>
            <p:cNvPicPr>
              <a:picLocks noChangeAspect="1"/>
            </p:cNvPicPr>
            <p:nvPr/>
          </p:nvPicPr>
          <p:blipFill>
            <a:blip r:embed="rId4"/>
            <a:stretch>
              <a:fillRect/>
            </a:stretch>
          </p:blipFill>
          <p:spPr>
            <a:xfrm>
              <a:off x="1589" y="-1700"/>
              <a:ext cx="150959" cy="6858808"/>
            </a:xfrm>
            <a:prstGeom prst="rect">
              <a:avLst/>
            </a:prstGeom>
          </p:spPr>
        </p:pic>
      </p:grpSp>
      <p:pic>
        <p:nvPicPr>
          <p:cNvPr id="10" name="Imagen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19405" y="0"/>
            <a:ext cx="1471006" cy="1342663"/>
          </a:xfrm>
          <a:prstGeom prst="rect">
            <a:avLst/>
          </a:prstGeom>
        </p:spPr>
      </p:pic>
    </p:spTree>
    <p:extLst>
      <p:ext uri="{BB962C8B-B14F-4D97-AF65-F5344CB8AC3E}">
        <p14:creationId xmlns:p14="http://schemas.microsoft.com/office/powerpoint/2010/main" val="4111707268"/>
      </p:ext>
    </p:extLst>
  </p:cSld>
  <p:clrMapOvr>
    <a:masterClrMapping/>
  </p:clrMapOvr>
  <p:transition spd="slow">
    <p:push dir="u"/>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1933E137-B188-FAE6-20D6-2A5DC7839FCB}"/>
              </a:ext>
            </a:extLst>
          </p:cNvPr>
          <p:cNvSpPr txBox="1"/>
          <p:nvPr/>
        </p:nvSpPr>
        <p:spPr>
          <a:xfrm>
            <a:off x="1178011" y="2248929"/>
            <a:ext cx="9621794" cy="2862322"/>
          </a:xfrm>
          <a:prstGeom prst="rect">
            <a:avLst/>
          </a:prstGeom>
          <a:noFill/>
        </p:spPr>
        <p:txBody>
          <a:bodyPr wrap="square" rtlCol="0">
            <a:spAutoFit/>
          </a:bodyPr>
          <a:lstStyle/>
          <a:p>
            <a:r>
              <a:rPr lang="es-ES" dirty="0"/>
              <a:t>Es decir, el votante de Parisi se constituye por dos grandes grupos. Uno es de objetores de la izquierda y la derecha (“ni facho ni </a:t>
            </a:r>
            <a:r>
              <a:rPr lang="es-ES" dirty="0" err="1"/>
              <a:t>comunacho</a:t>
            </a:r>
            <a:r>
              <a:rPr lang="es-ES" dirty="0"/>
              <a:t>”) y el otro es un elector de un segmento desanclado del clivaje histórico izquierda-derecha, menos estructurado por la memoria política del conflicto y más orientado hacia una expectativa de avance económico. </a:t>
            </a:r>
          </a:p>
          <a:p>
            <a:endParaRPr lang="es-ES" dirty="0"/>
          </a:p>
          <a:p>
            <a:r>
              <a:rPr lang="es-ES" dirty="0"/>
              <a:t>Su eje político no se parece en nada al eje izquierda/derecha. No organiza su evaluación en torno al eje Allende–Pinochet (ni le importa el golpe). Es un espacio político menos doctrinario y más pragmático, donde la ideología existe pero no ordena todo el mapa mental.</a:t>
            </a:r>
          </a:p>
          <a:p>
            <a:endParaRPr lang="es-ES" dirty="0"/>
          </a:p>
          <a:p>
            <a:endParaRPr lang="es-ES" dirty="0"/>
          </a:p>
        </p:txBody>
      </p:sp>
    </p:spTree>
    <p:extLst>
      <p:ext uri="{BB962C8B-B14F-4D97-AF65-F5344CB8AC3E}">
        <p14:creationId xmlns:p14="http://schemas.microsoft.com/office/powerpoint/2010/main" val="73543270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1933E137-B188-FAE6-20D6-2A5DC7839FCB}"/>
              </a:ext>
            </a:extLst>
          </p:cNvPr>
          <p:cNvSpPr txBox="1"/>
          <p:nvPr/>
        </p:nvSpPr>
        <p:spPr>
          <a:xfrm>
            <a:off x="1178011" y="1433386"/>
            <a:ext cx="9621794" cy="5355312"/>
          </a:xfrm>
          <a:prstGeom prst="rect">
            <a:avLst/>
          </a:prstGeom>
          <a:noFill/>
        </p:spPr>
        <p:txBody>
          <a:bodyPr wrap="square" rtlCol="0">
            <a:spAutoFit/>
          </a:bodyPr>
          <a:lstStyle/>
          <a:p>
            <a:endParaRPr lang="es-ES" dirty="0"/>
          </a:p>
          <a:p>
            <a:endParaRPr lang="es-ES" dirty="0"/>
          </a:p>
          <a:p>
            <a:r>
              <a:rPr lang="es-ES" dirty="0"/>
              <a:t>En términos empíricos, su perfil se define por una clara orientación valórica hacia el cambio, combinada con una composición generacional específica y una leve inclinación hacia la derecha no extrema. Los principales rasgos cuantitativos son:</a:t>
            </a:r>
          </a:p>
          <a:p>
            <a:endParaRPr lang="es-ES" dirty="0"/>
          </a:p>
          <a:p>
            <a:endParaRPr lang="es-ES" dirty="0"/>
          </a:p>
          <a:p>
            <a:pPr>
              <a:buFont typeface="Arial" panose="020B0604020202020204" pitchFamily="34" charset="0"/>
              <a:buChar char="•"/>
            </a:pPr>
            <a:r>
              <a:rPr lang="es-ES" b="1" dirty="0"/>
              <a:t>Progreso:</a:t>
            </a:r>
            <a:r>
              <a:rPr lang="es-ES" dirty="0"/>
              <a:t> 46,9% (vs 33% en la muestra total)</a:t>
            </a:r>
          </a:p>
          <a:p>
            <a:pPr>
              <a:buFont typeface="Arial" panose="020B0604020202020204" pitchFamily="34" charset="0"/>
              <a:buChar char="•"/>
            </a:pPr>
            <a:r>
              <a:rPr lang="es-ES" b="1" dirty="0"/>
              <a:t>Igualdad:</a:t>
            </a:r>
            <a:r>
              <a:rPr lang="es-ES" dirty="0"/>
              <a:t> 15,5% (vs 24%)</a:t>
            </a:r>
          </a:p>
          <a:p>
            <a:pPr>
              <a:buFont typeface="Arial" panose="020B0604020202020204" pitchFamily="34" charset="0"/>
              <a:buChar char="•"/>
            </a:pPr>
            <a:r>
              <a:rPr lang="es-ES" b="1" dirty="0"/>
              <a:t>Libertad:</a:t>
            </a:r>
            <a:r>
              <a:rPr lang="es-ES" dirty="0"/>
              <a:t> 19,0% (vs 21%)</a:t>
            </a:r>
          </a:p>
          <a:p>
            <a:pPr>
              <a:buFont typeface="Arial" panose="020B0604020202020204" pitchFamily="34" charset="0"/>
              <a:buChar char="•"/>
            </a:pPr>
            <a:r>
              <a:rPr lang="es-ES" b="1" dirty="0"/>
              <a:t>Orden:</a:t>
            </a:r>
            <a:r>
              <a:rPr lang="es-ES" dirty="0"/>
              <a:t> 18,7% (vs 22%)</a:t>
            </a:r>
          </a:p>
          <a:p>
            <a:pPr>
              <a:buFont typeface="Arial" panose="020B0604020202020204" pitchFamily="34" charset="0"/>
              <a:buChar char="•"/>
            </a:pPr>
            <a:r>
              <a:rPr lang="es-ES" b="1" dirty="0"/>
              <a:t>Posición ideológica promedio:</a:t>
            </a:r>
            <a:r>
              <a:rPr lang="es-ES" dirty="0"/>
              <a:t> ≈ 9 en escala 1–15 (ligeramente a la derecha)</a:t>
            </a:r>
          </a:p>
          <a:p>
            <a:pPr>
              <a:buFont typeface="Arial" panose="020B0604020202020204" pitchFamily="34" charset="0"/>
              <a:buChar char="•"/>
            </a:pPr>
            <a:r>
              <a:rPr lang="es-ES" b="1" dirty="0"/>
              <a:t>Edad:</a:t>
            </a:r>
            <a:r>
              <a:rPr lang="es-ES" dirty="0"/>
              <a:t> sobrerrepresentación alta en tramos jóvenes</a:t>
            </a:r>
          </a:p>
          <a:p>
            <a:pPr>
              <a:buFont typeface="Arial" panose="020B0604020202020204" pitchFamily="34" charset="0"/>
              <a:buChar char="•"/>
            </a:pPr>
            <a:r>
              <a:rPr lang="es-ES" b="1" dirty="0"/>
              <a:t>NSE:</a:t>
            </a:r>
            <a:r>
              <a:rPr lang="es-ES" dirty="0"/>
              <a:t> mayor presencia en estratos medio-altos de regiones y bajos a la vez, menor en clase media. Parece necesario explorar aspectos de </a:t>
            </a:r>
            <a:r>
              <a:rPr lang="es-ES" dirty="0" err="1"/>
              <a:t>aspiracionalidad</a:t>
            </a:r>
            <a:r>
              <a:rPr lang="es-ES" dirty="0"/>
              <a:t>. </a:t>
            </a:r>
          </a:p>
          <a:p>
            <a:pPr>
              <a:buFont typeface="Arial" panose="020B0604020202020204" pitchFamily="34" charset="0"/>
              <a:buChar char="•"/>
            </a:pPr>
            <a:endParaRPr lang="es-ES" dirty="0"/>
          </a:p>
          <a:p>
            <a:r>
              <a:rPr lang="es-ES" dirty="0"/>
              <a:t>En conjunto, este electorado no busca restauración ni confrontación ideológica, sino avance y mejora, con un enfoque más instrumental que doctrinario.</a:t>
            </a:r>
          </a:p>
          <a:p>
            <a:endParaRPr lang="es-ES" dirty="0"/>
          </a:p>
        </p:txBody>
      </p:sp>
    </p:spTree>
    <p:extLst>
      <p:ext uri="{BB962C8B-B14F-4D97-AF65-F5344CB8AC3E}">
        <p14:creationId xmlns:p14="http://schemas.microsoft.com/office/powerpoint/2010/main" val="23676881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p:cNvGrpSpPr/>
          <p:nvPr/>
        </p:nvGrpSpPr>
        <p:grpSpPr>
          <a:xfrm>
            <a:off x="1589" y="-1700"/>
            <a:ext cx="12188825" cy="6858809"/>
            <a:chOff x="1589" y="-1700"/>
            <a:chExt cx="12188825" cy="6858809"/>
          </a:xfrm>
        </p:grpSpPr>
        <p:sp>
          <p:nvSpPr>
            <p:cNvPr id="5" name="Rectángulo 4"/>
            <p:cNvSpPr/>
            <p:nvPr/>
          </p:nvSpPr>
          <p:spPr>
            <a:xfrm>
              <a:off x="325522" y="127143"/>
              <a:ext cx="11864892" cy="65908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s-CL" sz="5400" b="1" dirty="0">
                  <a:solidFill>
                    <a:prstClr val="black">
                      <a:lumMod val="65000"/>
                      <a:lumOff val="35000"/>
                    </a:prstClr>
                  </a:solidFill>
                  <a:latin typeface="Arial" panose="020B0604020202020204" pitchFamily="34" charset="0"/>
                  <a:cs typeface="Arial" panose="020B0604020202020204" pitchFamily="34" charset="0"/>
                </a:rPr>
                <a:t>Componentes principales</a:t>
              </a:r>
            </a:p>
            <a:p>
              <a:pPr marL="0" marR="0" lvl="0" indent="0" algn="ctr" defTabSz="914400" rtl="0" eaLnBrk="1" fontAlgn="auto" latinLnBrk="0" hangingPunct="1">
                <a:lnSpc>
                  <a:spcPct val="100000"/>
                </a:lnSpc>
                <a:spcBef>
                  <a:spcPts val="0"/>
                </a:spcBef>
                <a:spcAft>
                  <a:spcPts val="0"/>
                </a:spcAft>
                <a:buClrTx/>
                <a:buSzTx/>
                <a:buFontTx/>
                <a:buNone/>
                <a:defRPr/>
              </a:pPr>
              <a:r>
                <a:rPr kumimoji="0" lang="es-CL" sz="5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cs typeface="Arial" panose="020B0604020202020204" pitchFamily="34" charset="0"/>
                </a:rPr>
                <a:t>Diseño </a:t>
              </a:r>
              <a:r>
                <a:rPr lang="es-CL" sz="5400" b="1" dirty="0">
                  <a:solidFill>
                    <a:prstClr val="black">
                      <a:lumMod val="65000"/>
                      <a:lumOff val="35000"/>
                    </a:prstClr>
                  </a:solidFill>
                  <a:latin typeface="Arial" panose="020B0604020202020204" pitchFamily="34" charset="0"/>
                  <a:cs typeface="Arial" panose="020B0604020202020204" pitchFamily="34" charset="0"/>
                </a:rPr>
                <a:t>2</a:t>
              </a:r>
              <a:endParaRPr kumimoji="0" lang="es-CL" sz="5400" b="1" i="0" u="none" strike="noStrike" kern="1200" cap="none" spc="0" normalizeH="0" baseline="0" noProof="0" dirty="0">
                <a:ln>
                  <a:noFill/>
                </a:ln>
                <a:solidFill>
                  <a:srgbClr val="ED7431"/>
                </a:solidFill>
                <a:effectLst/>
                <a:uLnTx/>
                <a:uFillTx/>
                <a:latin typeface="Arial" panose="020B0604020202020204" pitchFamily="34" charset="0"/>
                <a:cs typeface="Arial" panose="020B0604020202020204" pitchFamily="34" charset="0"/>
              </a:endParaRPr>
            </a:p>
          </p:txBody>
        </p:sp>
        <p:pic>
          <p:nvPicPr>
            <p:cNvPr id="6" name="Imagen 5"/>
            <p:cNvPicPr>
              <a:picLocks noChangeAspect="1"/>
            </p:cNvPicPr>
            <p:nvPr/>
          </p:nvPicPr>
          <p:blipFill>
            <a:blip r:embed="rId2"/>
            <a:stretch>
              <a:fillRect/>
            </a:stretch>
          </p:blipFill>
          <p:spPr>
            <a:xfrm>
              <a:off x="11173424" y="5830956"/>
              <a:ext cx="1016990" cy="1026153"/>
            </a:xfrm>
            <a:prstGeom prst="rect">
              <a:avLst/>
            </a:prstGeom>
          </p:spPr>
        </p:pic>
        <p:pic>
          <p:nvPicPr>
            <p:cNvPr id="7" name="Imagen 6"/>
            <p:cNvPicPr>
              <a:picLocks noChangeAspect="1"/>
            </p:cNvPicPr>
            <p:nvPr/>
          </p:nvPicPr>
          <p:blipFill>
            <a:blip r:embed="rId3"/>
            <a:stretch>
              <a:fillRect/>
            </a:stretch>
          </p:blipFill>
          <p:spPr>
            <a:xfrm>
              <a:off x="11491389" y="6403422"/>
              <a:ext cx="589875" cy="274828"/>
            </a:xfrm>
            <a:prstGeom prst="rect">
              <a:avLst/>
            </a:prstGeom>
          </p:spPr>
        </p:pic>
        <p:pic>
          <p:nvPicPr>
            <p:cNvPr id="8" name="Imagen 7"/>
            <p:cNvPicPr>
              <a:picLocks noChangeAspect="1"/>
            </p:cNvPicPr>
            <p:nvPr/>
          </p:nvPicPr>
          <p:blipFill>
            <a:blip r:embed="rId4"/>
            <a:stretch>
              <a:fillRect/>
            </a:stretch>
          </p:blipFill>
          <p:spPr>
            <a:xfrm>
              <a:off x="1589" y="-1700"/>
              <a:ext cx="150959" cy="6858808"/>
            </a:xfrm>
            <a:prstGeom prst="rect">
              <a:avLst/>
            </a:prstGeom>
          </p:spPr>
        </p:pic>
      </p:grpSp>
      <p:pic>
        <p:nvPicPr>
          <p:cNvPr id="10" name="Imagen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19405" y="0"/>
            <a:ext cx="1471006" cy="1342663"/>
          </a:xfrm>
          <a:prstGeom prst="rect">
            <a:avLst/>
          </a:prstGeom>
        </p:spPr>
      </p:pic>
    </p:spTree>
    <p:extLst>
      <p:ext uri="{BB962C8B-B14F-4D97-AF65-F5344CB8AC3E}">
        <p14:creationId xmlns:p14="http://schemas.microsoft.com/office/powerpoint/2010/main" val="3675880024"/>
      </p:ext>
    </p:extLst>
  </p:cSld>
  <p:clrMapOvr>
    <a:masterClrMapping/>
  </p:clrMapOvr>
  <p:transition spd="slow">
    <p:push dir="u"/>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76BF44-230E-9C6D-303D-5DBB5F43DA3F}"/>
              </a:ext>
            </a:extLst>
          </p:cNvPr>
          <p:cNvSpPr>
            <a:spLocks noGrp="1"/>
          </p:cNvSpPr>
          <p:nvPr>
            <p:ph type="title"/>
          </p:nvPr>
        </p:nvSpPr>
        <p:spPr/>
        <p:txBody>
          <a:bodyPr>
            <a:normAutofit fontScale="90000"/>
          </a:bodyPr>
          <a:lstStyle/>
          <a:p>
            <a:endParaRPr lang="es-ES"/>
          </a:p>
        </p:txBody>
      </p:sp>
      <p:sp>
        <p:nvSpPr>
          <p:cNvPr id="3" name="Marcador de texto 2">
            <a:extLst>
              <a:ext uri="{FF2B5EF4-FFF2-40B4-BE49-F238E27FC236}">
                <a16:creationId xmlns:a16="http://schemas.microsoft.com/office/drawing/2014/main" id="{9EEDBE47-4774-D8CA-6254-0263B711A45D}"/>
              </a:ext>
            </a:extLst>
          </p:cNvPr>
          <p:cNvSpPr>
            <a:spLocks noGrp="1"/>
          </p:cNvSpPr>
          <p:nvPr>
            <p:ph type="body" idx="1"/>
          </p:nvPr>
        </p:nvSpPr>
        <p:spPr/>
        <p:txBody>
          <a:bodyPr>
            <a:normAutofit fontScale="62500" lnSpcReduction="20000"/>
          </a:bodyPr>
          <a:lstStyle/>
          <a:p>
            <a:r>
              <a:rPr lang="es-ES" dirty="0"/>
              <a:t>Construimos un mapa de dos ejes que surgen de un procedimiento de reducción dimensional aplicado a los perfiles ideológicos completos (1–15) de cada actor (expresidentes, presidente en ejercicio, presidente electo). Se construyó un vector que describe cómo varía su evaluación según la </a:t>
            </a:r>
            <a:r>
              <a:rPr lang="es-ES" dirty="0" err="1"/>
              <a:t>auto-ubicación</a:t>
            </a:r>
            <a:r>
              <a:rPr lang="es-ES" dirty="0"/>
              <a:t> ideológica de los encuestados. Esos vectores fueron normalizados para aislar la forma geométrica (no el nivel promedio) y luego sometidos a un Análisis de Componentes Principales (PCA), que identifica las direcciones matemáticas que explican la mayor parte de la variación conjunta: el primer componente captura la estructura dominante del sistema y el segundo recoge la variación residual no absorbida por el primero.</a:t>
            </a:r>
          </a:p>
          <a:p>
            <a:endParaRPr lang="es-ES" dirty="0"/>
          </a:p>
          <a:p>
            <a:pPr lvl="1"/>
            <a:r>
              <a:rPr lang="es-ES" dirty="0"/>
              <a:t>El </a:t>
            </a:r>
            <a:r>
              <a:rPr lang="es-ES" b="1" dirty="0"/>
              <a:t>Eje 1 (horizontal)</a:t>
            </a:r>
            <a:r>
              <a:rPr lang="es-ES" dirty="0"/>
              <a:t> es el componente principal dominante. Explica cerca del 80% de la varianza cuando se consideran todos los presidentes y más del 90% cuando se restringe a los polos duros. Geométricamente representa el gradiente ideológico profundo que organiza las evaluaciones: a un extremo se ubican Allende y </a:t>
            </a:r>
            <a:r>
              <a:rPr lang="es-ES" dirty="0" err="1"/>
              <a:t>Boric</a:t>
            </a:r>
            <a:r>
              <a:rPr lang="es-ES" dirty="0"/>
              <a:t>, y al otro Pinochet y Kast (P5). </a:t>
            </a:r>
          </a:p>
          <a:p>
            <a:pPr lvl="1"/>
            <a:endParaRPr lang="es-ES" dirty="0"/>
          </a:p>
          <a:p>
            <a:pPr lvl="1"/>
            <a:r>
              <a:rPr lang="es-ES" dirty="0"/>
              <a:t>El </a:t>
            </a:r>
            <a:r>
              <a:rPr lang="es-ES" b="1" dirty="0"/>
              <a:t>Eje 2 (vertical)</a:t>
            </a:r>
            <a:r>
              <a:rPr lang="es-ES" dirty="0"/>
              <a:t> es el segundo componente, que explica una proporción mucho menor de la varianza (alrededor de 18–20% en el mapa completo y apenas 5% en el subespacio de los cuatro polos). Permite observar que </a:t>
            </a:r>
            <a:r>
              <a:rPr lang="es-ES" dirty="0" err="1"/>
              <a:t>Boric</a:t>
            </a:r>
            <a:r>
              <a:rPr lang="es-ES" dirty="0"/>
              <a:t> y Allende están más alineados linealmente con el eje principal, mientras que Kast y Pinochet presentan una ligera torsión o desviación respecto de esa recta.</a:t>
            </a:r>
          </a:p>
          <a:p>
            <a:endParaRPr lang="es-ES" dirty="0"/>
          </a:p>
          <a:p>
            <a:r>
              <a:rPr lang="es-ES" dirty="0"/>
              <a:t>Ambos no fueron definidos conceptualmente de antemano, sino extraídos matemáticamente a partir de la forma completa de los histogramas, lo que permite afirmar que el plano no impone una interpretación política, sino que traduce la geometría interna de los datos.</a:t>
            </a:r>
          </a:p>
          <a:p>
            <a:endParaRPr lang="es-ES" dirty="0"/>
          </a:p>
        </p:txBody>
      </p:sp>
    </p:spTree>
    <p:extLst>
      <p:ext uri="{BB962C8B-B14F-4D97-AF65-F5344CB8AC3E}">
        <p14:creationId xmlns:p14="http://schemas.microsoft.com/office/powerpoint/2010/main" val="371035851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Imagen 4" descr="Diagrama, Esquemático&#10;&#10;Descripción generada automáticamente">
            <a:extLst>
              <a:ext uri="{FF2B5EF4-FFF2-40B4-BE49-F238E27FC236}">
                <a16:creationId xmlns:a16="http://schemas.microsoft.com/office/drawing/2014/main" id="{C7DC7A4F-2642-7BB2-0729-C27F74FE3CD6}"/>
              </a:ext>
            </a:extLst>
          </p:cNvPr>
          <p:cNvPicPr>
            <a:picLocks noChangeAspect="1"/>
          </p:cNvPicPr>
          <p:nvPr/>
        </p:nvPicPr>
        <p:blipFill>
          <a:blip r:embed="rId2">
            <a:extLst>
              <a:ext uri="{28A0092B-C50C-407E-A947-70E740481C1C}">
                <a14:useLocalDpi xmlns:a14="http://schemas.microsoft.com/office/drawing/2010/main" val="0"/>
              </a:ext>
            </a:extLst>
          </a:blip>
          <a:srcRect t="9074" b="6672"/>
          <a:stretch>
            <a:fillRect/>
          </a:stretch>
        </p:blipFill>
        <p:spPr>
          <a:xfrm>
            <a:off x="20" y="1282"/>
            <a:ext cx="12191980" cy="6856718"/>
          </a:xfrm>
          <a:prstGeom prst="rect">
            <a:avLst/>
          </a:prstGeom>
        </p:spPr>
      </p:pic>
    </p:spTree>
    <p:extLst>
      <p:ext uri="{BB962C8B-B14F-4D97-AF65-F5344CB8AC3E}">
        <p14:creationId xmlns:p14="http://schemas.microsoft.com/office/powerpoint/2010/main" val="171587514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071D5E-5C68-FC88-F47B-3362120A832A}"/>
              </a:ext>
            </a:extLst>
          </p:cNvPr>
          <p:cNvSpPr>
            <a:spLocks noGrp="1"/>
          </p:cNvSpPr>
          <p:nvPr>
            <p:ph type="title"/>
          </p:nvPr>
        </p:nvSpPr>
        <p:spPr/>
        <p:txBody>
          <a:bodyPr>
            <a:normAutofit fontScale="90000"/>
          </a:bodyPr>
          <a:lstStyle/>
          <a:p>
            <a:endParaRPr lang="es-ES"/>
          </a:p>
        </p:txBody>
      </p:sp>
      <p:sp>
        <p:nvSpPr>
          <p:cNvPr id="3" name="Marcador de texto 2">
            <a:extLst>
              <a:ext uri="{FF2B5EF4-FFF2-40B4-BE49-F238E27FC236}">
                <a16:creationId xmlns:a16="http://schemas.microsoft.com/office/drawing/2014/main" id="{0F36728B-9252-E9AF-E308-A3B2957B5B86}"/>
              </a:ext>
            </a:extLst>
          </p:cNvPr>
          <p:cNvSpPr>
            <a:spLocks noGrp="1"/>
          </p:cNvSpPr>
          <p:nvPr>
            <p:ph type="body" idx="1"/>
          </p:nvPr>
        </p:nvSpPr>
        <p:spPr>
          <a:xfrm>
            <a:off x="7968345" y="2390741"/>
            <a:ext cx="3808055" cy="4555200"/>
          </a:xfrm>
        </p:spPr>
        <p:txBody>
          <a:bodyPr>
            <a:normAutofit lnSpcReduction="10000"/>
          </a:bodyPr>
          <a:lstStyle/>
          <a:p>
            <a:pPr marL="152396" indent="0">
              <a:lnSpc>
                <a:spcPct val="127000"/>
              </a:lnSpc>
              <a:buNone/>
            </a:pPr>
            <a:r>
              <a:rPr lang="es-ES" sz="1800" dirty="0"/>
              <a:t>Pres. transición / centro histórico </a:t>
            </a:r>
          </a:p>
          <a:p>
            <a:pPr marL="152396" indent="0">
              <a:lnSpc>
                <a:spcPct val="127000"/>
              </a:lnSpc>
              <a:buNone/>
            </a:pPr>
            <a:r>
              <a:rPr lang="es-ES" sz="1800" dirty="0"/>
              <a:t>Presidentes izquierda </a:t>
            </a:r>
          </a:p>
          <a:p>
            <a:pPr marL="152396" indent="0">
              <a:lnSpc>
                <a:spcPct val="127000"/>
              </a:lnSpc>
              <a:buNone/>
            </a:pPr>
            <a:r>
              <a:rPr lang="es-ES" sz="1800" dirty="0"/>
              <a:t>Modalidad Piñera </a:t>
            </a:r>
          </a:p>
          <a:p>
            <a:pPr marL="152396" indent="0">
              <a:lnSpc>
                <a:spcPct val="127000"/>
              </a:lnSpc>
              <a:buNone/>
            </a:pPr>
            <a:r>
              <a:rPr lang="es-ES" sz="1800" dirty="0"/>
              <a:t>Modalidad Pinochet</a:t>
            </a:r>
          </a:p>
          <a:p>
            <a:pPr marL="152396" indent="0">
              <a:lnSpc>
                <a:spcPct val="127000"/>
              </a:lnSpc>
              <a:buNone/>
            </a:pPr>
            <a:r>
              <a:rPr lang="es-ES" sz="1800" dirty="0"/>
              <a:t>Modalidad Kast</a:t>
            </a:r>
          </a:p>
          <a:p>
            <a:pPr marL="152396" indent="0">
              <a:lnSpc>
                <a:spcPct val="114000"/>
              </a:lnSpc>
              <a:buNone/>
            </a:pPr>
            <a:endParaRPr lang="es-ES" sz="1800" dirty="0"/>
          </a:p>
          <a:p>
            <a:pPr marL="152396" indent="0">
              <a:lnSpc>
                <a:spcPct val="114000"/>
              </a:lnSpc>
              <a:buNone/>
            </a:pPr>
            <a:r>
              <a:rPr lang="es-ES" sz="1800" dirty="0"/>
              <a:t>Los gobiernos de derecha no configuran grupo. La derecha no ha consolidado una doctrina de sus presidentes. Por comenzar el gobierno de Kast veremos si se dirige a alguna de las zonas previas o avanzará a una posición también excéntrica. </a:t>
            </a:r>
          </a:p>
          <a:p>
            <a:pPr marL="152396" indent="0">
              <a:lnSpc>
                <a:spcPct val="114000"/>
              </a:lnSpc>
              <a:buNone/>
            </a:pPr>
            <a:endParaRPr lang="es-ES" sz="1800" dirty="0"/>
          </a:p>
          <a:p>
            <a:pPr marL="152396" indent="0">
              <a:lnSpc>
                <a:spcPct val="114000"/>
              </a:lnSpc>
              <a:buNone/>
            </a:pPr>
            <a:endParaRPr lang="es-ES" sz="1800" dirty="0"/>
          </a:p>
          <a:p>
            <a:pPr marL="152396" indent="0">
              <a:lnSpc>
                <a:spcPct val="114000"/>
              </a:lnSpc>
              <a:buNone/>
            </a:pPr>
            <a:endParaRPr lang="es-ES" sz="1800" dirty="0"/>
          </a:p>
        </p:txBody>
      </p:sp>
      <p:pic>
        <p:nvPicPr>
          <p:cNvPr id="5" name="Imagen 4" descr="Gráfico, Gráfico de dispersión&#10;&#10;Descripción generada automáticamente">
            <a:extLst>
              <a:ext uri="{FF2B5EF4-FFF2-40B4-BE49-F238E27FC236}">
                <a16:creationId xmlns:a16="http://schemas.microsoft.com/office/drawing/2014/main" id="{D91BBC24-2AB7-081D-39E9-B84186E95E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36633"/>
            <a:ext cx="6775717" cy="4160528"/>
          </a:xfrm>
          <a:prstGeom prst="rect">
            <a:avLst/>
          </a:prstGeom>
        </p:spPr>
      </p:pic>
      <p:pic>
        <p:nvPicPr>
          <p:cNvPr id="7" name="Imagen 6">
            <a:extLst>
              <a:ext uri="{FF2B5EF4-FFF2-40B4-BE49-F238E27FC236}">
                <a16:creationId xmlns:a16="http://schemas.microsoft.com/office/drawing/2014/main" id="{70434ACC-9EEC-0919-B805-BADA0C91B5A3}"/>
              </a:ext>
            </a:extLst>
          </p:cNvPr>
          <p:cNvPicPr>
            <a:picLocks noChangeAspect="1"/>
          </p:cNvPicPr>
          <p:nvPr/>
        </p:nvPicPr>
        <p:blipFill>
          <a:blip r:embed="rId3"/>
          <a:stretch>
            <a:fillRect/>
          </a:stretch>
        </p:blipFill>
        <p:spPr>
          <a:xfrm>
            <a:off x="7354390" y="2242972"/>
            <a:ext cx="819264" cy="2372056"/>
          </a:xfrm>
          <a:prstGeom prst="rect">
            <a:avLst/>
          </a:prstGeom>
        </p:spPr>
      </p:pic>
      <p:sp>
        <p:nvSpPr>
          <p:cNvPr id="11" name="Rectángulo 10">
            <a:extLst>
              <a:ext uri="{FF2B5EF4-FFF2-40B4-BE49-F238E27FC236}">
                <a16:creationId xmlns:a16="http://schemas.microsoft.com/office/drawing/2014/main" id="{33A40383-FF8C-3309-D33B-4A940196CBA1}"/>
              </a:ext>
            </a:extLst>
          </p:cNvPr>
          <p:cNvSpPr/>
          <p:nvPr/>
        </p:nvSpPr>
        <p:spPr>
          <a:xfrm>
            <a:off x="2438400" y="1536633"/>
            <a:ext cx="1136822" cy="283929"/>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ES"/>
          </a:p>
        </p:txBody>
      </p:sp>
      <p:sp>
        <p:nvSpPr>
          <p:cNvPr id="12" name="Rectángulo 11">
            <a:extLst>
              <a:ext uri="{FF2B5EF4-FFF2-40B4-BE49-F238E27FC236}">
                <a16:creationId xmlns:a16="http://schemas.microsoft.com/office/drawing/2014/main" id="{E71FEAF4-6C1C-CCA7-E125-7182AB011C75}"/>
              </a:ext>
            </a:extLst>
          </p:cNvPr>
          <p:cNvSpPr/>
          <p:nvPr/>
        </p:nvSpPr>
        <p:spPr>
          <a:xfrm>
            <a:off x="1346881" y="3163610"/>
            <a:ext cx="988541" cy="283929"/>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ES"/>
          </a:p>
        </p:txBody>
      </p:sp>
    </p:spTree>
    <p:extLst>
      <p:ext uri="{BB962C8B-B14F-4D97-AF65-F5344CB8AC3E}">
        <p14:creationId xmlns:p14="http://schemas.microsoft.com/office/powerpoint/2010/main" val="245931167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descr="Un dibujo de una persona&#10;&#10;Descripción generada automáticamente con confianza baja">
            <a:extLst>
              <a:ext uri="{FF2B5EF4-FFF2-40B4-BE49-F238E27FC236}">
                <a16:creationId xmlns:a16="http://schemas.microsoft.com/office/drawing/2014/main" id="{F1F20030-F3C2-3571-A7D6-CF6B85EED8CB}"/>
              </a:ext>
            </a:extLst>
          </p:cNvPr>
          <p:cNvPicPr>
            <a:picLocks noChangeAspect="1"/>
          </p:cNvPicPr>
          <p:nvPr/>
        </p:nvPicPr>
        <p:blipFill>
          <a:blip r:embed="rId2">
            <a:extLst>
              <a:ext uri="{28A0092B-C50C-407E-A947-70E740481C1C}">
                <a14:useLocalDpi xmlns:a14="http://schemas.microsoft.com/office/drawing/2010/main" val="0"/>
              </a:ext>
            </a:extLst>
          </a:blip>
          <a:srcRect r="-1" b="3108"/>
          <a:stretch>
            <a:fillRect/>
          </a:stretch>
        </p:blipFill>
        <p:spPr>
          <a:xfrm>
            <a:off x="20" y="431"/>
            <a:ext cx="8115280" cy="6408311"/>
          </a:xfrm>
          <a:prstGeom prst="rect">
            <a:avLst/>
          </a:prstGeom>
        </p:spPr>
      </p:pic>
      <p:sp>
        <p:nvSpPr>
          <p:cNvPr id="9" name="Content Placeholder 8">
            <a:extLst>
              <a:ext uri="{FF2B5EF4-FFF2-40B4-BE49-F238E27FC236}">
                <a16:creationId xmlns:a16="http://schemas.microsoft.com/office/drawing/2014/main" id="{677F40F8-52DC-E8DA-49A1-87784C084A89}"/>
              </a:ext>
            </a:extLst>
          </p:cNvPr>
          <p:cNvSpPr>
            <a:spLocks noGrp="1"/>
          </p:cNvSpPr>
          <p:nvPr>
            <p:ph idx="1"/>
          </p:nvPr>
        </p:nvSpPr>
        <p:spPr>
          <a:xfrm>
            <a:off x="7453993" y="849086"/>
            <a:ext cx="4132013" cy="5109587"/>
          </a:xfrm>
        </p:spPr>
        <p:txBody>
          <a:bodyPr>
            <a:normAutofit/>
          </a:bodyPr>
          <a:lstStyle/>
          <a:p>
            <a:r>
              <a:rPr lang="es-ES" sz="1400" dirty="0"/>
              <a:t>En el caso analizado, Allende, </a:t>
            </a:r>
            <a:r>
              <a:rPr lang="es-ES" sz="1400" dirty="0" err="1"/>
              <a:t>Boric</a:t>
            </a:r>
            <a:r>
              <a:rPr lang="es-ES" sz="1400" dirty="0"/>
              <a:t>, Kast y Pinochet se alinean casi completamente en un único eje que explica el 94% de la variación entre ellos. Eso implica que sus diferencias no requieren múltiples dimensiones (no hay curvaturas complejas ni configuraciones independientes), sino que se ordenan esencialmente a lo largo de una sola línea ideológica. El sistema funciona como una estructura bipolar casi pura: dos polos enfrentados que son reflejos invertidos sobre el mismo gradiente.</a:t>
            </a:r>
          </a:p>
          <a:p>
            <a:r>
              <a:rPr lang="es-ES" sz="1400" dirty="0"/>
              <a:t>Kast no es una versión de Pinochet. </a:t>
            </a:r>
          </a:p>
          <a:p>
            <a:r>
              <a:rPr lang="es-ES" sz="1400" dirty="0" err="1"/>
              <a:t>Boric</a:t>
            </a:r>
            <a:r>
              <a:rPr lang="es-ES" sz="1400" dirty="0"/>
              <a:t> es una versión de Allende. </a:t>
            </a:r>
          </a:p>
          <a:p>
            <a:r>
              <a:rPr lang="es-ES" sz="1400" dirty="0"/>
              <a:t>Pero las estructuras de conflicto de Kast y </a:t>
            </a:r>
            <a:r>
              <a:rPr lang="es-ES" sz="1400" dirty="0" err="1"/>
              <a:t>Boric</a:t>
            </a:r>
            <a:r>
              <a:rPr lang="es-ES" sz="1400" dirty="0"/>
              <a:t> son semejantes o incluso equivalentes. </a:t>
            </a:r>
          </a:p>
          <a:p>
            <a:endParaRPr lang="en-US" sz="2000" dirty="0"/>
          </a:p>
        </p:txBody>
      </p:sp>
      <p:sp>
        <p:nvSpPr>
          <p:cNvPr id="14" name="Rectangle 13">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87261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Marcador de contenido 4" descr="Un dibujo de una persona&#10;&#10;Descripción generada automáticamente con confianza baja">
            <a:extLst>
              <a:ext uri="{FF2B5EF4-FFF2-40B4-BE49-F238E27FC236}">
                <a16:creationId xmlns:a16="http://schemas.microsoft.com/office/drawing/2014/main" id="{B837E69A-00BD-7B54-922A-CBC6F6E0901A}"/>
              </a:ext>
            </a:extLst>
          </p:cNvPr>
          <p:cNvPicPr>
            <a:picLocks noChangeAspect="1"/>
          </p:cNvPicPr>
          <p:nvPr/>
        </p:nvPicPr>
        <p:blipFill>
          <a:blip r:embed="rId2">
            <a:extLst>
              <a:ext uri="{28A0092B-C50C-407E-A947-70E740481C1C}">
                <a14:useLocalDpi xmlns:a14="http://schemas.microsoft.com/office/drawing/2010/main" val="0"/>
              </a:ext>
            </a:extLst>
          </a:blip>
          <a:srcRect r="-2" b="3417"/>
          <a:stretch>
            <a:fillRect/>
          </a:stretch>
        </p:blipFill>
        <p:spPr>
          <a:xfrm>
            <a:off x="2153334" y="877413"/>
            <a:ext cx="6406903" cy="5043096"/>
          </a:xfrm>
          <a:prstGeom prst="rect">
            <a:avLst/>
          </a:prstGeom>
        </p:spPr>
      </p:pic>
      <p:grpSp>
        <p:nvGrpSpPr>
          <p:cNvPr id="9" name="Group 8">
            <a:extLst>
              <a:ext uri="{FF2B5EF4-FFF2-40B4-BE49-F238E27FC236}">
                <a16:creationId xmlns:a16="http://schemas.microsoft.com/office/drawing/2014/main" id="{BE589684-54CA-64D8-C963-5F19FF75BF7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84697" y="5858828"/>
            <a:ext cx="6406903" cy="123363"/>
            <a:chOff x="7015162" y="5858828"/>
            <a:chExt cx="4300544" cy="123363"/>
          </a:xfrm>
        </p:grpSpPr>
        <p:sp>
          <p:nvSpPr>
            <p:cNvPr id="10" name="Rectangle 9">
              <a:extLst>
                <a:ext uri="{FF2B5EF4-FFF2-40B4-BE49-F238E27FC236}">
                  <a16:creationId xmlns:a16="http://schemas.microsoft.com/office/drawing/2014/main" id="{9B56B8E8-B789-DA4D-E4BE-03FA3165B3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03753" y="3770237"/>
              <a:ext cx="123362" cy="4300544"/>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255D907-377D-0DF9-B4A4-4B44C46FB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09789" y="4876274"/>
              <a:ext cx="123362" cy="2088471"/>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Marcador de texto 2">
            <a:extLst>
              <a:ext uri="{FF2B5EF4-FFF2-40B4-BE49-F238E27FC236}">
                <a16:creationId xmlns:a16="http://schemas.microsoft.com/office/drawing/2014/main" id="{5650FCC2-A5F8-6E59-F099-A0A08F6A6DCF}"/>
              </a:ext>
            </a:extLst>
          </p:cNvPr>
          <p:cNvSpPr>
            <a:spLocks noGrp="1"/>
          </p:cNvSpPr>
          <p:nvPr>
            <p:ph type="body" idx="1"/>
          </p:nvPr>
        </p:nvSpPr>
        <p:spPr>
          <a:xfrm>
            <a:off x="8138983" y="877413"/>
            <a:ext cx="3176715" cy="5800973"/>
          </a:xfrm>
        </p:spPr>
        <p:txBody>
          <a:bodyPr vert="horz" lIns="91440" tIns="45720" rIns="91440" bIns="45720" rtlCol="0" anchor="t">
            <a:normAutofit lnSpcReduction="10000"/>
          </a:bodyPr>
          <a:lstStyle/>
          <a:p>
            <a:pPr marL="380985" indent="0">
              <a:spcAft>
                <a:spcPts val="600"/>
              </a:spcAft>
              <a:buNone/>
            </a:pPr>
            <a:endParaRPr lang="en-US" sz="1600"/>
          </a:p>
          <a:p>
            <a:pPr marL="380985" indent="0">
              <a:spcAft>
                <a:spcPts val="600"/>
              </a:spcAft>
              <a:buNone/>
            </a:pPr>
            <a:r>
              <a:rPr lang="es-ES" sz="1600"/>
              <a:t>Una hipótesis plausible, a partir del análisis geométrico realizado, es que la expectativa sobre un eventual mandato de Kast se inscribe en el mismo polo estructural que el perfil asociado a Pinochet dentro del eje ideológico dominante identificado. Esto no implicaría equivalencia histórica ni programática, sino una continuidad en la dirección del gradiente ideológico profundo que organiza el espacio bipolar observado. </a:t>
            </a:r>
          </a:p>
          <a:p>
            <a:pPr marL="380985" indent="0">
              <a:spcAft>
                <a:spcPts val="600"/>
              </a:spcAft>
              <a:buNone/>
            </a:pPr>
            <a:endParaRPr lang="es-ES" sz="1600"/>
          </a:p>
          <a:p>
            <a:pPr marL="380985" indent="0">
              <a:spcAft>
                <a:spcPts val="600"/>
              </a:spcAft>
              <a:buNone/>
            </a:pPr>
            <a:r>
              <a:rPr lang="es-ES" sz="1600"/>
              <a:t>En ese marco, podría plantearse que Kast representa una configuración electoral contemporánea situada en el mismo hemisferio estructural que el pinochetismo histórico, pero rearticulada y mediada por las condiciones de la democracia competitiva actual.</a:t>
            </a:r>
          </a:p>
          <a:p>
            <a:pPr marL="380985" indent="0">
              <a:spcAft>
                <a:spcPts val="600"/>
              </a:spcAft>
              <a:buNone/>
            </a:pPr>
            <a:endParaRPr lang="en-US" sz="1600" dirty="0"/>
          </a:p>
        </p:txBody>
      </p:sp>
      <p:sp>
        <p:nvSpPr>
          <p:cNvPr id="6" name="CuadroTexto 5">
            <a:extLst>
              <a:ext uri="{FF2B5EF4-FFF2-40B4-BE49-F238E27FC236}">
                <a16:creationId xmlns:a16="http://schemas.microsoft.com/office/drawing/2014/main" id="{BFE2941B-9B8A-BE1B-BDAD-7A272A855680}"/>
              </a:ext>
            </a:extLst>
          </p:cNvPr>
          <p:cNvSpPr txBox="1"/>
          <p:nvPr/>
        </p:nvSpPr>
        <p:spPr>
          <a:xfrm>
            <a:off x="-444846" y="1713116"/>
            <a:ext cx="4069491" cy="3108543"/>
          </a:xfrm>
          <a:prstGeom prst="rect">
            <a:avLst/>
          </a:prstGeom>
          <a:noFill/>
        </p:spPr>
        <p:txBody>
          <a:bodyPr wrap="square">
            <a:spAutoFit/>
          </a:bodyPr>
          <a:lstStyle/>
          <a:p>
            <a:pPr marL="380985" indent="0">
              <a:spcAft>
                <a:spcPts val="600"/>
              </a:spcAft>
              <a:buNone/>
            </a:pPr>
            <a:r>
              <a:rPr lang="en-US" sz="1400" dirty="0"/>
              <a:t>El </a:t>
            </a:r>
            <a:r>
              <a:rPr lang="en-US" sz="1400" dirty="0" err="1"/>
              <a:t>fragmento</a:t>
            </a:r>
            <a:r>
              <a:rPr lang="en-US" sz="1400" dirty="0"/>
              <a:t> que </a:t>
            </a:r>
            <a:r>
              <a:rPr lang="en-US" sz="1400" dirty="0" err="1"/>
              <a:t>vemos</a:t>
            </a:r>
            <a:r>
              <a:rPr lang="en-US" sz="1400" dirty="0"/>
              <a:t> es un </a:t>
            </a:r>
            <a:r>
              <a:rPr lang="en-US" sz="1400" b="1" dirty="0" err="1"/>
              <a:t>subespacio</a:t>
            </a:r>
            <a:r>
              <a:rPr lang="en-US" sz="1400" b="1" dirty="0"/>
              <a:t> </a:t>
            </a:r>
            <a:r>
              <a:rPr lang="en-US" sz="1400" b="1" dirty="0" err="1"/>
              <a:t>estructural</a:t>
            </a:r>
            <a:r>
              <a:rPr lang="en-US" sz="1400" b="1" dirty="0"/>
              <a:t> </a:t>
            </a:r>
            <a:r>
              <a:rPr lang="en-US" sz="1400" b="1" dirty="0" err="1"/>
              <a:t>dominante</a:t>
            </a:r>
            <a:r>
              <a:rPr lang="en-US" sz="1400" dirty="0"/>
              <a:t> que, </a:t>
            </a:r>
            <a:r>
              <a:rPr lang="en-US" sz="1400" dirty="0" err="1"/>
              <a:t>en</a:t>
            </a:r>
            <a:r>
              <a:rPr lang="en-US" sz="1400" dirty="0"/>
              <a:t> </a:t>
            </a:r>
            <a:r>
              <a:rPr lang="en-US" sz="1400" dirty="0" err="1"/>
              <a:t>términos</a:t>
            </a:r>
            <a:r>
              <a:rPr lang="en-US" sz="1400" dirty="0"/>
              <a:t> </a:t>
            </a:r>
            <a:r>
              <a:rPr lang="en-US" sz="1400" dirty="0" err="1"/>
              <a:t>matemáticos</a:t>
            </a:r>
            <a:r>
              <a:rPr lang="en-US" sz="1400" dirty="0"/>
              <a:t>, es </a:t>
            </a:r>
            <a:r>
              <a:rPr lang="en-US" sz="1400" dirty="0" err="1"/>
              <a:t>el</a:t>
            </a:r>
            <a:r>
              <a:rPr lang="en-US" sz="1400" dirty="0"/>
              <a:t> conjunto </a:t>
            </a:r>
            <a:r>
              <a:rPr lang="en-US" sz="1400" dirty="0" err="1"/>
              <a:t>reducido</a:t>
            </a:r>
            <a:r>
              <a:rPr lang="en-US" sz="1400" dirty="0"/>
              <a:t> de </a:t>
            </a:r>
            <a:r>
              <a:rPr lang="en-US" sz="1400" dirty="0" err="1"/>
              <a:t>dimensiones</a:t>
            </a:r>
            <a:r>
              <a:rPr lang="en-US" sz="1400" dirty="0"/>
              <a:t> que </a:t>
            </a:r>
            <a:r>
              <a:rPr lang="en-US" sz="1400" dirty="0" err="1"/>
              <a:t>explica</a:t>
            </a:r>
            <a:r>
              <a:rPr lang="en-US" sz="1400" dirty="0"/>
              <a:t> </a:t>
            </a:r>
            <a:r>
              <a:rPr lang="en-US" sz="1400" dirty="0" err="1"/>
              <a:t>casi</a:t>
            </a:r>
            <a:r>
              <a:rPr lang="en-US" sz="1400" dirty="0"/>
              <a:t> </a:t>
            </a:r>
            <a:r>
              <a:rPr lang="en-US" sz="1400" dirty="0" err="1"/>
              <a:t>toda</a:t>
            </a:r>
            <a:r>
              <a:rPr lang="en-US" sz="1400" dirty="0"/>
              <a:t> la </a:t>
            </a:r>
            <a:r>
              <a:rPr lang="en-US" sz="1400" dirty="0" err="1"/>
              <a:t>variación</a:t>
            </a:r>
            <a:r>
              <a:rPr lang="en-US" sz="1400" dirty="0"/>
              <a:t> de un </a:t>
            </a:r>
            <a:r>
              <a:rPr lang="en-US" sz="1400" dirty="0" err="1"/>
              <a:t>sistema</a:t>
            </a:r>
            <a:r>
              <a:rPr lang="en-US" sz="1400" dirty="0"/>
              <a:t>. En </a:t>
            </a:r>
            <a:r>
              <a:rPr lang="en-US" sz="1400" dirty="0" err="1"/>
              <a:t>análisis</a:t>
            </a:r>
            <a:r>
              <a:rPr lang="en-US" sz="1400" dirty="0"/>
              <a:t> </a:t>
            </a:r>
            <a:r>
              <a:rPr lang="en-US" sz="1400" dirty="0" err="1"/>
              <a:t>geométrico</a:t>
            </a:r>
            <a:r>
              <a:rPr lang="en-US" sz="1400" dirty="0"/>
              <a:t> </a:t>
            </a:r>
            <a:r>
              <a:rPr lang="en-US" sz="1400" dirty="0" err="1"/>
              <a:t>multivariado</a:t>
            </a:r>
            <a:r>
              <a:rPr lang="en-US" sz="1400" dirty="0"/>
              <a:t>, </a:t>
            </a:r>
            <a:r>
              <a:rPr lang="en-US" sz="1400" dirty="0" err="1"/>
              <a:t>cuando</a:t>
            </a:r>
            <a:r>
              <a:rPr lang="en-US" sz="1400" dirty="0"/>
              <a:t> </a:t>
            </a:r>
            <a:r>
              <a:rPr lang="en-US" sz="1400" dirty="0" err="1"/>
              <a:t>varios</a:t>
            </a:r>
            <a:r>
              <a:rPr lang="en-US" sz="1400" dirty="0"/>
              <a:t> </a:t>
            </a:r>
            <a:r>
              <a:rPr lang="en-US" sz="1400" dirty="0" err="1"/>
              <a:t>perfiles</a:t>
            </a:r>
            <a:r>
              <a:rPr lang="en-US" sz="1400" dirty="0"/>
              <a:t> </a:t>
            </a:r>
            <a:r>
              <a:rPr lang="en-US" sz="1400" dirty="0" err="1"/>
              <a:t>pueden</a:t>
            </a:r>
            <a:r>
              <a:rPr lang="en-US" sz="1400" dirty="0"/>
              <a:t> </a:t>
            </a:r>
            <a:r>
              <a:rPr lang="en-US" sz="1400" dirty="0" err="1"/>
              <a:t>representarse</a:t>
            </a:r>
            <a:r>
              <a:rPr lang="en-US" sz="1400" dirty="0"/>
              <a:t> </a:t>
            </a:r>
            <a:r>
              <a:rPr lang="en-US" sz="1400" dirty="0" err="1"/>
              <a:t>en</a:t>
            </a:r>
            <a:r>
              <a:rPr lang="en-US" sz="1400" dirty="0"/>
              <a:t> un </a:t>
            </a:r>
            <a:r>
              <a:rPr lang="en-US" sz="1400" dirty="0" err="1"/>
              <a:t>espacio</a:t>
            </a:r>
            <a:r>
              <a:rPr lang="en-US" sz="1400" dirty="0"/>
              <a:t> de </a:t>
            </a:r>
            <a:r>
              <a:rPr lang="en-US" sz="1400" dirty="0" err="1"/>
              <a:t>alta</a:t>
            </a:r>
            <a:r>
              <a:rPr lang="en-US" sz="1400" dirty="0"/>
              <a:t> </a:t>
            </a:r>
            <a:r>
              <a:rPr lang="en-US" sz="1400" dirty="0" err="1"/>
              <a:t>dimensión</a:t>
            </a:r>
            <a:r>
              <a:rPr lang="en-US" sz="1400" dirty="0"/>
              <a:t>, </a:t>
            </a:r>
            <a:r>
              <a:rPr lang="en-US" sz="1400" dirty="0" err="1"/>
              <a:t>pero</a:t>
            </a:r>
            <a:r>
              <a:rPr lang="en-US" sz="1400" dirty="0"/>
              <a:t> </a:t>
            </a:r>
            <a:r>
              <a:rPr lang="en-US" sz="1400" dirty="0" err="1"/>
              <a:t>más</a:t>
            </a:r>
            <a:r>
              <a:rPr lang="en-US" sz="1400" dirty="0"/>
              <a:t> del 90% de </a:t>
            </a:r>
            <a:r>
              <a:rPr lang="en-US" sz="1400" dirty="0" err="1"/>
              <a:t>su</a:t>
            </a:r>
            <a:r>
              <a:rPr lang="en-US" sz="1400" dirty="0"/>
              <a:t> </a:t>
            </a:r>
            <a:r>
              <a:rPr lang="en-US" sz="1400" dirty="0" err="1"/>
              <a:t>varianza</a:t>
            </a:r>
            <a:r>
              <a:rPr lang="en-US" sz="1400" dirty="0"/>
              <a:t> se </a:t>
            </a:r>
            <a:r>
              <a:rPr lang="en-US" sz="1400" dirty="0" err="1"/>
              <a:t>explica</a:t>
            </a:r>
            <a:r>
              <a:rPr lang="en-US" sz="1400" dirty="0"/>
              <a:t> </a:t>
            </a:r>
            <a:r>
              <a:rPr lang="en-US" sz="1400" dirty="0" err="1"/>
              <a:t>por</a:t>
            </a:r>
            <a:r>
              <a:rPr lang="en-US" sz="1400" dirty="0"/>
              <a:t> un solo </a:t>
            </a:r>
            <a:r>
              <a:rPr lang="en-US" sz="1400" dirty="0" err="1"/>
              <a:t>componente</a:t>
            </a:r>
            <a:r>
              <a:rPr lang="en-US" sz="1400" dirty="0"/>
              <a:t> principal, </a:t>
            </a:r>
            <a:r>
              <a:rPr lang="en-US" sz="1400" dirty="0" err="1"/>
              <a:t>significa</a:t>
            </a:r>
            <a:r>
              <a:rPr lang="en-US" sz="1400" dirty="0"/>
              <a:t> que </a:t>
            </a:r>
            <a:r>
              <a:rPr lang="en-US" sz="1400" dirty="0" err="1"/>
              <a:t>esos</a:t>
            </a:r>
            <a:r>
              <a:rPr lang="en-US" sz="1400" dirty="0"/>
              <a:t> </a:t>
            </a:r>
            <a:r>
              <a:rPr lang="en-US" sz="1400" dirty="0" err="1"/>
              <a:t>perfiles</a:t>
            </a:r>
            <a:r>
              <a:rPr lang="en-US" sz="1400" dirty="0"/>
              <a:t> no se </a:t>
            </a:r>
            <a:r>
              <a:rPr lang="en-US" sz="1400" dirty="0" err="1"/>
              <a:t>distribuyen</a:t>
            </a:r>
            <a:r>
              <a:rPr lang="en-US" sz="1400" dirty="0"/>
              <a:t> </a:t>
            </a:r>
            <a:r>
              <a:rPr lang="en-US" sz="1400" dirty="0" err="1"/>
              <a:t>libremente</a:t>
            </a:r>
            <a:r>
              <a:rPr lang="en-US" sz="1400" dirty="0"/>
              <a:t>: </a:t>
            </a:r>
            <a:r>
              <a:rPr lang="en-US" sz="1400" dirty="0" err="1"/>
              <a:t>están</a:t>
            </a:r>
            <a:r>
              <a:rPr lang="en-US" sz="1400" dirty="0"/>
              <a:t> </a:t>
            </a:r>
            <a:r>
              <a:rPr lang="en-US" sz="1400" dirty="0" err="1"/>
              <a:t>organizados</a:t>
            </a:r>
            <a:r>
              <a:rPr lang="en-US" sz="1400" dirty="0"/>
              <a:t> </a:t>
            </a:r>
            <a:r>
              <a:rPr lang="en-US" sz="1400" dirty="0" err="1"/>
              <a:t>por</a:t>
            </a:r>
            <a:r>
              <a:rPr lang="en-US" sz="1400" dirty="0"/>
              <a:t> </a:t>
            </a:r>
            <a:r>
              <a:rPr lang="en-US" sz="1400" dirty="0" err="1"/>
              <a:t>una</a:t>
            </a:r>
            <a:r>
              <a:rPr lang="en-US" sz="1400" dirty="0"/>
              <a:t> </a:t>
            </a:r>
            <a:r>
              <a:rPr lang="en-US" sz="1400" dirty="0" err="1"/>
              <a:t>estructura</a:t>
            </a:r>
            <a:r>
              <a:rPr lang="en-US" sz="1400" dirty="0"/>
              <a:t> </a:t>
            </a:r>
            <a:r>
              <a:rPr lang="en-US" sz="1400" dirty="0" err="1"/>
              <a:t>común</a:t>
            </a:r>
            <a:r>
              <a:rPr lang="en-US" sz="1400" dirty="0"/>
              <a:t>. Ese </a:t>
            </a:r>
            <a:r>
              <a:rPr lang="en-US" sz="1400" dirty="0" err="1"/>
              <a:t>eje</a:t>
            </a:r>
            <a:r>
              <a:rPr lang="en-US" sz="1400" dirty="0"/>
              <a:t> </a:t>
            </a:r>
            <a:r>
              <a:rPr lang="en-US" sz="1400" dirty="0" err="1"/>
              <a:t>dominante</a:t>
            </a:r>
            <a:r>
              <a:rPr lang="en-US" sz="1400" dirty="0"/>
              <a:t> no es </a:t>
            </a:r>
            <a:r>
              <a:rPr lang="en-US" sz="1400" dirty="0" err="1"/>
              <a:t>una</a:t>
            </a:r>
            <a:r>
              <a:rPr lang="en-US" sz="1400" dirty="0"/>
              <a:t> variable </a:t>
            </a:r>
            <a:r>
              <a:rPr lang="en-US" sz="1400" dirty="0" err="1"/>
              <a:t>arbitraria</a:t>
            </a:r>
            <a:r>
              <a:rPr lang="en-US" sz="1400" dirty="0"/>
              <a:t>, </a:t>
            </a:r>
            <a:r>
              <a:rPr lang="en-US" sz="1400" dirty="0" err="1"/>
              <a:t>sino</a:t>
            </a:r>
            <a:r>
              <a:rPr lang="en-US" sz="1400" dirty="0"/>
              <a:t> la </a:t>
            </a:r>
            <a:r>
              <a:rPr lang="en-US" sz="1400" dirty="0" err="1"/>
              <a:t>dirección</a:t>
            </a:r>
            <a:r>
              <a:rPr lang="en-US" sz="1400" dirty="0"/>
              <a:t> </a:t>
            </a:r>
            <a:r>
              <a:rPr lang="en-US" sz="1400" dirty="0" err="1"/>
              <a:t>geométrica</a:t>
            </a:r>
            <a:r>
              <a:rPr lang="en-US" sz="1400" dirty="0"/>
              <a:t> que </a:t>
            </a:r>
            <a:r>
              <a:rPr lang="en-US" sz="1400" dirty="0" err="1"/>
              <a:t>captura</a:t>
            </a:r>
            <a:r>
              <a:rPr lang="en-US" sz="1400" dirty="0"/>
              <a:t> </a:t>
            </a:r>
            <a:r>
              <a:rPr lang="en-US" sz="1400" dirty="0" err="1"/>
              <a:t>el</a:t>
            </a:r>
            <a:r>
              <a:rPr lang="en-US" sz="1400" dirty="0"/>
              <a:t> </a:t>
            </a:r>
            <a:r>
              <a:rPr lang="en-US" sz="1400" dirty="0" err="1"/>
              <a:t>patrón</a:t>
            </a:r>
            <a:r>
              <a:rPr lang="en-US" sz="1400" dirty="0"/>
              <a:t> </a:t>
            </a:r>
            <a:r>
              <a:rPr lang="en-US" sz="1400" dirty="0" err="1"/>
              <a:t>compartido</a:t>
            </a:r>
            <a:r>
              <a:rPr lang="en-US" sz="1400" dirty="0"/>
              <a:t> </a:t>
            </a:r>
            <a:r>
              <a:rPr lang="en-US" sz="1400" dirty="0" err="1"/>
              <a:t>más</a:t>
            </a:r>
            <a:r>
              <a:rPr lang="en-US" sz="1400" dirty="0"/>
              <a:t> </a:t>
            </a:r>
            <a:r>
              <a:rPr lang="en-US" sz="1400" dirty="0" err="1"/>
              <a:t>fuerte</a:t>
            </a:r>
            <a:r>
              <a:rPr lang="en-US" sz="1400" dirty="0"/>
              <a:t>.</a:t>
            </a:r>
          </a:p>
        </p:txBody>
      </p:sp>
    </p:spTree>
    <p:extLst>
      <p:ext uri="{BB962C8B-B14F-4D97-AF65-F5344CB8AC3E}">
        <p14:creationId xmlns:p14="http://schemas.microsoft.com/office/powerpoint/2010/main" val="105376830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1E5684-BD71-48C0-1839-A8CB70B472FD}"/>
              </a:ext>
            </a:extLst>
          </p:cNvPr>
          <p:cNvSpPr>
            <a:spLocks noGrp="1"/>
          </p:cNvSpPr>
          <p:nvPr>
            <p:ph type="title"/>
          </p:nvPr>
        </p:nvSpPr>
        <p:spPr/>
        <p:txBody>
          <a:bodyPr>
            <a:normAutofit fontScale="90000"/>
          </a:bodyPr>
          <a:lstStyle/>
          <a:p>
            <a:r>
              <a:rPr lang="es-ES" cap="all" dirty="0"/>
              <a:t>Pinochet vs. Kast</a:t>
            </a:r>
          </a:p>
        </p:txBody>
      </p:sp>
      <p:sp>
        <p:nvSpPr>
          <p:cNvPr id="3" name="Marcador de texto 2">
            <a:extLst>
              <a:ext uri="{FF2B5EF4-FFF2-40B4-BE49-F238E27FC236}">
                <a16:creationId xmlns:a16="http://schemas.microsoft.com/office/drawing/2014/main" id="{C59E5491-C4DD-D9AF-47C2-4A5E1BC7E603}"/>
              </a:ext>
            </a:extLst>
          </p:cNvPr>
          <p:cNvSpPr>
            <a:spLocks noGrp="1"/>
          </p:cNvSpPr>
          <p:nvPr>
            <p:ph type="body" idx="1"/>
          </p:nvPr>
        </p:nvSpPr>
        <p:spPr/>
        <p:txBody>
          <a:bodyPr>
            <a:normAutofit lnSpcReduction="10000"/>
          </a:bodyPr>
          <a:lstStyle/>
          <a:p>
            <a:r>
              <a:rPr lang="es-ES" dirty="0"/>
              <a:t>Pinochet y Kast están próximos. Pero no son iguales. ¿Qué los diferencia? Usamos para esto un análisis discriminante.</a:t>
            </a:r>
          </a:p>
          <a:p>
            <a:endParaRPr lang="es-ES" dirty="0"/>
          </a:p>
          <a:p>
            <a:r>
              <a:rPr lang="es-ES" dirty="0"/>
              <a:t>El análisis discriminante es una técnica estadística multivariada que permite identificar qué variables diferencian mejor a dos o más grupos previamente definidos. </a:t>
            </a:r>
          </a:p>
          <a:p>
            <a:endParaRPr lang="es-ES" dirty="0"/>
          </a:p>
          <a:p>
            <a:r>
              <a:rPr lang="es-ES" dirty="0"/>
              <a:t>En términos simples:</a:t>
            </a:r>
          </a:p>
          <a:p>
            <a:pPr lvl="1">
              <a:buFont typeface="Arial" panose="020B0604020202020204" pitchFamily="34" charset="0"/>
              <a:buChar char="•"/>
            </a:pPr>
            <a:r>
              <a:rPr lang="es-ES" dirty="0"/>
              <a:t>Parte de grupos conocidos (por ejemplo, “perfil Kast” vs “perfil Pinochet”).</a:t>
            </a:r>
          </a:p>
          <a:p>
            <a:pPr lvl="1">
              <a:buFont typeface="Arial" panose="020B0604020202020204" pitchFamily="34" charset="0"/>
              <a:buChar char="•"/>
            </a:pPr>
            <a:r>
              <a:rPr lang="es-ES" dirty="0"/>
              <a:t>Examina múltiples variables simultáneamente (notas a distintos presidentes).</a:t>
            </a:r>
          </a:p>
          <a:p>
            <a:pPr lvl="1">
              <a:buFont typeface="Arial" panose="020B0604020202020204" pitchFamily="34" charset="0"/>
              <a:buChar char="•"/>
            </a:pPr>
            <a:r>
              <a:rPr lang="es-ES" dirty="0"/>
              <a:t>Calcula qué combinación de esas variables separa mejor a los grupos.</a:t>
            </a:r>
          </a:p>
          <a:p>
            <a:pPr lvl="1">
              <a:buFont typeface="Arial" panose="020B0604020202020204" pitchFamily="34" charset="0"/>
              <a:buChar char="•"/>
            </a:pPr>
            <a:r>
              <a:rPr lang="es-ES" dirty="0"/>
              <a:t>Indica qué variables tienen mayor poder de discriminación.</a:t>
            </a:r>
          </a:p>
          <a:p>
            <a:endParaRPr lang="es-ES" dirty="0"/>
          </a:p>
          <a:p>
            <a:endParaRPr lang="es-ES" dirty="0"/>
          </a:p>
          <a:p>
            <a:endParaRPr lang="es-ES" dirty="0"/>
          </a:p>
        </p:txBody>
      </p:sp>
    </p:spTree>
    <p:extLst>
      <p:ext uri="{BB962C8B-B14F-4D97-AF65-F5344CB8AC3E}">
        <p14:creationId xmlns:p14="http://schemas.microsoft.com/office/powerpoint/2010/main" val="418298933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Imagen 5" descr="Dibujo de una persona&#10;&#10;Descripción generada automáticamente con confianza baja">
            <a:extLst>
              <a:ext uri="{FF2B5EF4-FFF2-40B4-BE49-F238E27FC236}">
                <a16:creationId xmlns:a16="http://schemas.microsoft.com/office/drawing/2014/main" id="{A55BFC08-382A-435B-C809-6BB775412DD5}"/>
              </a:ext>
            </a:extLst>
          </p:cNvPr>
          <p:cNvPicPr>
            <a:picLocks noChangeAspect="1"/>
          </p:cNvPicPr>
          <p:nvPr/>
        </p:nvPicPr>
        <p:blipFill>
          <a:blip r:embed="rId2"/>
          <a:srcRect t="16045"/>
          <a:stretch>
            <a:fillRect/>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7033C6E-CA4C-EA86-C8E3-0A604C6F6964}"/>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spcBef>
                <a:spcPct val="0"/>
              </a:spcBef>
            </a:pPr>
            <a:r>
              <a:rPr lang="en-US" sz="2800">
                <a:solidFill>
                  <a:schemeClr val="tx1">
                    <a:lumMod val="85000"/>
                    <a:lumOff val="15000"/>
                  </a:schemeClr>
                </a:solidFill>
              </a:rPr>
              <a:t>Entonces, de todo lo que une a Kast con Pinochet, ¿qué los diferencia?</a:t>
            </a:r>
          </a:p>
        </p:txBody>
      </p:sp>
      <p:cxnSp>
        <p:nvCxnSpPr>
          <p:cNvPr id="13" name="Straight Connector 1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4" name="AutoShape 2" descr="Imagen generada 1">
            <a:extLst>
              <a:ext uri="{FF2B5EF4-FFF2-40B4-BE49-F238E27FC236}">
                <a16:creationId xmlns:a16="http://schemas.microsoft.com/office/drawing/2014/main" id="{B53440DD-0AFD-2919-9E64-1B2C0C75E7B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Tree>
    <p:extLst>
      <p:ext uri="{BB962C8B-B14F-4D97-AF65-F5344CB8AC3E}">
        <p14:creationId xmlns:p14="http://schemas.microsoft.com/office/powerpoint/2010/main" val="50585687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9B0331-DED7-24C6-5FD4-67CF447873E2}"/>
              </a:ext>
            </a:extLst>
          </p:cNvPr>
          <p:cNvSpPr>
            <a:spLocks noGrp="1"/>
          </p:cNvSpPr>
          <p:nvPr>
            <p:ph type="title"/>
          </p:nvPr>
        </p:nvSpPr>
        <p:spPr/>
        <p:txBody>
          <a:bodyPr>
            <a:normAutofit fontScale="90000"/>
          </a:bodyPr>
          <a:lstStyle/>
          <a:p>
            <a:endParaRPr lang="es-ES"/>
          </a:p>
        </p:txBody>
      </p:sp>
      <p:sp>
        <p:nvSpPr>
          <p:cNvPr id="3" name="Marcador de texto 2">
            <a:extLst>
              <a:ext uri="{FF2B5EF4-FFF2-40B4-BE49-F238E27FC236}">
                <a16:creationId xmlns:a16="http://schemas.microsoft.com/office/drawing/2014/main" id="{0CC939D6-F6D4-E6E3-A86F-B10A7C12A254}"/>
              </a:ext>
            </a:extLst>
          </p:cNvPr>
          <p:cNvSpPr>
            <a:spLocks noGrp="1"/>
          </p:cNvSpPr>
          <p:nvPr>
            <p:ph type="body" idx="1"/>
          </p:nvPr>
        </p:nvSpPr>
        <p:spPr/>
        <p:txBody>
          <a:bodyPr>
            <a:normAutofit lnSpcReduction="10000"/>
          </a:bodyPr>
          <a:lstStyle/>
          <a:p>
            <a:r>
              <a:rPr lang="es-ES" dirty="0"/>
              <a:t>Cuando intentamos separar a quienes puntúan relativamente más alto a Kast que a Pinochet de quienes hacen lo contrario, la variable que más discrimina es la evaluación de </a:t>
            </a:r>
            <a:r>
              <a:rPr lang="es-ES" dirty="0" err="1"/>
              <a:t>Boric</a:t>
            </a:r>
            <a:r>
              <a:rPr lang="es-ES" dirty="0"/>
              <a:t> y luego las de Piñera. Eso indica que, dentro del mismo hemisferio ideológico, hay composiciones internas distintas.</a:t>
            </a:r>
          </a:p>
          <a:p>
            <a:endParaRPr lang="es-ES" dirty="0"/>
          </a:p>
          <a:p>
            <a:r>
              <a:rPr lang="es-ES" dirty="0"/>
              <a:t>Quienes valoran mucho a Pinochet tienden a tener evaluaciones más negativas de </a:t>
            </a:r>
            <a:r>
              <a:rPr lang="es-ES" dirty="0" err="1"/>
              <a:t>Boric</a:t>
            </a:r>
            <a:r>
              <a:rPr lang="es-ES" dirty="0"/>
              <a:t> que aquellos que valoran mucho a Kast. </a:t>
            </a:r>
          </a:p>
          <a:p>
            <a:endParaRPr lang="es-ES" dirty="0"/>
          </a:p>
          <a:p>
            <a:r>
              <a:rPr lang="es-ES" dirty="0"/>
              <a:t>La posición de Pinochet es muy distinta a la de Piñera. Kast se sitúa en una posición intersticial entre ambos (en el eje 2). A continuación las imágenes del espacio que conforma la derecha. </a:t>
            </a:r>
          </a:p>
        </p:txBody>
      </p:sp>
    </p:spTree>
    <p:extLst>
      <p:ext uri="{BB962C8B-B14F-4D97-AF65-F5344CB8AC3E}">
        <p14:creationId xmlns:p14="http://schemas.microsoft.com/office/powerpoint/2010/main" val="236242420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D64D69-5F80-7661-52F9-D0429248CD51}"/>
              </a:ext>
            </a:extLst>
          </p:cNvPr>
          <p:cNvSpPr>
            <a:spLocks noGrp="1"/>
          </p:cNvSpPr>
          <p:nvPr>
            <p:ph type="title"/>
          </p:nvPr>
        </p:nvSpPr>
        <p:spPr/>
        <p:txBody>
          <a:bodyPr>
            <a:normAutofit fontScale="90000"/>
          </a:bodyPr>
          <a:lstStyle/>
          <a:p>
            <a:endParaRPr lang="es-ES"/>
          </a:p>
        </p:txBody>
      </p:sp>
      <p:sp>
        <p:nvSpPr>
          <p:cNvPr id="3" name="Marcador de texto 2">
            <a:extLst>
              <a:ext uri="{FF2B5EF4-FFF2-40B4-BE49-F238E27FC236}">
                <a16:creationId xmlns:a16="http://schemas.microsoft.com/office/drawing/2014/main" id="{AF079E92-74EC-F180-26CE-8D2C86718BCC}"/>
              </a:ext>
            </a:extLst>
          </p:cNvPr>
          <p:cNvSpPr>
            <a:spLocks noGrp="1"/>
          </p:cNvSpPr>
          <p:nvPr>
            <p:ph type="body" idx="1"/>
          </p:nvPr>
        </p:nvSpPr>
        <p:spPr/>
        <p:txBody>
          <a:bodyPr/>
          <a:lstStyle/>
          <a:p>
            <a:endParaRPr lang="es-ES"/>
          </a:p>
        </p:txBody>
      </p:sp>
      <p:pic>
        <p:nvPicPr>
          <p:cNvPr id="5" name="Imagen 4" descr="Mapa de una computadora&#10;&#10;Descripción generada automáticamente con confianza baja">
            <a:extLst>
              <a:ext uri="{FF2B5EF4-FFF2-40B4-BE49-F238E27FC236}">
                <a16:creationId xmlns:a16="http://schemas.microsoft.com/office/drawing/2014/main" id="{C13F89EF-8A48-BB4E-9F39-FA00EC018E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9707" y="708454"/>
            <a:ext cx="10452585" cy="6149546"/>
          </a:xfrm>
          <a:prstGeom prst="rect">
            <a:avLst/>
          </a:prstGeom>
        </p:spPr>
      </p:pic>
    </p:spTree>
    <p:extLst>
      <p:ext uri="{BB962C8B-B14F-4D97-AF65-F5344CB8AC3E}">
        <p14:creationId xmlns:p14="http://schemas.microsoft.com/office/powerpoint/2010/main" val="50934188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p:cNvGrpSpPr/>
          <p:nvPr/>
        </p:nvGrpSpPr>
        <p:grpSpPr>
          <a:xfrm>
            <a:off x="1589" y="-1700"/>
            <a:ext cx="12188825" cy="6858809"/>
            <a:chOff x="1589" y="-1700"/>
            <a:chExt cx="12188825" cy="6858809"/>
          </a:xfrm>
        </p:grpSpPr>
        <p:sp>
          <p:nvSpPr>
            <p:cNvPr id="5" name="Rectángulo 4"/>
            <p:cNvSpPr/>
            <p:nvPr/>
          </p:nvSpPr>
          <p:spPr>
            <a:xfrm>
              <a:off x="325522" y="127143"/>
              <a:ext cx="11864892" cy="65908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s-CL" sz="5400" b="1" dirty="0">
                  <a:solidFill>
                    <a:prstClr val="black">
                      <a:lumMod val="65000"/>
                      <a:lumOff val="35000"/>
                    </a:prstClr>
                  </a:solidFill>
                  <a:latin typeface="Arial" panose="020B0604020202020204" pitchFamily="34" charset="0"/>
                  <a:cs typeface="Arial" panose="020B0604020202020204" pitchFamily="34" charset="0"/>
                </a:rPr>
                <a:t>Resumen de hallazgos de relevancia</a:t>
              </a:r>
              <a:endParaRPr kumimoji="0" lang="es-CL" sz="5400" b="1" i="0" u="none" strike="noStrike" kern="1200" cap="none" spc="0" normalizeH="0" baseline="0" noProof="0" dirty="0">
                <a:ln>
                  <a:noFill/>
                </a:ln>
                <a:solidFill>
                  <a:srgbClr val="ED7431"/>
                </a:solidFill>
                <a:effectLst/>
                <a:uLnTx/>
                <a:uFillTx/>
                <a:latin typeface="Arial" panose="020B0604020202020204" pitchFamily="34" charset="0"/>
                <a:cs typeface="Arial" panose="020B0604020202020204" pitchFamily="34" charset="0"/>
              </a:endParaRPr>
            </a:p>
          </p:txBody>
        </p:sp>
        <p:pic>
          <p:nvPicPr>
            <p:cNvPr id="6" name="Imagen 5"/>
            <p:cNvPicPr>
              <a:picLocks noChangeAspect="1"/>
            </p:cNvPicPr>
            <p:nvPr/>
          </p:nvPicPr>
          <p:blipFill>
            <a:blip r:embed="rId2"/>
            <a:stretch>
              <a:fillRect/>
            </a:stretch>
          </p:blipFill>
          <p:spPr>
            <a:xfrm>
              <a:off x="11173424" y="5830956"/>
              <a:ext cx="1016990" cy="1026153"/>
            </a:xfrm>
            <a:prstGeom prst="rect">
              <a:avLst/>
            </a:prstGeom>
          </p:spPr>
        </p:pic>
        <p:pic>
          <p:nvPicPr>
            <p:cNvPr id="7" name="Imagen 6"/>
            <p:cNvPicPr>
              <a:picLocks noChangeAspect="1"/>
            </p:cNvPicPr>
            <p:nvPr/>
          </p:nvPicPr>
          <p:blipFill>
            <a:blip r:embed="rId3"/>
            <a:stretch>
              <a:fillRect/>
            </a:stretch>
          </p:blipFill>
          <p:spPr>
            <a:xfrm>
              <a:off x="11491389" y="6403422"/>
              <a:ext cx="589875" cy="274828"/>
            </a:xfrm>
            <a:prstGeom prst="rect">
              <a:avLst/>
            </a:prstGeom>
          </p:spPr>
        </p:pic>
        <p:pic>
          <p:nvPicPr>
            <p:cNvPr id="8" name="Imagen 7"/>
            <p:cNvPicPr>
              <a:picLocks noChangeAspect="1"/>
            </p:cNvPicPr>
            <p:nvPr/>
          </p:nvPicPr>
          <p:blipFill>
            <a:blip r:embed="rId4"/>
            <a:stretch>
              <a:fillRect/>
            </a:stretch>
          </p:blipFill>
          <p:spPr>
            <a:xfrm>
              <a:off x="1589" y="-1700"/>
              <a:ext cx="150959" cy="6858808"/>
            </a:xfrm>
            <a:prstGeom prst="rect">
              <a:avLst/>
            </a:prstGeom>
          </p:spPr>
        </p:pic>
      </p:grpSp>
      <p:pic>
        <p:nvPicPr>
          <p:cNvPr id="10" name="Imagen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19405" y="0"/>
            <a:ext cx="1471006" cy="1342663"/>
          </a:xfrm>
          <a:prstGeom prst="rect">
            <a:avLst/>
          </a:prstGeom>
        </p:spPr>
      </p:pic>
    </p:spTree>
    <p:extLst>
      <p:ext uri="{BB962C8B-B14F-4D97-AF65-F5344CB8AC3E}">
        <p14:creationId xmlns:p14="http://schemas.microsoft.com/office/powerpoint/2010/main" val="3737087591"/>
      </p:ext>
    </p:extLst>
  </p:cSld>
  <p:clrMapOvr>
    <a:masterClrMapping/>
  </p:clrMapOvr>
  <p:transition spd="slow">
    <p:push dir="u"/>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uadroTexto 16">
            <a:extLst>
              <a:ext uri="{FF2B5EF4-FFF2-40B4-BE49-F238E27FC236}">
                <a16:creationId xmlns:a16="http://schemas.microsoft.com/office/drawing/2014/main" id="{2C5CA41B-D589-2FE7-20A9-657C1116DD0E}"/>
              </a:ext>
            </a:extLst>
          </p:cNvPr>
          <p:cNvSpPr txBox="1"/>
          <p:nvPr/>
        </p:nvSpPr>
        <p:spPr>
          <a:xfrm>
            <a:off x="428368" y="614904"/>
            <a:ext cx="11549447" cy="6463308"/>
          </a:xfrm>
          <a:prstGeom prst="rect">
            <a:avLst/>
          </a:prstGeom>
          <a:noFill/>
        </p:spPr>
        <p:txBody>
          <a:bodyPr wrap="square">
            <a:spAutoFit/>
          </a:bodyPr>
          <a:lstStyle/>
          <a:p>
            <a:r>
              <a:rPr lang="es-ES" dirty="0"/>
              <a:t>1. </a:t>
            </a:r>
            <a:r>
              <a:rPr lang="es-ES" sz="2400" b="1" dirty="0"/>
              <a:t>Clima sociopolítico: percepción de crisis estructural</a:t>
            </a:r>
            <a:endParaRPr lang="es-ES" b="1" dirty="0"/>
          </a:p>
          <a:p>
            <a:r>
              <a:rPr lang="es-ES" dirty="0"/>
              <a:t>•	65% considera que Chile atraviesa una crisis.</a:t>
            </a:r>
          </a:p>
          <a:p>
            <a:r>
              <a:rPr lang="es-ES" dirty="0"/>
              <a:t>•	Alta proporción percibe al país:</a:t>
            </a:r>
          </a:p>
          <a:p>
            <a:r>
              <a:rPr lang="es-ES" dirty="0"/>
              <a:t>o		Desordenado.</a:t>
            </a:r>
          </a:p>
          <a:p>
            <a:r>
              <a:rPr lang="es-ES" dirty="0"/>
              <a:t>o		Sin rumbo claro.</a:t>
            </a:r>
          </a:p>
          <a:p>
            <a:r>
              <a:rPr lang="es-ES" dirty="0"/>
              <a:t>o		Con incertidumbre respecto al futuro.</a:t>
            </a:r>
          </a:p>
          <a:p>
            <a:r>
              <a:rPr lang="es-ES" dirty="0"/>
              <a:t>Percepción extendida de desorientación sistémica.</a:t>
            </a:r>
          </a:p>
          <a:p>
            <a:endParaRPr lang="es-ES" dirty="0"/>
          </a:p>
          <a:p>
            <a:r>
              <a:rPr lang="es-ES" dirty="0"/>
              <a:t>Hipótesis central</a:t>
            </a:r>
          </a:p>
          <a:p>
            <a:r>
              <a:rPr lang="es-ES" dirty="0"/>
              <a:t>La crisis es vivida como estado prolongado del régimen político, más que como fase transitoria.</a:t>
            </a:r>
          </a:p>
          <a:p>
            <a:endParaRPr lang="es-ES" dirty="0"/>
          </a:p>
          <a:p>
            <a:endParaRPr lang="es-ES" dirty="0"/>
          </a:p>
          <a:p>
            <a:r>
              <a:rPr lang="es-ES" dirty="0"/>
              <a:t>2. </a:t>
            </a:r>
            <a:r>
              <a:rPr lang="es-ES" sz="2400" b="1" dirty="0"/>
              <a:t>Grupo estructural clave: 31,5% que culpa a izquierda y derecha (a la vez) de los problemas de Chile</a:t>
            </a:r>
            <a:endParaRPr lang="es-ES" dirty="0"/>
          </a:p>
          <a:p>
            <a:r>
              <a:rPr lang="es-ES" dirty="0"/>
              <a:t>o		Valora más el orden que el promedio.</a:t>
            </a:r>
          </a:p>
          <a:p>
            <a:r>
              <a:rPr lang="es-ES" dirty="0"/>
              <a:t>o		Está sobrerrepresentado en el voto Parisi.</a:t>
            </a:r>
          </a:p>
          <a:p>
            <a:r>
              <a:rPr lang="es-ES" dirty="0"/>
              <a:t>o		Tiene menor anclaje en el clivaje histórico Allende–Pinochet.</a:t>
            </a:r>
          </a:p>
          <a:p>
            <a:r>
              <a:rPr lang="es-ES" dirty="0"/>
              <a:t>o		Presenta leve inclinación hacia la derecha en escala 1–15.</a:t>
            </a:r>
          </a:p>
          <a:p>
            <a:r>
              <a:rPr lang="es-ES" dirty="0"/>
              <a:t>o		Muestra composición generacional joven y polaridad NSE (alto y bajo).</a:t>
            </a:r>
          </a:p>
          <a:p>
            <a:r>
              <a:rPr lang="es-ES" dirty="0"/>
              <a:t>Se trata de un segmento políticamente relevante que no organiza su mapa mental exclusivamente en torno al eje tradicional izquierda/derecha.</a:t>
            </a:r>
          </a:p>
          <a:p>
            <a:endParaRPr lang="es-ES" dirty="0"/>
          </a:p>
        </p:txBody>
      </p:sp>
    </p:spTree>
    <p:extLst>
      <p:ext uri="{BB962C8B-B14F-4D97-AF65-F5344CB8AC3E}">
        <p14:creationId xmlns:p14="http://schemas.microsoft.com/office/powerpoint/2010/main" val="142758243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2E11D7-C23C-0192-F751-8EC77508DAA5}"/>
              </a:ext>
            </a:extLst>
          </p:cNvPr>
          <p:cNvSpPr>
            <a:spLocks noGrp="1"/>
          </p:cNvSpPr>
          <p:nvPr>
            <p:ph type="title"/>
          </p:nvPr>
        </p:nvSpPr>
        <p:spPr/>
        <p:txBody>
          <a:bodyPr>
            <a:normAutofit fontScale="90000"/>
          </a:bodyPr>
          <a:lstStyle/>
          <a:p>
            <a:endParaRPr lang="es-ES"/>
          </a:p>
        </p:txBody>
      </p:sp>
      <p:sp>
        <p:nvSpPr>
          <p:cNvPr id="3" name="Marcador de texto 2">
            <a:extLst>
              <a:ext uri="{FF2B5EF4-FFF2-40B4-BE49-F238E27FC236}">
                <a16:creationId xmlns:a16="http://schemas.microsoft.com/office/drawing/2014/main" id="{82779BA8-F189-9AC4-F7B5-F6C5F28DEA9F}"/>
              </a:ext>
            </a:extLst>
          </p:cNvPr>
          <p:cNvSpPr>
            <a:spLocks noGrp="1"/>
          </p:cNvSpPr>
          <p:nvPr>
            <p:ph type="body" idx="1"/>
          </p:nvPr>
        </p:nvSpPr>
        <p:spPr/>
        <p:txBody>
          <a:bodyPr>
            <a:normAutofit fontScale="70000" lnSpcReduction="20000"/>
          </a:bodyPr>
          <a:lstStyle/>
          <a:p>
            <a:pPr marL="152396" indent="0">
              <a:buNone/>
            </a:pPr>
            <a:r>
              <a:rPr lang="es-ES" sz="4000" b="1" dirty="0"/>
              <a:t>3. Estructura latente del sistema político: tres dimensiones</a:t>
            </a:r>
          </a:p>
          <a:p>
            <a:endParaRPr lang="es-ES" dirty="0"/>
          </a:p>
          <a:p>
            <a:pPr lvl="1"/>
            <a:r>
              <a:rPr lang="es-ES" dirty="0"/>
              <a:t>El análisis factorial identifica tres dimensiones subyacentes que estructuran el campo presidencial:</a:t>
            </a:r>
          </a:p>
          <a:p>
            <a:endParaRPr lang="es-ES" dirty="0"/>
          </a:p>
          <a:p>
            <a:r>
              <a:rPr lang="es-ES" dirty="0"/>
              <a:t>Factor 1 — Ideología (eje izquierda–derecha)</a:t>
            </a:r>
          </a:p>
          <a:p>
            <a:pPr lvl="1"/>
            <a:r>
              <a:rPr lang="es-ES" dirty="0"/>
              <a:t>Es el gradiente estructural dominante.</a:t>
            </a:r>
          </a:p>
          <a:p>
            <a:pPr lvl="1"/>
            <a:r>
              <a:rPr lang="es-ES" dirty="0"/>
              <a:t>Ordena los polos históricos del conflicto.</a:t>
            </a:r>
          </a:p>
          <a:p>
            <a:pPr marL="795847" lvl="1" indent="0">
              <a:buNone/>
            </a:pPr>
            <a:endParaRPr lang="es-ES" dirty="0"/>
          </a:p>
          <a:p>
            <a:r>
              <a:rPr lang="es-ES" dirty="0"/>
              <a:t>Factor 2 — Instituciones y modalidad de liderazgo</a:t>
            </a:r>
          </a:p>
          <a:p>
            <a:pPr lvl="1"/>
            <a:r>
              <a:rPr lang="es-ES" dirty="0"/>
              <a:t>Distingue modos de ejercicio del poder.</a:t>
            </a:r>
          </a:p>
          <a:p>
            <a:pPr lvl="1"/>
            <a:r>
              <a:rPr lang="es-ES" dirty="0"/>
              <a:t>Separa liderazgos de transición institucional de configuraciones más </a:t>
            </a:r>
            <a:r>
              <a:rPr lang="es-ES" dirty="0" err="1"/>
              <a:t>confrontacionales</a:t>
            </a:r>
            <a:r>
              <a:rPr lang="es-ES" dirty="0"/>
              <a:t>.</a:t>
            </a:r>
          </a:p>
          <a:p>
            <a:pPr lvl="1"/>
            <a:r>
              <a:rPr lang="es-ES" dirty="0"/>
              <a:t>Introduce diferencias internas dentro de cada hemisferio ideológico.</a:t>
            </a:r>
          </a:p>
          <a:p>
            <a:endParaRPr lang="es-ES" dirty="0"/>
          </a:p>
          <a:p>
            <a:r>
              <a:rPr lang="es-ES" dirty="0"/>
              <a:t>Factor 3 — Quiebre y época de crisis</a:t>
            </a:r>
          </a:p>
          <a:p>
            <a:pPr lvl="1"/>
            <a:r>
              <a:rPr lang="es-ES" dirty="0"/>
              <a:t>Distingue configuraciones asociadas a momentos de fractura histórica.</a:t>
            </a:r>
          </a:p>
          <a:p>
            <a:pPr lvl="1"/>
            <a:r>
              <a:rPr lang="es-ES" dirty="0"/>
              <a:t>Contrapone polos vinculados a ciclos de transformación profunda frente a narrativas de restauración del orden.</a:t>
            </a:r>
          </a:p>
          <a:p>
            <a:endParaRPr lang="es-ES" dirty="0"/>
          </a:p>
          <a:p>
            <a:endParaRPr lang="es-ES" dirty="0"/>
          </a:p>
          <a:p>
            <a:r>
              <a:rPr lang="es-ES" dirty="0"/>
              <a:t>Este tercer factor permite interpretar el sistema no solo como competencia ideológica, sino como campo tensionado por memorias de ruptura.</a:t>
            </a:r>
          </a:p>
          <a:p>
            <a:pPr marL="152396" indent="0">
              <a:buNone/>
            </a:pPr>
            <a:endParaRPr lang="es-ES" dirty="0"/>
          </a:p>
        </p:txBody>
      </p:sp>
    </p:spTree>
    <p:extLst>
      <p:ext uri="{BB962C8B-B14F-4D97-AF65-F5344CB8AC3E}">
        <p14:creationId xmlns:p14="http://schemas.microsoft.com/office/powerpoint/2010/main" val="118035946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E89EEFF6-B613-B568-6B36-9D739122943A}"/>
              </a:ext>
            </a:extLst>
          </p:cNvPr>
          <p:cNvSpPr>
            <a:spLocks noGrp="1"/>
          </p:cNvSpPr>
          <p:nvPr>
            <p:ph type="body" idx="1"/>
          </p:nvPr>
        </p:nvSpPr>
        <p:spPr>
          <a:xfrm>
            <a:off x="164757" y="646942"/>
            <a:ext cx="11854248" cy="4555200"/>
          </a:xfrm>
        </p:spPr>
        <p:txBody>
          <a:bodyPr>
            <a:normAutofit fontScale="25000" lnSpcReduction="20000"/>
          </a:bodyPr>
          <a:lstStyle/>
          <a:p>
            <a:pPr marL="152396" indent="0">
              <a:lnSpc>
                <a:spcPct val="140000"/>
              </a:lnSpc>
              <a:buNone/>
            </a:pPr>
            <a:r>
              <a:rPr lang="es-ES" sz="9600" b="1" dirty="0"/>
              <a:t>5. </a:t>
            </a:r>
            <a:r>
              <a:rPr lang="es-ES" sz="7200" b="1" dirty="0"/>
              <a:t>El caso Kast: posición estructural</a:t>
            </a:r>
          </a:p>
          <a:p>
            <a:pPr lvl="1">
              <a:lnSpc>
                <a:spcPct val="140000"/>
              </a:lnSpc>
            </a:pPr>
            <a:r>
              <a:rPr lang="es-ES" sz="6400" dirty="0"/>
              <a:t>La expectativa sobre Kast se ubica en el mismo hemisferio ideológico que el polo asociado históricamente al pinochetismo, aunque no como equivalencia histórica directa.</a:t>
            </a:r>
          </a:p>
          <a:p>
            <a:pPr lvl="1">
              <a:lnSpc>
                <a:spcPct val="140000"/>
              </a:lnSpc>
            </a:pPr>
            <a:r>
              <a:rPr lang="es-ES" sz="6400" dirty="0"/>
              <a:t>Su ubicación factorial sugiere una posición oscilante entre:</a:t>
            </a:r>
          </a:p>
          <a:p>
            <a:pPr lvl="2">
              <a:lnSpc>
                <a:spcPct val="140000"/>
              </a:lnSpc>
            </a:pPr>
            <a:r>
              <a:rPr lang="es-ES" sz="6400" dirty="0"/>
              <a:t>Modalidad electoral contemporánea.</a:t>
            </a:r>
          </a:p>
          <a:p>
            <a:pPr lvl="2">
              <a:lnSpc>
                <a:spcPct val="140000"/>
              </a:lnSpc>
            </a:pPr>
            <a:r>
              <a:rPr lang="es-ES" sz="6400" dirty="0"/>
              <a:t>Resonancia histórica de orden frente a crisis.</a:t>
            </a:r>
          </a:p>
          <a:p>
            <a:pPr marL="152396" indent="0">
              <a:lnSpc>
                <a:spcPct val="140000"/>
              </a:lnSpc>
              <a:buNone/>
            </a:pPr>
            <a:r>
              <a:rPr lang="es-ES" sz="7200" dirty="0"/>
              <a:t>El análisis indica proximidad estructural, pero diferenciación interna respecto al pinochetismo histórico.</a:t>
            </a:r>
          </a:p>
          <a:p>
            <a:pPr>
              <a:lnSpc>
                <a:spcPct val="140000"/>
              </a:lnSpc>
            </a:pPr>
            <a:endParaRPr lang="es-ES" sz="4800" dirty="0"/>
          </a:p>
          <a:p>
            <a:pPr marL="152396" indent="0">
              <a:lnSpc>
                <a:spcPct val="140000"/>
              </a:lnSpc>
              <a:buNone/>
            </a:pPr>
            <a:r>
              <a:rPr lang="es-ES" sz="9600" b="1" dirty="0"/>
              <a:t>6. Estructura bipolar casi pura y posible cierre sistémico</a:t>
            </a:r>
          </a:p>
          <a:p>
            <a:pPr lvl="1">
              <a:lnSpc>
                <a:spcPct val="140000"/>
              </a:lnSpc>
            </a:pPr>
            <a:r>
              <a:rPr lang="es-ES" sz="6400" dirty="0"/>
              <a:t>El hallazgo geométrico más significativo es que las figuras asociadas a los polos históricos (Allende–</a:t>
            </a:r>
            <a:r>
              <a:rPr lang="es-ES" sz="6400" dirty="0" err="1"/>
              <a:t>Boric</a:t>
            </a:r>
            <a:r>
              <a:rPr lang="es-ES" sz="6400" dirty="0"/>
              <a:t> / Pinochet–Kast) se alinean casi completamente en un único eje dominante, explicando alrededor del 90% de la varianza en el subespacio duro. </a:t>
            </a:r>
            <a:r>
              <a:rPr lang="es-ES" sz="7200" dirty="0"/>
              <a:t>Esto sugiere:</a:t>
            </a:r>
          </a:p>
          <a:p>
            <a:pPr marL="152396" indent="0">
              <a:lnSpc>
                <a:spcPct val="140000"/>
              </a:lnSpc>
              <a:buNone/>
            </a:pPr>
            <a:r>
              <a:rPr lang="es-ES" sz="7200" dirty="0"/>
              <a:t>	•	Un sistema estructuralmente bipolar.</a:t>
            </a:r>
          </a:p>
          <a:p>
            <a:pPr marL="152396" indent="0">
              <a:lnSpc>
                <a:spcPct val="140000"/>
              </a:lnSpc>
              <a:buNone/>
            </a:pPr>
            <a:r>
              <a:rPr lang="es-ES" sz="7200" dirty="0"/>
              <a:t>	•	Baja multidimensionalidad real en los polos de conflicto.</a:t>
            </a:r>
          </a:p>
          <a:p>
            <a:pPr marL="152396" indent="0">
              <a:lnSpc>
                <a:spcPct val="140000"/>
              </a:lnSpc>
              <a:buNone/>
            </a:pPr>
            <a:r>
              <a:rPr lang="es-ES" sz="7200" dirty="0"/>
              <a:t>	•	Alta linealidad del enfrentamiento.</a:t>
            </a:r>
          </a:p>
          <a:p>
            <a:pPr marL="152396" indent="0">
              <a:lnSpc>
                <a:spcPct val="140000"/>
              </a:lnSpc>
              <a:buNone/>
            </a:pPr>
            <a:r>
              <a:rPr lang="es-ES" sz="7200" dirty="0"/>
              <a:t>Hipótesis interpretativa: </a:t>
            </a:r>
          </a:p>
          <a:p>
            <a:pPr marL="152396" indent="0">
              <a:lnSpc>
                <a:spcPct val="140000"/>
              </a:lnSpc>
              <a:buNone/>
            </a:pPr>
            <a:r>
              <a:rPr lang="es-ES" sz="5600" dirty="0"/>
              <a:t>Podría estarse configurando un sistema cerrado en crisis no conciliable, donde los polos se ordenan sobre un mismo gradiente estructural sin espacios intermedios robustos. En ese marco, el golpe de 1973 y el estallido de 2019 no serían episodios aislados, sino momentos de activación extrema de una misma fractura histórica latente. </a:t>
            </a:r>
          </a:p>
          <a:p>
            <a:pPr marL="152396" indent="0">
              <a:lnSpc>
                <a:spcPct val="140000"/>
              </a:lnSpc>
              <a:buNone/>
            </a:pPr>
            <a:r>
              <a:rPr lang="es-ES" sz="5600" dirty="0"/>
              <a:t>La consecuencia potencial es un debilitamiento de la lógica de acuerdos amplios y una intensificación de la política como confrontación estructural.</a:t>
            </a:r>
          </a:p>
          <a:p>
            <a:pPr>
              <a:lnSpc>
                <a:spcPct val="140000"/>
              </a:lnSpc>
            </a:pPr>
            <a:endParaRPr lang="es-ES" sz="7200" dirty="0"/>
          </a:p>
        </p:txBody>
      </p:sp>
    </p:spTree>
    <p:extLst>
      <p:ext uri="{BB962C8B-B14F-4D97-AF65-F5344CB8AC3E}">
        <p14:creationId xmlns:p14="http://schemas.microsoft.com/office/powerpoint/2010/main" val="12822593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1225C5A5-95AA-3D45-AC8E-DCA1993FC07E}"/>
              </a:ext>
            </a:extLst>
          </p:cNvPr>
          <p:cNvSpPr/>
          <p:nvPr/>
        </p:nvSpPr>
        <p:spPr>
          <a:xfrm>
            <a:off x="0" y="0"/>
            <a:ext cx="12192000" cy="6858000"/>
          </a:xfrm>
          <a:prstGeom prst="rect">
            <a:avLst/>
          </a:prstGeom>
          <a:solidFill>
            <a:srgbClr val="D7EB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8" name="Imagen 7">
            <a:extLst>
              <a:ext uri="{FF2B5EF4-FFF2-40B4-BE49-F238E27FC236}">
                <a16:creationId xmlns:a16="http://schemas.microsoft.com/office/drawing/2014/main" id="{500B88E9-1534-DB4F-BB02-77081B99DA7E}"/>
              </a:ext>
            </a:extLst>
          </p:cNvPr>
          <p:cNvPicPr>
            <a:picLocks noChangeAspect="1"/>
          </p:cNvPicPr>
          <p:nvPr/>
        </p:nvPicPr>
        <p:blipFill rotWithShape="1">
          <a:blip r:embed="rId2">
            <a:extLst>
              <a:ext uri="{28A0092B-C50C-407E-A947-70E740481C1C}">
                <a14:useLocalDpi xmlns:a14="http://schemas.microsoft.com/office/drawing/2010/main" val="0"/>
              </a:ext>
            </a:extLst>
          </a:blip>
          <a:srcRect l="14206" t="31909" r="49163" b="24673"/>
          <a:stretch/>
        </p:blipFill>
        <p:spPr>
          <a:xfrm>
            <a:off x="2335371" y="2005884"/>
            <a:ext cx="4327301" cy="2820473"/>
          </a:xfrm>
          <a:prstGeom prst="rect">
            <a:avLst/>
          </a:prstGeom>
        </p:spPr>
      </p:pic>
      <p:pic>
        <p:nvPicPr>
          <p:cNvPr id="4" name="Imagen 3">
            <a:extLst>
              <a:ext uri="{FF2B5EF4-FFF2-40B4-BE49-F238E27FC236}">
                <a16:creationId xmlns:a16="http://schemas.microsoft.com/office/drawing/2014/main" id="{879A1090-AC22-F743-922B-664F88A80DA1}"/>
              </a:ext>
            </a:extLst>
          </p:cNvPr>
          <p:cNvPicPr>
            <a:picLocks noChangeAspect="1"/>
          </p:cNvPicPr>
          <p:nvPr/>
        </p:nvPicPr>
        <p:blipFill rotWithShape="1">
          <a:blip r:embed="rId2">
            <a:extLst>
              <a:ext uri="{28A0092B-C50C-407E-A947-70E740481C1C}">
                <a14:useLocalDpi xmlns:a14="http://schemas.microsoft.com/office/drawing/2010/main" val="0"/>
              </a:ext>
            </a:extLst>
          </a:blip>
          <a:srcRect l="83978" b="73444"/>
          <a:stretch/>
        </p:blipFill>
        <p:spPr>
          <a:xfrm>
            <a:off x="9689697" y="73891"/>
            <a:ext cx="1892703" cy="1725054"/>
          </a:xfrm>
          <a:prstGeom prst="rect">
            <a:avLst/>
          </a:prstGeom>
        </p:spPr>
      </p:pic>
      <p:cxnSp>
        <p:nvCxnSpPr>
          <p:cNvPr id="6" name="Conector recto 5">
            <a:extLst>
              <a:ext uri="{FF2B5EF4-FFF2-40B4-BE49-F238E27FC236}">
                <a16:creationId xmlns:a16="http://schemas.microsoft.com/office/drawing/2014/main" id="{CD3AA741-F6D7-984A-9E5F-804377300CD5}"/>
              </a:ext>
            </a:extLst>
          </p:cNvPr>
          <p:cNvCxnSpPr/>
          <p:nvPr/>
        </p:nvCxnSpPr>
        <p:spPr>
          <a:xfrm>
            <a:off x="7057625" y="2189408"/>
            <a:ext cx="0" cy="2408350"/>
          </a:xfrm>
          <a:prstGeom prst="line">
            <a:avLst/>
          </a:prstGeom>
          <a:ln w="95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2" name="CuadroTexto 1">
            <a:extLst>
              <a:ext uri="{FF2B5EF4-FFF2-40B4-BE49-F238E27FC236}">
                <a16:creationId xmlns:a16="http://schemas.microsoft.com/office/drawing/2014/main" id="{42C8A21F-FA0C-3E1F-70EE-6B1636390E4E}"/>
              </a:ext>
            </a:extLst>
          </p:cNvPr>
          <p:cNvSpPr txBox="1"/>
          <p:nvPr/>
        </p:nvSpPr>
        <p:spPr>
          <a:xfrm>
            <a:off x="7249272" y="2258726"/>
            <a:ext cx="4491287" cy="2215991"/>
          </a:xfrm>
          <a:prstGeom prst="rect">
            <a:avLst/>
          </a:prstGeom>
          <a:noFill/>
        </p:spPr>
        <p:txBody>
          <a:bodyPr wrap="square" rtlCol="0">
            <a:spAutoFit/>
          </a:bodyPr>
          <a:ls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CL" sz="13800" b="1" dirty="0">
                <a:solidFill>
                  <a:srgbClr val="ED7431"/>
                </a:solidFill>
                <a:latin typeface="Arial" panose="020B0604020202020204" pitchFamily="34" charset="0"/>
                <a:cs typeface="Arial" panose="020B0604020202020204" pitchFamily="34" charset="0"/>
              </a:rPr>
              <a:t>#39</a:t>
            </a:r>
            <a:endParaRPr lang="es-CL" sz="19900" b="1" dirty="0">
              <a:solidFill>
                <a:srgbClr val="ED7431"/>
              </a:solidFill>
              <a:latin typeface="Arial" panose="020B0604020202020204" pitchFamily="34" charset="0"/>
              <a:cs typeface="Arial" panose="020B0604020202020204" pitchFamily="34" charset="0"/>
            </a:endParaRPr>
          </a:p>
        </p:txBody>
      </p:sp>
      <p:pic>
        <p:nvPicPr>
          <p:cNvPr id="3" name="Imagen 2">
            <a:extLst>
              <a:ext uri="{FF2B5EF4-FFF2-40B4-BE49-F238E27FC236}">
                <a16:creationId xmlns:a16="http://schemas.microsoft.com/office/drawing/2014/main" id="{836E38EA-E437-3952-0290-51A5F1C8C191}"/>
              </a:ext>
            </a:extLst>
          </p:cNvPr>
          <p:cNvPicPr>
            <a:picLocks noChangeAspect="1"/>
          </p:cNvPicPr>
          <p:nvPr/>
        </p:nvPicPr>
        <p:blipFill>
          <a:blip r:embed="rId3"/>
          <a:srcRect l="58859" t="63478" r="21576" b="33090"/>
          <a:stretch/>
        </p:blipFill>
        <p:spPr>
          <a:xfrm>
            <a:off x="1952028" y="5570446"/>
            <a:ext cx="7711374" cy="760757"/>
          </a:xfrm>
          <a:prstGeom prst="rect">
            <a:avLst/>
          </a:prstGeom>
        </p:spPr>
      </p:pic>
      <p:sp>
        <p:nvSpPr>
          <p:cNvPr id="7" name="CuadroTexto 6">
            <a:extLst>
              <a:ext uri="{FF2B5EF4-FFF2-40B4-BE49-F238E27FC236}">
                <a16:creationId xmlns:a16="http://schemas.microsoft.com/office/drawing/2014/main" id="{3F1ACC8F-FF2B-BB52-B513-FE4E98E7C891}"/>
              </a:ext>
            </a:extLst>
          </p:cNvPr>
          <p:cNvSpPr txBox="1"/>
          <p:nvPr/>
        </p:nvSpPr>
        <p:spPr>
          <a:xfrm>
            <a:off x="1946093" y="4392358"/>
            <a:ext cx="5199631" cy="461665"/>
          </a:xfrm>
          <a:prstGeom prst="rect">
            <a:avLst/>
          </a:prstGeom>
          <a:noFill/>
        </p:spPr>
        <p:txBody>
          <a:bodyPr wrap="square" rtlCol="0">
            <a:spAutoFit/>
          </a:bodyPr>
          <a:ls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CL" sz="2400" b="1" dirty="0"/>
              <a:t>FEBRERO 2026 </a:t>
            </a:r>
          </a:p>
        </p:txBody>
      </p:sp>
    </p:spTree>
    <p:extLst>
      <p:ext uri="{BB962C8B-B14F-4D97-AF65-F5344CB8AC3E}">
        <p14:creationId xmlns:p14="http://schemas.microsoft.com/office/powerpoint/2010/main" val="288764877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4.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5.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7015</TotalTime>
  <Words>5491</Words>
  <Application>Microsoft Office PowerPoint</Application>
  <PresentationFormat>Panorámica</PresentationFormat>
  <Paragraphs>691</Paragraphs>
  <Slides>107</Slides>
  <Notes>6</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107</vt:i4>
      </vt:variant>
    </vt:vector>
  </HeadingPairs>
  <TitlesOfParts>
    <vt:vector size="114" baseType="lpstr">
      <vt:lpstr>ADLaM Display</vt:lpstr>
      <vt:lpstr>Arial</vt:lpstr>
      <vt:lpstr>Calibri</vt:lpstr>
      <vt:lpstr>Calibri Light</vt:lpstr>
      <vt:lpstr>Courier New</vt:lpstr>
      <vt:lpstr>Times</vt:lpstr>
      <vt:lpstr>Tema de Office</vt:lpstr>
      <vt:lpstr>Presentación de PowerPoint</vt:lpstr>
      <vt:lpstr>Presentación de PowerPoint</vt:lpstr>
      <vt:lpstr>Presentación de PowerPoint</vt:lpstr>
      <vt:lpstr>Presentación de PowerPoint</vt:lpstr>
      <vt:lpstr>Dinámica del muestreo</vt:lpstr>
      <vt:lpstr>Diseño muestral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Uso de factorial y componentes principales</vt:lpstr>
      <vt:lpstr>Uso de factorial y componentes principales</vt:lpstr>
      <vt:lpstr>Presentación de PowerPoint</vt:lpstr>
      <vt:lpstr>Presentación de PowerPoint</vt:lpstr>
      <vt:lpstr>Presentación de PowerPoint</vt:lpstr>
      <vt:lpstr>Presentación de PowerPoint</vt:lpstr>
      <vt:lpstr>Presentación de PowerPoint</vt:lpstr>
      <vt:lpstr>Gráfico del factorial permite traducir la tabla anterior, muy compleja, en una figura más aprehensible.</vt:lpstr>
      <vt:lpstr>Gráfico del factorial</vt:lpstr>
      <vt:lpstr>El caso de José Antonio Kast es interesante  </vt:lpstr>
      <vt:lpstr>Presentación de PowerPoint</vt:lpstr>
      <vt:lpstr>Presentación de PowerPoint</vt:lpstr>
      <vt:lpstr>Recordemos esto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Pinochet vs. Kast</vt:lpstr>
      <vt:lpstr>Entonces, de todo lo que une a Kast con Pinochet, ¿qué los diferencia?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Expositor22</dc:creator>
  <cp:lastModifiedBy>Albertto Mayol</cp:lastModifiedBy>
  <cp:revision>404</cp:revision>
  <dcterms:created xsi:type="dcterms:W3CDTF">2023-11-27T21:05:07Z</dcterms:created>
  <dcterms:modified xsi:type="dcterms:W3CDTF">2026-03-03T00:15:19Z</dcterms:modified>
</cp:coreProperties>
</file>